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0"/>
  </p:notesMasterIdLst>
  <p:handoutMasterIdLst>
    <p:handoutMasterId r:id="rId111"/>
  </p:handoutMasterIdLst>
  <p:sldIdLst>
    <p:sldId id="256" r:id="rId2"/>
    <p:sldId id="404" r:id="rId3"/>
    <p:sldId id="257" r:id="rId4"/>
    <p:sldId id="260" r:id="rId5"/>
    <p:sldId id="258" r:id="rId6"/>
    <p:sldId id="429" r:id="rId7"/>
    <p:sldId id="442" r:id="rId8"/>
    <p:sldId id="450" r:id="rId9"/>
    <p:sldId id="451" r:id="rId10"/>
    <p:sldId id="443" r:id="rId11"/>
    <p:sldId id="444" r:id="rId12"/>
    <p:sldId id="304" r:id="rId13"/>
    <p:sldId id="279" r:id="rId14"/>
    <p:sldId id="270" r:id="rId15"/>
    <p:sldId id="438" r:id="rId16"/>
    <p:sldId id="312" r:id="rId17"/>
    <p:sldId id="321" r:id="rId18"/>
    <p:sldId id="328" r:id="rId19"/>
    <p:sldId id="419" r:id="rId20"/>
    <p:sldId id="425" r:id="rId21"/>
    <p:sldId id="452" r:id="rId22"/>
    <p:sldId id="406" r:id="rId23"/>
    <p:sldId id="420" r:id="rId24"/>
    <p:sldId id="445" r:id="rId25"/>
    <p:sldId id="407" r:id="rId26"/>
    <p:sldId id="408" r:id="rId27"/>
    <p:sldId id="409" r:id="rId28"/>
    <p:sldId id="430" r:id="rId29"/>
    <p:sldId id="394" r:id="rId30"/>
    <p:sldId id="399" r:id="rId31"/>
    <p:sldId id="331" r:id="rId32"/>
    <p:sldId id="332" r:id="rId33"/>
    <p:sldId id="337" r:id="rId34"/>
    <p:sldId id="333" r:id="rId35"/>
    <p:sldId id="334" r:id="rId36"/>
    <p:sldId id="349" r:id="rId37"/>
    <p:sldId id="306" r:id="rId38"/>
    <p:sldId id="410" r:id="rId39"/>
    <p:sldId id="411" r:id="rId40"/>
    <p:sldId id="412" r:id="rId41"/>
    <p:sldId id="413" r:id="rId42"/>
    <p:sldId id="414" r:id="rId43"/>
    <p:sldId id="446" r:id="rId44"/>
    <p:sldId id="350" r:id="rId45"/>
    <p:sldId id="455" r:id="rId46"/>
    <p:sldId id="431" r:id="rId47"/>
    <p:sldId id="432" r:id="rId48"/>
    <p:sldId id="433" r:id="rId49"/>
    <p:sldId id="283" r:id="rId50"/>
    <p:sldId id="359" r:id="rId51"/>
    <p:sldId id="370" r:id="rId52"/>
    <p:sldId id="365" r:id="rId53"/>
    <p:sldId id="367" r:id="rId54"/>
    <p:sldId id="368" r:id="rId55"/>
    <p:sldId id="369" r:id="rId56"/>
    <p:sldId id="371" r:id="rId57"/>
    <p:sldId id="372" r:id="rId58"/>
    <p:sldId id="366" r:id="rId59"/>
    <p:sldId id="363" r:id="rId60"/>
    <p:sldId id="364" r:id="rId61"/>
    <p:sldId id="272" r:id="rId62"/>
    <p:sldId id="373" r:id="rId63"/>
    <p:sldId id="310" r:id="rId64"/>
    <p:sldId id="308" r:id="rId65"/>
    <p:sldId id="347" r:id="rId66"/>
    <p:sldId id="315" r:id="rId67"/>
    <p:sldId id="395" r:id="rId68"/>
    <p:sldId id="346" r:id="rId69"/>
    <p:sldId id="396" r:id="rId70"/>
    <p:sldId id="376" r:id="rId71"/>
    <p:sldId id="387" r:id="rId72"/>
    <p:sldId id="307" r:id="rId73"/>
    <p:sldId id="352" r:id="rId74"/>
    <p:sldId id="353" r:id="rId75"/>
    <p:sldId id="354" r:id="rId76"/>
    <p:sldId id="355" r:id="rId77"/>
    <p:sldId id="356" r:id="rId78"/>
    <p:sldId id="357" r:id="rId79"/>
    <p:sldId id="397" r:id="rId80"/>
    <p:sldId id="381" r:id="rId81"/>
    <p:sldId id="382" r:id="rId82"/>
    <p:sldId id="383" r:id="rId83"/>
    <p:sldId id="456" r:id="rId84"/>
    <p:sldId id="385" r:id="rId85"/>
    <p:sldId id="386" r:id="rId86"/>
    <p:sldId id="389" r:id="rId87"/>
    <p:sldId id="390" r:id="rId88"/>
    <p:sldId id="391" r:id="rId89"/>
    <p:sldId id="379" r:id="rId90"/>
    <p:sldId id="380" r:id="rId91"/>
    <p:sldId id="400" r:id="rId92"/>
    <p:sldId id="421" r:id="rId93"/>
    <p:sldId id="422" r:id="rId94"/>
    <p:sldId id="423" r:id="rId95"/>
    <p:sldId id="434" r:id="rId96"/>
    <p:sldId id="401" r:id="rId97"/>
    <p:sldId id="424" r:id="rId98"/>
    <p:sldId id="393" r:id="rId99"/>
    <p:sldId id="436" r:id="rId100"/>
    <p:sldId id="274" r:id="rId101"/>
    <p:sldId id="293" r:id="rId102"/>
    <p:sldId id="299" r:id="rId103"/>
    <p:sldId id="454" r:id="rId104"/>
    <p:sldId id="449" r:id="rId105"/>
    <p:sldId id="447" r:id="rId106"/>
    <p:sldId id="437" r:id="rId107"/>
    <p:sldId id="448" r:id="rId108"/>
    <p:sldId id="318" r:id="rId109"/>
  </p:sldIdLst>
  <p:sldSz cx="13004800" cy="9753600"/>
  <p:notesSz cx="6858000" cy="9144000"/>
  <p:defaultTextStyle>
    <a:defPPr>
      <a:defRPr lang="en-US"/>
    </a:defPPr>
    <a:lvl1pPr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1pPr>
    <a:lvl2pPr marL="457200"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2pPr>
    <a:lvl3pPr marL="914400"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3pPr>
    <a:lvl4pPr marL="1371600"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4pPr>
    <a:lvl5pPr marL="1828800"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5pPr>
    <a:lvl6pPr marL="2286000" algn="l" defTabSz="457200" rtl="0" eaLnBrk="1" latinLnBrk="0" hangingPunct="1">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6pPr>
    <a:lvl7pPr marL="2743200" algn="l" defTabSz="457200" rtl="0" eaLnBrk="1" latinLnBrk="0" hangingPunct="1">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7pPr>
    <a:lvl8pPr marL="3200400" algn="l" defTabSz="457200" rtl="0" eaLnBrk="1" latinLnBrk="0" hangingPunct="1">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8pPr>
    <a:lvl9pPr marL="3657600" algn="l" defTabSz="457200" rtl="0" eaLnBrk="1" latinLnBrk="0" hangingPunct="1">
      <a:defRPr sz="4200" kern="1200">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80FF"/>
    <a:srgbClr val="B3B3B3"/>
    <a:srgbClr val="800000"/>
    <a:srgbClr val="804000"/>
    <a:srgbClr val="80FF00"/>
    <a:srgbClr val="FFFF00"/>
    <a:srgbClr val="400080"/>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58" autoAdjust="0"/>
  </p:normalViewPr>
  <p:slideViewPr>
    <p:cSldViewPr>
      <p:cViewPr>
        <p:scale>
          <a:sx n="75" d="100"/>
          <a:sy n="75" d="100"/>
        </p:scale>
        <p:origin x="-1072" y="-80"/>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handoutMaster" Target="handoutMasters/handout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434AB-03A4-904A-95FD-1BA92638869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2D79F76-0C9B-1945-B8B1-35848B6A1151}">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What steps have we taken to improve the performance of this original architecture?</a:t>
          </a:r>
          <a:endParaRPr lang="en-US" dirty="0"/>
        </a:p>
      </dgm:t>
    </dgm:pt>
    <dgm:pt modelId="{A1D43AB8-9189-C44E-9EE8-DFDB1E0508A2}" type="parTrans" cxnId="{76C06601-0E01-A643-A486-579B546C6388}">
      <dgm:prSet/>
      <dgm:spPr/>
      <dgm:t>
        <a:bodyPr/>
        <a:lstStyle/>
        <a:p>
          <a:endParaRPr lang="en-US"/>
        </a:p>
      </dgm:t>
    </dgm:pt>
    <dgm:pt modelId="{58660BDE-7231-8945-AE90-89B30247FC37}" type="sibTrans" cxnId="{76C06601-0E01-A643-A486-579B546C6388}">
      <dgm:prSet/>
      <dgm:spPr/>
      <dgm:t>
        <a:bodyPr/>
        <a:lstStyle/>
        <a:p>
          <a:endParaRPr lang="en-US"/>
        </a:p>
      </dgm:t>
    </dgm:pt>
    <dgm:pt modelId="{9769C7EE-273C-454B-A56A-A08220CA7D17}" type="pres">
      <dgm:prSet presAssocID="{BF4434AB-03A4-904A-95FD-1BA926388696}" presName="diagram" presStyleCnt="0">
        <dgm:presLayoutVars>
          <dgm:dir/>
          <dgm:resizeHandles val="exact"/>
        </dgm:presLayoutVars>
      </dgm:prSet>
      <dgm:spPr/>
      <dgm:t>
        <a:bodyPr/>
        <a:lstStyle/>
        <a:p>
          <a:endParaRPr lang="en-US"/>
        </a:p>
      </dgm:t>
    </dgm:pt>
    <dgm:pt modelId="{AA3EE969-7E58-354F-8C84-6084C40C94A8}" type="pres">
      <dgm:prSet presAssocID="{B2D79F76-0C9B-1945-B8B1-35848B6A1151}" presName="node" presStyleLbl="node1" presStyleIdx="0" presStyleCnt="1" custLinFactNeighborY="-495">
        <dgm:presLayoutVars>
          <dgm:bulletEnabled val="1"/>
        </dgm:presLayoutVars>
      </dgm:prSet>
      <dgm:spPr/>
      <dgm:t>
        <a:bodyPr/>
        <a:lstStyle/>
        <a:p>
          <a:endParaRPr lang="en-US"/>
        </a:p>
      </dgm:t>
    </dgm:pt>
  </dgm:ptLst>
  <dgm:cxnLst>
    <dgm:cxn modelId="{76C06601-0E01-A643-A486-579B546C6388}" srcId="{BF4434AB-03A4-904A-95FD-1BA926388696}" destId="{B2D79F76-0C9B-1945-B8B1-35848B6A1151}" srcOrd="0" destOrd="0" parTransId="{A1D43AB8-9189-C44E-9EE8-DFDB1E0508A2}" sibTransId="{58660BDE-7231-8945-AE90-89B30247FC37}"/>
    <dgm:cxn modelId="{69F0D8E4-013F-AF43-B32D-F63FB4D270F3}" type="presOf" srcId="{B2D79F76-0C9B-1945-B8B1-35848B6A1151}" destId="{AA3EE969-7E58-354F-8C84-6084C40C94A8}" srcOrd="0" destOrd="0" presId="urn:microsoft.com/office/officeart/2005/8/layout/default"/>
    <dgm:cxn modelId="{8E95F3CC-5331-E44F-B87D-F346D9A204F4}" type="presOf" srcId="{BF4434AB-03A4-904A-95FD-1BA926388696}" destId="{9769C7EE-273C-454B-A56A-A08220CA7D17}" srcOrd="0" destOrd="0" presId="urn:microsoft.com/office/officeart/2005/8/layout/default"/>
    <dgm:cxn modelId="{663E069F-C03F-0E48-97E3-01003422BFED}" type="presParOf" srcId="{9769C7EE-273C-454B-A56A-A08220CA7D17}" destId="{AA3EE969-7E58-354F-8C84-6084C40C94A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48FC8C-F7B0-1741-B0B7-6424D9918DE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3CB580-3C0A-2E49-A77E-7BD48611AB8E}">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We </a:t>
          </a:r>
          <a:r>
            <a:rPr lang="en-US" dirty="0" smtClean="0">
              <a:solidFill>
                <a:srgbClr val="FFFF00"/>
              </a:solidFill>
            </a:rPr>
            <a:t>decompose</a:t>
          </a:r>
          <a:r>
            <a:rPr lang="en-US" dirty="0" smtClean="0"/>
            <a:t> our domain model and hold each object separately</a:t>
          </a:r>
          <a:endParaRPr lang="en-US" dirty="0"/>
        </a:p>
      </dgm:t>
    </dgm:pt>
    <dgm:pt modelId="{8083C9F1-521F-D14B-82AD-F663F18A8E33}" type="parTrans" cxnId="{B8CD1390-04ED-9345-AB2F-F00B66123BD9}">
      <dgm:prSet/>
      <dgm:spPr/>
      <dgm:t>
        <a:bodyPr/>
        <a:lstStyle/>
        <a:p>
          <a:endParaRPr lang="en-US"/>
        </a:p>
      </dgm:t>
    </dgm:pt>
    <dgm:pt modelId="{DAB057B6-3889-9847-B70D-A6CD00315BB8}" type="sibTrans" cxnId="{B8CD1390-04ED-9345-AB2F-F00B66123BD9}">
      <dgm:prSet/>
      <dgm:spPr/>
      <dgm:t>
        <a:bodyPr/>
        <a:lstStyle/>
        <a:p>
          <a:endParaRPr lang="en-US"/>
        </a:p>
      </dgm:t>
    </dgm:pt>
    <dgm:pt modelId="{4DD39FE9-E00B-F248-A150-8CD22368D0BE}" type="pres">
      <dgm:prSet presAssocID="{8E48FC8C-F7B0-1741-B0B7-6424D9918DE1}" presName="diagram" presStyleCnt="0">
        <dgm:presLayoutVars>
          <dgm:dir/>
          <dgm:resizeHandles val="exact"/>
        </dgm:presLayoutVars>
      </dgm:prSet>
      <dgm:spPr/>
      <dgm:t>
        <a:bodyPr/>
        <a:lstStyle/>
        <a:p>
          <a:endParaRPr lang="en-US"/>
        </a:p>
      </dgm:t>
    </dgm:pt>
    <dgm:pt modelId="{B5A1AE3D-95DC-964A-B6ED-31F80109D2F2}" type="pres">
      <dgm:prSet presAssocID="{FF3CB580-3C0A-2E49-A77E-7BD48611AB8E}" presName="node" presStyleLbl="node1" presStyleIdx="0" presStyleCnt="1">
        <dgm:presLayoutVars>
          <dgm:bulletEnabled val="1"/>
        </dgm:presLayoutVars>
      </dgm:prSet>
      <dgm:spPr/>
      <dgm:t>
        <a:bodyPr/>
        <a:lstStyle/>
        <a:p>
          <a:endParaRPr lang="en-US"/>
        </a:p>
      </dgm:t>
    </dgm:pt>
  </dgm:ptLst>
  <dgm:cxnLst>
    <dgm:cxn modelId="{B8CD1390-04ED-9345-AB2F-F00B66123BD9}" srcId="{8E48FC8C-F7B0-1741-B0B7-6424D9918DE1}" destId="{FF3CB580-3C0A-2E49-A77E-7BD48611AB8E}" srcOrd="0" destOrd="0" parTransId="{8083C9F1-521F-D14B-82AD-F663F18A8E33}" sibTransId="{DAB057B6-3889-9847-B70D-A6CD00315BB8}"/>
    <dgm:cxn modelId="{BAC0A267-E34C-E948-8B91-56BE103ABD8C}" type="presOf" srcId="{8E48FC8C-F7B0-1741-B0B7-6424D9918DE1}" destId="{4DD39FE9-E00B-F248-A150-8CD22368D0BE}" srcOrd="0" destOrd="0" presId="urn:microsoft.com/office/officeart/2005/8/layout/default"/>
    <dgm:cxn modelId="{866CFFA9-58B1-214E-A679-1A9614960D59}" type="presOf" srcId="{FF3CB580-3C0A-2E49-A77E-7BD48611AB8E}" destId="{B5A1AE3D-95DC-964A-B6ED-31F80109D2F2}" srcOrd="0" destOrd="0" presId="urn:microsoft.com/office/officeart/2005/8/layout/default"/>
    <dgm:cxn modelId="{75FE230C-9620-5A46-A9C5-A0CA4C27992D}" type="presParOf" srcId="{4DD39FE9-E00B-F248-A150-8CD22368D0BE}" destId="{B5A1AE3D-95DC-964A-B6ED-31F80109D2F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E05A4A-14A7-D841-9B86-7627A82EA4FC}"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2E31D63-2702-4B40-A8F7-8C3C36B2D99F}">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We use a variant on a Snowflake Schema to partition big stuff, that </a:t>
          </a:r>
          <a:r>
            <a:rPr lang="en-US" smtClean="0"/>
            <a:t>has the </a:t>
          </a:r>
          <a:r>
            <a:rPr lang="en-US" dirty="0" smtClean="0"/>
            <a:t>same key and replicate small stuff that has crosscutting keys.</a:t>
          </a:r>
          <a:endParaRPr lang="en-US" dirty="0"/>
        </a:p>
      </dgm:t>
    </dgm:pt>
    <dgm:pt modelId="{A195565B-7F9F-AE4D-8828-4293129A7F1B}" type="parTrans" cxnId="{7256B9B6-4D9F-2343-A348-9881E2433489}">
      <dgm:prSet/>
      <dgm:spPr/>
      <dgm:t>
        <a:bodyPr/>
        <a:lstStyle/>
        <a:p>
          <a:endParaRPr lang="en-US"/>
        </a:p>
      </dgm:t>
    </dgm:pt>
    <dgm:pt modelId="{2B7F25B3-B53C-C246-9A84-1977CAAC1E37}" type="sibTrans" cxnId="{7256B9B6-4D9F-2343-A348-9881E2433489}">
      <dgm:prSet/>
      <dgm:spPr/>
      <dgm:t>
        <a:bodyPr/>
        <a:lstStyle/>
        <a:p>
          <a:endParaRPr lang="en-US"/>
        </a:p>
      </dgm:t>
    </dgm:pt>
    <dgm:pt modelId="{E7CD0A18-7E0A-F24D-842A-2CD66A256F87}" type="pres">
      <dgm:prSet presAssocID="{8DE05A4A-14A7-D841-9B86-7627A82EA4FC}" presName="diagram" presStyleCnt="0">
        <dgm:presLayoutVars>
          <dgm:dir/>
          <dgm:resizeHandles val="exact"/>
        </dgm:presLayoutVars>
      </dgm:prSet>
      <dgm:spPr/>
      <dgm:t>
        <a:bodyPr/>
        <a:lstStyle/>
        <a:p>
          <a:endParaRPr lang="en-US"/>
        </a:p>
      </dgm:t>
    </dgm:pt>
    <dgm:pt modelId="{669026F9-CDDF-E448-8250-A0732B994608}" type="pres">
      <dgm:prSet presAssocID="{32E31D63-2702-4B40-A8F7-8C3C36B2D99F}" presName="node" presStyleLbl="node1" presStyleIdx="0" presStyleCnt="1" custLinFactNeighborX="1060">
        <dgm:presLayoutVars>
          <dgm:bulletEnabled val="1"/>
        </dgm:presLayoutVars>
      </dgm:prSet>
      <dgm:spPr/>
      <dgm:t>
        <a:bodyPr/>
        <a:lstStyle/>
        <a:p>
          <a:endParaRPr lang="en-US"/>
        </a:p>
      </dgm:t>
    </dgm:pt>
  </dgm:ptLst>
  <dgm:cxnLst>
    <dgm:cxn modelId="{A2BE8FB5-30D0-2C4B-9471-A020EF3B9F07}" type="presOf" srcId="{8DE05A4A-14A7-D841-9B86-7627A82EA4FC}" destId="{E7CD0A18-7E0A-F24D-842A-2CD66A256F87}" srcOrd="0" destOrd="0" presId="urn:microsoft.com/office/officeart/2005/8/layout/default"/>
    <dgm:cxn modelId="{FA97A43E-3546-E046-AC26-43FB70EC6D24}" type="presOf" srcId="{32E31D63-2702-4B40-A8F7-8C3C36B2D99F}" destId="{669026F9-CDDF-E448-8250-A0732B994608}" srcOrd="0" destOrd="0" presId="urn:microsoft.com/office/officeart/2005/8/layout/default"/>
    <dgm:cxn modelId="{7256B9B6-4D9F-2343-A348-9881E2433489}" srcId="{8DE05A4A-14A7-D841-9B86-7627A82EA4FC}" destId="{32E31D63-2702-4B40-A8F7-8C3C36B2D99F}" srcOrd="0" destOrd="0" parTransId="{A195565B-7F9F-AE4D-8828-4293129A7F1B}" sibTransId="{2B7F25B3-B53C-C246-9A84-1977CAAC1E37}"/>
    <dgm:cxn modelId="{AF3019DF-6710-954B-B7A9-71186951ED87}" type="presParOf" srcId="{E7CD0A18-7E0A-F24D-842A-2CD66A256F87}" destId="{669026F9-CDDF-E448-8250-A0732B99460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48FC8C-F7B0-1741-B0B7-6424D9918DE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3CB580-3C0A-2E49-A77E-7BD48611AB8E}">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So we are </a:t>
          </a:r>
          <a:r>
            <a:rPr lang="en-US" dirty="0" err="1" smtClean="0"/>
            <a:t>normalised</a:t>
          </a:r>
          <a:endParaRPr lang="en-US" dirty="0"/>
        </a:p>
      </dgm:t>
    </dgm:pt>
    <dgm:pt modelId="{8083C9F1-521F-D14B-82AD-F663F18A8E33}" type="parTrans" cxnId="{B8CD1390-04ED-9345-AB2F-F00B66123BD9}">
      <dgm:prSet/>
      <dgm:spPr/>
      <dgm:t>
        <a:bodyPr/>
        <a:lstStyle/>
        <a:p>
          <a:endParaRPr lang="en-US"/>
        </a:p>
      </dgm:t>
    </dgm:pt>
    <dgm:pt modelId="{DAB057B6-3889-9847-B70D-A6CD00315BB8}" type="sibTrans" cxnId="{B8CD1390-04ED-9345-AB2F-F00B66123BD9}">
      <dgm:prSet/>
      <dgm:spPr/>
      <dgm:t>
        <a:bodyPr/>
        <a:lstStyle/>
        <a:p>
          <a:endParaRPr lang="en-US"/>
        </a:p>
      </dgm:t>
    </dgm:pt>
    <dgm:pt modelId="{50972E9A-AC4C-724A-9235-8E9ABD9E2BA4}">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And we can join without extra network hops</a:t>
          </a:r>
          <a:endParaRPr lang="en-US" dirty="0"/>
        </a:p>
      </dgm:t>
    </dgm:pt>
    <dgm:pt modelId="{E298D0CA-A21B-424D-8219-FF91911FC657}" type="parTrans" cxnId="{5BDCF641-9C40-5D40-A8A8-23D06872F9B0}">
      <dgm:prSet/>
      <dgm:spPr/>
      <dgm:t>
        <a:bodyPr/>
        <a:lstStyle/>
        <a:p>
          <a:endParaRPr lang="en-US"/>
        </a:p>
      </dgm:t>
    </dgm:pt>
    <dgm:pt modelId="{C65F142E-6B7D-B54A-BE5C-5766192AFB34}" type="sibTrans" cxnId="{5BDCF641-9C40-5D40-A8A8-23D06872F9B0}">
      <dgm:prSet/>
      <dgm:spPr/>
      <dgm:t>
        <a:bodyPr/>
        <a:lstStyle/>
        <a:p>
          <a:endParaRPr lang="en-US"/>
        </a:p>
      </dgm:t>
    </dgm:pt>
    <dgm:pt modelId="{4DD39FE9-E00B-F248-A150-8CD22368D0BE}" type="pres">
      <dgm:prSet presAssocID="{8E48FC8C-F7B0-1741-B0B7-6424D9918DE1}" presName="diagram" presStyleCnt="0">
        <dgm:presLayoutVars>
          <dgm:dir/>
          <dgm:resizeHandles val="exact"/>
        </dgm:presLayoutVars>
      </dgm:prSet>
      <dgm:spPr/>
      <dgm:t>
        <a:bodyPr/>
        <a:lstStyle/>
        <a:p>
          <a:endParaRPr lang="en-US"/>
        </a:p>
      </dgm:t>
    </dgm:pt>
    <dgm:pt modelId="{B5A1AE3D-95DC-964A-B6ED-31F80109D2F2}" type="pres">
      <dgm:prSet presAssocID="{FF3CB580-3C0A-2E49-A77E-7BD48611AB8E}" presName="node" presStyleLbl="node1" presStyleIdx="0" presStyleCnt="2">
        <dgm:presLayoutVars>
          <dgm:bulletEnabled val="1"/>
        </dgm:presLayoutVars>
      </dgm:prSet>
      <dgm:spPr/>
      <dgm:t>
        <a:bodyPr/>
        <a:lstStyle/>
        <a:p>
          <a:endParaRPr lang="en-US"/>
        </a:p>
      </dgm:t>
    </dgm:pt>
    <dgm:pt modelId="{BA737C78-4102-ED4E-8693-ADF09A8D0476}" type="pres">
      <dgm:prSet presAssocID="{DAB057B6-3889-9847-B70D-A6CD00315BB8}" presName="sibTrans" presStyleCnt="0"/>
      <dgm:spPr/>
    </dgm:pt>
    <dgm:pt modelId="{6948552E-8FA7-244C-8671-714CD4A8DD01}" type="pres">
      <dgm:prSet presAssocID="{50972E9A-AC4C-724A-9235-8E9ABD9E2BA4}" presName="node" presStyleLbl="node1" presStyleIdx="1" presStyleCnt="2">
        <dgm:presLayoutVars>
          <dgm:bulletEnabled val="1"/>
        </dgm:presLayoutVars>
      </dgm:prSet>
      <dgm:spPr/>
      <dgm:t>
        <a:bodyPr/>
        <a:lstStyle/>
        <a:p>
          <a:endParaRPr lang="en-US"/>
        </a:p>
      </dgm:t>
    </dgm:pt>
  </dgm:ptLst>
  <dgm:cxnLst>
    <dgm:cxn modelId="{135767CF-3F29-E44F-B83D-019E8A73EDFF}" type="presOf" srcId="{FF3CB580-3C0A-2E49-A77E-7BD48611AB8E}" destId="{B5A1AE3D-95DC-964A-B6ED-31F80109D2F2}" srcOrd="0" destOrd="0" presId="urn:microsoft.com/office/officeart/2005/8/layout/default"/>
    <dgm:cxn modelId="{B8CD1390-04ED-9345-AB2F-F00B66123BD9}" srcId="{8E48FC8C-F7B0-1741-B0B7-6424D9918DE1}" destId="{FF3CB580-3C0A-2E49-A77E-7BD48611AB8E}" srcOrd="0" destOrd="0" parTransId="{8083C9F1-521F-D14B-82AD-F663F18A8E33}" sibTransId="{DAB057B6-3889-9847-B70D-A6CD00315BB8}"/>
    <dgm:cxn modelId="{5BDCF641-9C40-5D40-A8A8-23D06872F9B0}" srcId="{8E48FC8C-F7B0-1741-B0B7-6424D9918DE1}" destId="{50972E9A-AC4C-724A-9235-8E9ABD9E2BA4}" srcOrd="1" destOrd="0" parTransId="{E298D0CA-A21B-424D-8219-FF91911FC657}" sibTransId="{C65F142E-6B7D-B54A-BE5C-5766192AFB34}"/>
    <dgm:cxn modelId="{9696DDA2-EA4F-1B4F-A297-47AF57720C0E}" type="presOf" srcId="{50972E9A-AC4C-724A-9235-8E9ABD9E2BA4}" destId="{6948552E-8FA7-244C-8671-714CD4A8DD01}" srcOrd="0" destOrd="0" presId="urn:microsoft.com/office/officeart/2005/8/layout/default"/>
    <dgm:cxn modelId="{FEB22C6C-E5CE-EC4C-9F4F-01F20E0BD008}" type="presOf" srcId="{8E48FC8C-F7B0-1741-B0B7-6424D9918DE1}" destId="{4DD39FE9-E00B-F248-A150-8CD22368D0BE}" srcOrd="0" destOrd="0" presId="urn:microsoft.com/office/officeart/2005/8/layout/default"/>
    <dgm:cxn modelId="{CE06DBEC-5AE2-744E-952D-8617EE81DB55}" type="presParOf" srcId="{4DD39FE9-E00B-F248-A150-8CD22368D0BE}" destId="{B5A1AE3D-95DC-964A-B6ED-31F80109D2F2}" srcOrd="0" destOrd="0" presId="urn:microsoft.com/office/officeart/2005/8/layout/default"/>
    <dgm:cxn modelId="{278C0B10-C2CC-4F43-954D-9ADDA4B1CB6B}" type="presParOf" srcId="{4DD39FE9-E00B-F248-A150-8CD22368D0BE}" destId="{BA737C78-4102-ED4E-8693-ADF09A8D0476}" srcOrd="1" destOrd="0" presId="urn:microsoft.com/office/officeart/2005/8/layout/default"/>
    <dgm:cxn modelId="{64719955-7C72-B940-8C8D-CDE95154622A}" type="presParOf" srcId="{4DD39FE9-E00B-F248-A150-8CD22368D0BE}" destId="{6948552E-8FA7-244C-8671-714CD4A8DD0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48FC8C-F7B0-1741-B0B7-6424D9918DE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3CB580-3C0A-2E49-A77E-7BD48611AB8E}">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So we only replicate ‘Connected’ or ‘Used’ dimensions</a:t>
          </a:r>
          <a:endParaRPr lang="en-US" dirty="0"/>
        </a:p>
      </dgm:t>
    </dgm:pt>
    <dgm:pt modelId="{8083C9F1-521F-D14B-82AD-F663F18A8E33}" type="parTrans" cxnId="{B8CD1390-04ED-9345-AB2F-F00B66123BD9}">
      <dgm:prSet/>
      <dgm:spPr/>
      <dgm:t>
        <a:bodyPr/>
        <a:lstStyle/>
        <a:p>
          <a:endParaRPr lang="en-US"/>
        </a:p>
      </dgm:t>
    </dgm:pt>
    <dgm:pt modelId="{DAB057B6-3889-9847-B70D-A6CD00315BB8}" type="sibTrans" cxnId="{B8CD1390-04ED-9345-AB2F-F00B66123BD9}">
      <dgm:prSet/>
      <dgm:spPr/>
      <dgm:t>
        <a:bodyPr/>
        <a:lstStyle/>
        <a:p>
          <a:endParaRPr lang="en-US"/>
        </a:p>
      </dgm:t>
    </dgm:pt>
    <dgm:pt modelId="{4DD39FE9-E00B-F248-A150-8CD22368D0BE}" type="pres">
      <dgm:prSet presAssocID="{8E48FC8C-F7B0-1741-B0B7-6424D9918DE1}" presName="diagram" presStyleCnt="0">
        <dgm:presLayoutVars>
          <dgm:dir/>
          <dgm:resizeHandles val="exact"/>
        </dgm:presLayoutVars>
      </dgm:prSet>
      <dgm:spPr/>
      <dgm:t>
        <a:bodyPr/>
        <a:lstStyle/>
        <a:p>
          <a:endParaRPr lang="en-US"/>
        </a:p>
      </dgm:t>
    </dgm:pt>
    <dgm:pt modelId="{B5A1AE3D-95DC-964A-B6ED-31F80109D2F2}" type="pres">
      <dgm:prSet presAssocID="{FF3CB580-3C0A-2E49-A77E-7BD48611AB8E}" presName="node" presStyleLbl="node1" presStyleIdx="0" presStyleCnt="1">
        <dgm:presLayoutVars>
          <dgm:bulletEnabled val="1"/>
        </dgm:presLayoutVars>
      </dgm:prSet>
      <dgm:spPr/>
      <dgm:t>
        <a:bodyPr/>
        <a:lstStyle/>
        <a:p>
          <a:endParaRPr lang="en-US"/>
        </a:p>
      </dgm:t>
    </dgm:pt>
  </dgm:ptLst>
  <dgm:cxnLst>
    <dgm:cxn modelId="{B8CD1390-04ED-9345-AB2F-F00B66123BD9}" srcId="{8E48FC8C-F7B0-1741-B0B7-6424D9918DE1}" destId="{FF3CB580-3C0A-2E49-A77E-7BD48611AB8E}" srcOrd="0" destOrd="0" parTransId="{8083C9F1-521F-D14B-82AD-F663F18A8E33}" sibTransId="{DAB057B6-3889-9847-B70D-A6CD00315BB8}"/>
    <dgm:cxn modelId="{9BD7716D-2230-8E49-9341-28A44A31BC7D}" type="presOf" srcId="{8E48FC8C-F7B0-1741-B0B7-6424D9918DE1}" destId="{4DD39FE9-E00B-F248-A150-8CD22368D0BE}" srcOrd="0" destOrd="0" presId="urn:microsoft.com/office/officeart/2005/8/layout/default"/>
    <dgm:cxn modelId="{EE2C932C-275A-FB4A-BCC9-11D93B7ABEAE}" type="presOf" srcId="{FF3CB580-3C0A-2E49-A77E-7BD48611AB8E}" destId="{B5A1AE3D-95DC-964A-B6ED-31F80109D2F2}" srcOrd="0" destOrd="0" presId="urn:microsoft.com/office/officeart/2005/8/layout/default"/>
    <dgm:cxn modelId="{42092DDA-470A-5845-AE58-872846652CC4}" type="presParOf" srcId="{4DD39FE9-E00B-F248-A150-8CD22368D0BE}" destId="{B5A1AE3D-95DC-964A-B6ED-31F80109D2F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48FC8C-F7B0-1741-B0B7-6424D9918DE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3CB580-3C0A-2E49-A77E-7BD48611AB8E}">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solidFill>
                <a:srgbClr val="FFFF00"/>
              </a:solidFill>
            </a:rPr>
            <a:t>‘Connected Replication’</a:t>
          </a:r>
        </a:p>
        <a:p>
          <a:r>
            <a:rPr lang="en-US" dirty="0" smtClean="0"/>
            <a:t>A simple pattern which </a:t>
          </a:r>
          <a:r>
            <a:rPr lang="en-US" dirty="0" err="1" smtClean="0"/>
            <a:t>recurses</a:t>
          </a:r>
          <a:r>
            <a:rPr lang="en-US" dirty="0" smtClean="0"/>
            <a:t> through the foreign keys in the domain model, ensuring only ‘Connected’ dimensions are replicated</a:t>
          </a:r>
          <a:endParaRPr lang="en-US" dirty="0"/>
        </a:p>
      </dgm:t>
    </dgm:pt>
    <dgm:pt modelId="{8083C9F1-521F-D14B-82AD-F663F18A8E33}" type="parTrans" cxnId="{B8CD1390-04ED-9345-AB2F-F00B66123BD9}">
      <dgm:prSet/>
      <dgm:spPr/>
      <dgm:t>
        <a:bodyPr/>
        <a:lstStyle/>
        <a:p>
          <a:endParaRPr lang="en-US"/>
        </a:p>
      </dgm:t>
    </dgm:pt>
    <dgm:pt modelId="{DAB057B6-3889-9847-B70D-A6CD00315BB8}" type="sibTrans" cxnId="{B8CD1390-04ED-9345-AB2F-F00B66123BD9}">
      <dgm:prSet/>
      <dgm:spPr/>
      <dgm:t>
        <a:bodyPr/>
        <a:lstStyle/>
        <a:p>
          <a:endParaRPr lang="en-US"/>
        </a:p>
      </dgm:t>
    </dgm:pt>
    <dgm:pt modelId="{4DD39FE9-E00B-F248-A150-8CD22368D0BE}" type="pres">
      <dgm:prSet presAssocID="{8E48FC8C-F7B0-1741-B0B7-6424D9918DE1}" presName="diagram" presStyleCnt="0">
        <dgm:presLayoutVars>
          <dgm:dir/>
          <dgm:resizeHandles val="exact"/>
        </dgm:presLayoutVars>
      </dgm:prSet>
      <dgm:spPr/>
      <dgm:t>
        <a:bodyPr/>
        <a:lstStyle/>
        <a:p>
          <a:endParaRPr lang="en-US"/>
        </a:p>
      </dgm:t>
    </dgm:pt>
    <dgm:pt modelId="{B5A1AE3D-95DC-964A-B6ED-31F80109D2F2}" type="pres">
      <dgm:prSet presAssocID="{FF3CB580-3C0A-2E49-A77E-7BD48611AB8E}" presName="node" presStyleLbl="node1" presStyleIdx="0" presStyleCnt="1">
        <dgm:presLayoutVars>
          <dgm:bulletEnabled val="1"/>
        </dgm:presLayoutVars>
      </dgm:prSet>
      <dgm:spPr/>
      <dgm:t>
        <a:bodyPr/>
        <a:lstStyle/>
        <a:p>
          <a:endParaRPr lang="en-US"/>
        </a:p>
      </dgm:t>
    </dgm:pt>
  </dgm:ptLst>
  <dgm:cxnLst>
    <dgm:cxn modelId="{B8CD1390-04ED-9345-AB2F-F00B66123BD9}" srcId="{8E48FC8C-F7B0-1741-B0B7-6424D9918DE1}" destId="{FF3CB580-3C0A-2E49-A77E-7BD48611AB8E}" srcOrd="0" destOrd="0" parTransId="{8083C9F1-521F-D14B-82AD-F663F18A8E33}" sibTransId="{DAB057B6-3889-9847-B70D-A6CD00315BB8}"/>
    <dgm:cxn modelId="{62565FFC-5E48-2040-83D9-EF2AB6F7AE35}" type="presOf" srcId="{FF3CB580-3C0A-2E49-A77E-7BD48611AB8E}" destId="{B5A1AE3D-95DC-964A-B6ED-31F80109D2F2}" srcOrd="0" destOrd="0" presId="urn:microsoft.com/office/officeart/2005/8/layout/default"/>
    <dgm:cxn modelId="{89CBC3ED-658C-144F-A16D-41A0643DBB6E}" type="presOf" srcId="{8E48FC8C-F7B0-1741-B0B7-6424D9918DE1}" destId="{4DD39FE9-E00B-F248-A150-8CD22368D0BE}" srcOrd="0" destOrd="0" presId="urn:microsoft.com/office/officeart/2005/8/layout/default"/>
    <dgm:cxn modelId="{334E2385-6580-9C4E-B1B5-C965869B558F}" type="presParOf" srcId="{4DD39FE9-E00B-F248-A150-8CD22368D0BE}" destId="{B5A1AE3D-95DC-964A-B6ED-31F80109D2F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48FC8C-F7B0-1741-B0B7-6424D9918DE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3CB580-3C0A-2E49-A77E-7BD48611AB8E}">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Other cool stuff </a:t>
          </a:r>
        </a:p>
        <a:p>
          <a:r>
            <a:rPr lang="en-US" dirty="0" smtClean="0"/>
            <a:t>(very briefly)</a:t>
          </a:r>
          <a:endParaRPr lang="en-US" dirty="0"/>
        </a:p>
      </dgm:t>
    </dgm:pt>
    <dgm:pt modelId="{8083C9F1-521F-D14B-82AD-F663F18A8E33}" type="parTrans" cxnId="{B8CD1390-04ED-9345-AB2F-F00B66123BD9}">
      <dgm:prSet/>
      <dgm:spPr/>
      <dgm:t>
        <a:bodyPr/>
        <a:lstStyle/>
        <a:p>
          <a:endParaRPr lang="en-US"/>
        </a:p>
      </dgm:t>
    </dgm:pt>
    <dgm:pt modelId="{DAB057B6-3889-9847-B70D-A6CD00315BB8}" type="sibTrans" cxnId="{B8CD1390-04ED-9345-AB2F-F00B66123BD9}">
      <dgm:prSet/>
      <dgm:spPr/>
      <dgm:t>
        <a:bodyPr/>
        <a:lstStyle/>
        <a:p>
          <a:endParaRPr lang="en-US"/>
        </a:p>
      </dgm:t>
    </dgm:pt>
    <dgm:pt modelId="{4DD39FE9-E00B-F248-A150-8CD22368D0BE}" type="pres">
      <dgm:prSet presAssocID="{8E48FC8C-F7B0-1741-B0B7-6424D9918DE1}" presName="diagram" presStyleCnt="0">
        <dgm:presLayoutVars>
          <dgm:dir/>
          <dgm:resizeHandles val="exact"/>
        </dgm:presLayoutVars>
      </dgm:prSet>
      <dgm:spPr/>
      <dgm:t>
        <a:bodyPr/>
        <a:lstStyle/>
        <a:p>
          <a:endParaRPr lang="en-US"/>
        </a:p>
      </dgm:t>
    </dgm:pt>
    <dgm:pt modelId="{B5A1AE3D-95DC-964A-B6ED-31F80109D2F2}" type="pres">
      <dgm:prSet presAssocID="{FF3CB580-3C0A-2E49-A77E-7BD48611AB8E}" presName="node" presStyleLbl="node1" presStyleIdx="0" presStyleCnt="1">
        <dgm:presLayoutVars>
          <dgm:bulletEnabled val="1"/>
        </dgm:presLayoutVars>
      </dgm:prSet>
      <dgm:spPr/>
      <dgm:t>
        <a:bodyPr/>
        <a:lstStyle/>
        <a:p>
          <a:endParaRPr lang="en-US"/>
        </a:p>
      </dgm:t>
    </dgm:pt>
  </dgm:ptLst>
  <dgm:cxnLst>
    <dgm:cxn modelId="{A6F9D161-4334-014C-8245-277D2D65CD97}" type="presOf" srcId="{8E48FC8C-F7B0-1741-B0B7-6424D9918DE1}" destId="{4DD39FE9-E00B-F248-A150-8CD22368D0BE}" srcOrd="0" destOrd="0" presId="urn:microsoft.com/office/officeart/2005/8/layout/default"/>
    <dgm:cxn modelId="{B8CD1390-04ED-9345-AB2F-F00B66123BD9}" srcId="{8E48FC8C-F7B0-1741-B0B7-6424D9918DE1}" destId="{FF3CB580-3C0A-2E49-A77E-7BD48611AB8E}" srcOrd="0" destOrd="0" parTransId="{8083C9F1-521F-D14B-82AD-F663F18A8E33}" sibTransId="{DAB057B6-3889-9847-B70D-A6CD00315BB8}"/>
    <dgm:cxn modelId="{A1DA1ACE-B634-4645-A241-8682318656F4}" type="presOf" srcId="{FF3CB580-3C0A-2E49-A77E-7BD48611AB8E}" destId="{B5A1AE3D-95DC-964A-B6ED-31F80109D2F2}" srcOrd="0" destOrd="0" presId="urn:microsoft.com/office/officeart/2005/8/layout/default"/>
    <dgm:cxn modelId="{6895461D-669B-F942-ADB9-277DCE84852E}" type="presParOf" srcId="{4DD39FE9-E00B-F248-A150-8CD22368D0BE}" destId="{B5A1AE3D-95DC-964A-B6ED-31F80109D2F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E1DF38-C80C-5045-A2A7-A46EFF124E6E}"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679F7331-E6CC-B84C-A433-0B1B7BC44E35}">
      <dgm:prSet>
        <dgm:style>
          <a:lnRef idx="3">
            <a:schemeClr val="lt1"/>
          </a:lnRef>
          <a:fillRef idx="1">
            <a:schemeClr val="accent2"/>
          </a:fillRef>
          <a:effectRef idx="1">
            <a:schemeClr val="accent2"/>
          </a:effectRef>
          <a:fontRef idx="minor">
            <a:schemeClr val="lt1"/>
          </a:fontRef>
        </dgm:style>
      </dgm:prSet>
      <dgm:spPr/>
      <dgm:t>
        <a:bodyPr/>
        <a:lstStyle/>
        <a:p>
          <a:pPr rtl="0"/>
          <a:r>
            <a:rPr lang="en-US" smtClean="0"/>
            <a:t>The system provides both real time and query based views on the data. </a:t>
          </a:r>
          <a:endParaRPr lang="en-US"/>
        </a:p>
      </dgm:t>
    </dgm:pt>
    <dgm:pt modelId="{3DA09389-BBBB-FB45-B160-FFBFCC745895}" type="parTrans" cxnId="{FB5512EB-2FC3-1747-A793-18293FE4538E}">
      <dgm:prSet/>
      <dgm:spPr/>
      <dgm:t>
        <a:bodyPr/>
        <a:lstStyle/>
        <a:p>
          <a:endParaRPr lang="en-US"/>
        </a:p>
      </dgm:t>
    </dgm:pt>
    <dgm:pt modelId="{00C64DC4-6042-D144-8634-9B6F927CFB63}" type="sibTrans" cxnId="{FB5512EB-2FC3-1747-A793-18293FE4538E}">
      <dgm:prSet/>
      <dgm:spPr/>
      <dgm:t>
        <a:bodyPr/>
        <a:lstStyle/>
        <a:p>
          <a:endParaRPr lang="en-US"/>
        </a:p>
      </dgm:t>
    </dgm:pt>
    <dgm:pt modelId="{5A96C052-3958-DA4A-9389-553E55032870}">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The two are linked using versioning</a:t>
          </a:r>
          <a:endParaRPr lang="en-US" dirty="0"/>
        </a:p>
      </dgm:t>
    </dgm:pt>
    <dgm:pt modelId="{94402BB1-A887-794C-99BA-1C38D7DB9B49}" type="parTrans" cxnId="{97C7923B-1D9D-D94E-B3E1-6FEFF3A36C94}">
      <dgm:prSet/>
      <dgm:spPr/>
      <dgm:t>
        <a:bodyPr/>
        <a:lstStyle/>
        <a:p>
          <a:endParaRPr lang="en-US"/>
        </a:p>
      </dgm:t>
    </dgm:pt>
    <dgm:pt modelId="{0350CB73-598A-7C40-9556-CA2B333DF195}" type="sibTrans" cxnId="{97C7923B-1D9D-D94E-B3E1-6FEFF3A36C94}">
      <dgm:prSet/>
      <dgm:spPr/>
      <dgm:t>
        <a:bodyPr/>
        <a:lstStyle/>
        <a:p>
          <a:endParaRPr lang="en-US"/>
        </a:p>
      </dgm:t>
    </dgm:pt>
    <dgm:pt modelId="{434C88FB-ABFE-804A-8FB1-97C775CF8BF8}">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Replication to DR, DB, fact aggregation</a:t>
          </a:r>
          <a:endParaRPr lang="en-US" dirty="0"/>
        </a:p>
      </dgm:t>
    </dgm:pt>
    <dgm:pt modelId="{9121551D-F6FB-6C42-B41C-BC2F34C69C2F}" type="parTrans" cxnId="{86A2F588-0434-BF49-A861-BB6F1595C55D}">
      <dgm:prSet/>
      <dgm:spPr/>
      <dgm:t>
        <a:bodyPr/>
        <a:lstStyle/>
        <a:p>
          <a:endParaRPr lang="en-US"/>
        </a:p>
      </dgm:t>
    </dgm:pt>
    <dgm:pt modelId="{ABEFADD6-0DD7-EB4C-BA43-74254E491D41}" type="sibTrans" cxnId="{86A2F588-0434-BF49-A861-BB6F1595C55D}">
      <dgm:prSet/>
      <dgm:spPr/>
      <dgm:t>
        <a:bodyPr/>
        <a:lstStyle/>
        <a:p>
          <a:endParaRPr lang="en-US"/>
        </a:p>
      </dgm:t>
    </dgm:pt>
    <dgm:pt modelId="{BF1EF11C-7CA3-8A4E-B35C-E06FCCE70526}" type="pres">
      <dgm:prSet presAssocID="{21E1DF38-C80C-5045-A2A7-A46EFF124E6E}" presName="linearFlow" presStyleCnt="0">
        <dgm:presLayoutVars>
          <dgm:dir/>
          <dgm:resizeHandles val="exact"/>
        </dgm:presLayoutVars>
      </dgm:prSet>
      <dgm:spPr/>
      <dgm:t>
        <a:bodyPr/>
        <a:lstStyle/>
        <a:p>
          <a:endParaRPr lang="en-US"/>
        </a:p>
      </dgm:t>
    </dgm:pt>
    <dgm:pt modelId="{9EAEACA3-3337-214C-90F6-F73EBE74FBA6}" type="pres">
      <dgm:prSet presAssocID="{679F7331-E6CC-B84C-A433-0B1B7BC44E35}" presName="composite" presStyleCnt="0"/>
      <dgm:spPr/>
    </dgm:pt>
    <dgm:pt modelId="{FE09F853-5EE8-1F47-BEC8-77030BCDF151}" type="pres">
      <dgm:prSet presAssocID="{679F7331-E6CC-B84C-A433-0B1B7BC44E35}" presName="imgShp" presStyleLbl="fgImgPlace1" presStyleIdx="0" presStyleCnt="3"/>
      <dgm:spPr/>
    </dgm:pt>
    <dgm:pt modelId="{EFECE9ED-9E4B-E44D-ADAA-A1A817AC4F53}" type="pres">
      <dgm:prSet presAssocID="{679F7331-E6CC-B84C-A433-0B1B7BC44E35}" presName="txShp" presStyleLbl="node1" presStyleIdx="0" presStyleCnt="3">
        <dgm:presLayoutVars>
          <dgm:bulletEnabled val="1"/>
        </dgm:presLayoutVars>
      </dgm:prSet>
      <dgm:spPr/>
      <dgm:t>
        <a:bodyPr/>
        <a:lstStyle/>
        <a:p>
          <a:endParaRPr lang="en-US"/>
        </a:p>
      </dgm:t>
    </dgm:pt>
    <dgm:pt modelId="{31522F60-30BD-1342-8B70-5AE074BF7D0D}" type="pres">
      <dgm:prSet presAssocID="{00C64DC4-6042-D144-8634-9B6F927CFB63}" presName="spacing" presStyleCnt="0"/>
      <dgm:spPr/>
    </dgm:pt>
    <dgm:pt modelId="{616BDDBD-6BB1-2945-83A8-34B6877076C9}" type="pres">
      <dgm:prSet presAssocID="{5A96C052-3958-DA4A-9389-553E55032870}" presName="composite" presStyleCnt="0"/>
      <dgm:spPr/>
    </dgm:pt>
    <dgm:pt modelId="{9EF0E52B-474F-D94D-9EB2-3120ACF1D565}" type="pres">
      <dgm:prSet presAssocID="{5A96C052-3958-DA4A-9389-553E55032870}" presName="imgShp" presStyleLbl="fgImgPlace1" presStyleIdx="1" presStyleCnt="3"/>
      <dgm:spPr/>
    </dgm:pt>
    <dgm:pt modelId="{6EA4123F-EE33-7943-9019-31275AD0177C}" type="pres">
      <dgm:prSet presAssocID="{5A96C052-3958-DA4A-9389-553E55032870}" presName="txShp" presStyleLbl="node1" presStyleIdx="1" presStyleCnt="3">
        <dgm:presLayoutVars>
          <dgm:bulletEnabled val="1"/>
        </dgm:presLayoutVars>
      </dgm:prSet>
      <dgm:spPr/>
      <dgm:t>
        <a:bodyPr/>
        <a:lstStyle/>
        <a:p>
          <a:endParaRPr lang="en-US"/>
        </a:p>
      </dgm:t>
    </dgm:pt>
    <dgm:pt modelId="{2E784E12-04D2-3243-8B11-8212974D558B}" type="pres">
      <dgm:prSet presAssocID="{0350CB73-598A-7C40-9556-CA2B333DF195}" presName="spacing" presStyleCnt="0"/>
      <dgm:spPr/>
    </dgm:pt>
    <dgm:pt modelId="{D53365EF-8251-D64C-9962-C0F501182FB6}" type="pres">
      <dgm:prSet presAssocID="{434C88FB-ABFE-804A-8FB1-97C775CF8BF8}" presName="composite" presStyleCnt="0"/>
      <dgm:spPr/>
    </dgm:pt>
    <dgm:pt modelId="{594C7F9F-40BB-464E-B667-0C0703B26022}" type="pres">
      <dgm:prSet presAssocID="{434C88FB-ABFE-804A-8FB1-97C775CF8BF8}" presName="imgShp" presStyleLbl="fgImgPlace1" presStyleIdx="2" presStyleCnt="3"/>
      <dgm:spPr/>
    </dgm:pt>
    <dgm:pt modelId="{A80E5B51-7437-AB44-ACFF-8522769303F1}" type="pres">
      <dgm:prSet presAssocID="{434C88FB-ABFE-804A-8FB1-97C775CF8BF8}" presName="txShp" presStyleLbl="node1" presStyleIdx="2" presStyleCnt="3">
        <dgm:presLayoutVars>
          <dgm:bulletEnabled val="1"/>
        </dgm:presLayoutVars>
      </dgm:prSet>
      <dgm:spPr/>
      <dgm:t>
        <a:bodyPr/>
        <a:lstStyle/>
        <a:p>
          <a:endParaRPr lang="en-US"/>
        </a:p>
      </dgm:t>
    </dgm:pt>
  </dgm:ptLst>
  <dgm:cxnLst>
    <dgm:cxn modelId="{7ABD4004-840A-DE4D-9973-8669138FD9DB}" type="presOf" srcId="{21E1DF38-C80C-5045-A2A7-A46EFF124E6E}" destId="{BF1EF11C-7CA3-8A4E-B35C-E06FCCE70526}" srcOrd="0" destOrd="0" presId="urn:microsoft.com/office/officeart/2005/8/layout/vList3"/>
    <dgm:cxn modelId="{498B123E-78D5-AD45-8B45-41EE39305EB1}" type="presOf" srcId="{679F7331-E6CC-B84C-A433-0B1B7BC44E35}" destId="{EFECE9ED-9E4B-E44D-ADAA-A1A817AC4F53}" srcOrd="0" destOrd="0" presId="urn:microsoft.com/office/officeart/2005/8/layout/vList3"/>
    <dgm:cxn modelId="{B0F4FB53-D47E-A443-9A92-58EFB740862C}" type="presOf" srcId="{5A96C052-3958-DA4A-9389-553E55032870}" destId="{6EA4123F-EE33-7943-9019-31275AD0177C}" srcOrd="0" destOrd="0" presId="urn:microsoft.com/office/officeart/2005/8/layout/vList3"/>
    <dgm:cxn modelId="{FB5512EB-2FC3-1747-A793-18293FE4538E}" srcId="{21E1DF38-C80C-5045-A2A7-A46EFF124E6E}" destId="{679F7331-E6CC-B84C-A433-0B1B7BC44E35}" srcOrd="0" destOrd="0" parTransId="{3DA09389-BBBB-FB45-B160-FFBFCC745895}" sibTransId="{00C64DC4-6042-D144-8634-9B6F927CFB63}"/>
    <dgm:cxn modelId="{86A2F588-0434-BF49-A861-BB6F1595C55D}" srcId="{21E1DF38-C80C-5045-A2A7-A46EFF124E6E}" destId="{434C88FB-ABFE-804A-8FB1-97C775CF8BF8}" srcOrd="2" destOrd="0" parTransId="{9121551D-F6FB-6C42-B41C-BC2F34C69C2F}" sibTransId="{ABEFADD6-0DD7-EB4C-BA43-74254E491D41}"/>
    <dgm:cxn modelId="{97C7923B-1D9D-D94E-B3E1-6FEFF3A36C94}" srcId="{21E1DF38-C80C-5045-A2A7-A46EFF124E6E}" destId="{5A96C052-3958-DA4A-9389-553E55032870}" srcOrd="1" destOrd="0" parTransId="{94402BB1-A887-794C-99BA-1C38D7DB9B49}" sibTransId="{0350CB73-598A-7C40-9556-CA2B333DF195}"/>
    <dgm:cxn modelId="{3B30F77F-8A55-4743-9149-3179CBE36427}" type="presOf" srcId="{434C88FB-ABFE-804A-8FB1-97C775CF8BF8}" destId="{A80E5B51-7437-AB44-ACFF-8522769303F1}" srcOrd="0" destOrd="0" presId="urn:microsoft.com/office/officeart/2005/8/layout/vList3"/>
    <dgm:cxn modelId="{BF5A341C-48AE-7E4F-800D-F2141633F2DC}" type="presParOf" srcId="{BF1EF11C-7CA3-8A4E-B35C-E06FCCE70526}" destId="{9EAEACA3-3337-214C-90F6-F73EBE74FBA6}" srcOrd="0" destOrd="0" presId="urn:microsoft.com/office/officeart/2005/8/layout/vList3"/>
    <dgm:cxn modelId="{62E70F8D-9D32-A549-A115-8E318C4FA338}" type="presParOf" srcId="{9EAEACA3-3337-214C-90F6-F73EBE74FBA6}" destId="{FE09F853-5EE8-1F47-BEC8-77030BCDF151}" srcOrd="0" destOrd="0" presId="urn:microsoft.com/office/officeart/2005/8/layout/vList3"/>
    <dgm:cxn modelId="{80837FC8-22D4-274D-9489-19934C59AB4B}" type="presParOf" srcId="{9EAEACA3-3337-214C-90F6-F73EBE74FBA6}" destId="{EFECE9ED-9E4B-E44D-ADAA-A1A817AC4F53}" srcOrd="1" destOrd="0" presId="urn:microsoft.com/office/officeart/2005/8/layout/vList3"/>
    <dgm:cxn modelId="{6F159EB6-04B1-C442-9BEA-7E4654B0AAAF}" type="presParOf" srcId="{BF1EF11C-7CA3-8A4E-B35C-E06FCCE70526}" destId="{31522F60-30BD-1342-8B70-5AE074BF7D0D}" srcOrd="1" destOrd="0" presId="urn:microsoft.com/office/officeart/2005/8/layout/vList3"/>
    <dgm:cxn modelId="{2B5149AB-5693-F145-819F-AC6E39A29F3F}" type="presParOf" srcId="{BF1EF11C-7CA3-8A4E-B35C-E06FCCE70526}" destId="{616BDDBD-6BB1-2945-83A8-34B6877076C9}" srcOrd="2" destOrd="0" presId="urn:microsoft.com/office/officeart/2005/8/layout/vList3"/>
    <dgm:cxn modelId="{6C2DD41B-B78B-D245-A651-41E943C236DE}" type="presParOf" srcId="{616BDDBD-6BB1-2945-83A8-34B6877076C9}" destId="{9EF0E52B-474F-D94D-9EB2-3120ACF1D565}" srcOrd="0" destOrd="0" presId="urn:microsoft.com/office/officeart/2005/8/layout/vList3"/>
    <dgm:cxn modelId="{0F884B4C-A4DF-2740-9B67-15DF8E186300}" type="presParOf" srcId="{616BDDBD-6BB1-2945-83A8-34B6877076C9}" destId="{6EA4123F-EE33-7943-9019-31275AD0177C}" srcOrd="1" destOrd="0" presId="urn:microsoft.com/office/officeart/2005/8/layout/vList3"/>
    <dgm:cxn modelId="{2677421F-A256-0948-9A5E-6776A6FEFF17}" type="presParOf" srcId="{BF1EF11C-7CA3-8A4E-B35C-E06FCCE70526}" destId="{2E784E12-04D2-3243-8B11-8212974D558B}" srcOrd="3" destOrd="0" presId="urn:microsoft.com/office/officeart/2005/8/layout/vList3"/>
    <dgm:cxn modelId="{A00EA6A8-0607-C741-B618-E0DC6F39FD1A}" type="presParOf" srcId="{BF1EF11C-7CA3-8A4E-B35C-E06FCCE70526}" destId="{D53365EF-8251-D64C-9962-C0F501182FB6}" srcOrd="4" destOrd="0" presId="urn:microsoft.com/office/officeart/2005/8/layout/vList3"/>
    <dgm:cxn modelId="{6AA9F6F1-8162-9344-84F8-088E428577FA}" type="presParOf" srcId="{D53365EF-8251-D64C-9962-C0F501182FB6}" destId="{594C7F9F-40BB-464E-B667-0C0703B26022}" srcOrd="0" destOrd="0" presId="urn:microsoft.com/office/officeart/2005/8/layout/vList3"/>
    <dgm:cxn modelId="{5CD62628-4C28-B944-940A-4E4112940EF0}" type="presParOf" srcId="{D53365EF-8251-D64C-9962-C0F501182FB6}" destId="{A80E5B51-7437-AB44-ACFF-8522769303F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8BADB9-F204-FF45-9EED-069877E214A8}" type="doc">
      <dgm:prSet loTypeId="urn:microsoft.com/office/officeart/2005/8/layout/orgChart1" loCatId="" qsTypeId="urn:microsoft.com/office/officeart/2005/8/quickstyle/3D3" qsCatId="3D" csTypeId="urn:microsoft.com/office/officeart/2005/8/colors/accent1_2" csCatId="accent1" phldr="1"/>
      <dgm:spPr/>
      <dgm:t>
        <a:bodyPr/>
        <a:lstStyle/>
        <a:p>
          <a:endParaRPr lang="en-US"/>
        </a:p>
      </dgm:t>
    </dgm:pt>
    <dgm:pt modelId="{FD17BB8D-4CC7-F24F-B840-E86DBDDCD410}">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dirty="0" smtClean="0"/>
            <a:t>Query with more than twenty joins conditions:</a:t>
          </a:r>
          <a:endParaRPr lang="en-US" baseline="0" dirty="0" smtClean="0"/>
        </a:p>
      </dgm:t>
    </dgm:pt>
    <dgm:pt modelId="{775450C3-1DE4-8D47-A88F-BEA4CC31E495}" type="parTrans" cxnId="{41DB29F7-2788-554B-A6EB-89EABA8D6391}">
      <dgm:prSet/>
      <dgm:spPr/>
      <dgm:t>
        <a:bodyPr/>
        <a:lstStyle/>
        <a:p>
          <a:endParaRPr lang="en-US"/>
        </a:p>
      </dgm:t>
    </dgm:pt>
    <dgm:pt modelId="{4813A131-2656-1441-B9F2-DB47EB3617E3}" type="sibTrans" cxnId="{41DB29F7-2788-554B-A6EB-89EABA8D6391}">
      <dgm:prSet/>
      <dgm:spPr/>
      <dgm:t>
        <a:bodyPr/>
        <a:lstStyle/>
        <a:p>
          <a:endParaRPr lang="en-US"/>
        </a:p>
      </dgm:t>
    </dgm:pt>
    <dgm:pt modelId="{973E94FF-A3AE-CB41-A2BD-E05F1348937D}">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dirty="0" smtClean="0"/>
            <a:t>2GB</a:t>
          </a:r>
          <a:r>
            <a:rPr lang="en-US" baseline="0" dirty="0" smtClean="0"/>
            <a:t> per min / 250Mb/s </a:t>
          </a:r>
        </a:p>
        <a:p>
          <a:pPr rtl="0"/>
          <a:r>
            <a:rPr lang="en-US" baseline="0" dirty="0" smtClean="0"/>
            <a:t>(per client)</a:t>
          </a:r>
        </a:p>
      </dgm:t>
    </dgm:pt>
    <dgm:pt modelId="{6F6A01EC-C72D-2848-AA78-1DBF1C5CC2C2}" type="parTrans" cxnId="{16D130D3-79BA-E14E-86DF-6E4A68674F8B}">
      <dgm:prSet/>
      <dgm:spPr/>
      <dgm:t>
        <a:bodyPr/>
        <a:lstStyle/>
        <a:p>
          <a:endParaRPr lang="en-US"/>
        </a:p>
      </dgm:t>
    </dgm:pt>
    <dgm:pt modelId="{6FC6EB9A-5E81-7F4B-BE84-6166DC221572}" type="sibTrans" cxnId="{16D130D3-79BA-E14E-86DF-6E4A68674F8B}">
      <dgm:prSet/>
      <dgm:spPr/>
      <dgm:t>
        <a:bodyPr/>
        <a:lstStyle/>
        <a:p>
          <a:endParaRPr lang="en-US"/>
        </a:p>
      </dgm:t>
    </dgm:pt>
    <dgm:pt modelId="{967A9E82-656C-A44B-A307-30F940636E20}">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baseline="0" dirty="0" smtClean="0"/>
            <a:t>3ms latency</a:t>
          </a:r>
        </a:p>
      </dgm:t>
    </dgm:pt>
    <dgm:pt modelId="{F46455F5-6853-D840-A934-3435857F8864}" type="parTrans" cxnId="{BF9D4FCA-EC99-1F48-B65B-5CC8612E0C13}">
      <dgm:prSet/>
      <dgm:spPr/>
      <dgm:t>
        <a:bodyPr/>
        <a:lstStyle/>
        <a:p>
          <a:endParaRPr lang="en-US"/>
        </a:p>
      </dgm:t>
    </dgm:pt>
    <dgm:pt modelId="{C370CB14-95F1-B142-A7AC-947AAF620D38}" type="sibTrans" cxnId="{BF9D4FCA-EC99-1F48-B65B-5CC8612E0C13}">
      <dgm:prSet/>
      <dgm:spPr/>
      <dgm:t>
        <a:bodyPr/>
        <a:lstStyle/>
        <a:p>
          <a:endParaRPr lang="en-US"/>
        </a:p>
      </dgm:t>
    </dgm:pt>
    <dgm:pt modelId="{1184C850-88DE-CE4C-938F-38F7895AEF86}" type="pres">
      <dgm:prSet presAssocID="{828BADB9-F204-FF45-9EED-069877E214A8}" presName="hierChild1" presStyleCnt="0">
        <dgm:presLayoutVars>
          <dgm:orgChart val="1"/>
          <dgm:chPref val="1"/>
          <dgm:dir/>
          <dgm:animOne val="branch"/>
          <dgm:animLvl val="lvl"/>
          <dgm:resizeHandles/>
        </dgm:presLayoutVars>
      </dgm:prSet>
      <dgm:spPr/>
      <dgm:t>
        <a:bodyPr/>
        <a:lstStyle/>
        <a:p>
          <a:endParaRPr lang="en-US"/>
        </a:p>
      </dgm:t>
    </dgm:pt>
    <dgm:pt modelId="{C3AD0DE0-A74A-CF41-83B3-3CCE424BFBC8}" type="pres">
      <dgm:prSet presAssocID="{FD17BB8D-4CC7-F24F-B840-E86DBDDCD410}" presName="hierRoot1" presStyleCnt="0">
        <dgm:presLayoutVars>
          <dgm:hierBranch val="init"/>
        </dgm:presLayoutVars>
      </dgm:prSet>
      <dgm:spPr/>
    </dgm:pt>
    <dgm:pt modelId="{FDA03AF7-706C-714F-AEEA-EAFFB796F17F}" type="pres">
      <dgm:prSet presAssocID="{FD17BB8D-4CC7-F24F-B840-E86DBDDCD410}" presName="rootComposite1" presStyleCnt="0"/>
      <dgm:spPr/>
    </dgm:pt>
    <dgm:pt modelId="{297B98AE-8881-4E4C-A625-3EC827423043}" type="pres">
      <dgm:prSet presAssocID="{FD17BB8D-4CC7-F24F-B840-E86DBDDCD410}" presName="rootText1" presStyleLbl="node0" presStyleIdx="0" presStyleCnt="1">
        <dgm:presLayoutVars>
          <dgm:chPref val="3"/>
        </dgm:presLayoutVars>
      </dgm:prSet>
      <dgm:spPr/>
      <dgm:t>
        <a:bodyPr/>
        <a:lstStyle/>
        <a:p>
          <a:endParaRPr lang="en-US"/>
        </a:p>
      </dgm:t>
    </dgm:pt>
    <dgm:pt modelId="{6AC9391F-34BF-D543-8DAD-9917AD7B7F01}" type="pres">
      <dgm:prSet presAssocID="{FD17BB8D-4CC7-F24F-B840-E86DBDDCD410}" presName="rootConnector1" presStyleLbl="node1" presStyleIdx="0" presStyleCnt="0"/>
      <dgm:spPr/>
      <dgm:t>
        <a:bodyPr/>
        <a:lstStyle/>
        <a:p>
          <a:endParaRPr lang="en-US"/>
        </a:p>
      </dgm:t>
    </dgm:pt>
    <dgm:pt modelId="{3AB21C5D-BF8C-1444-927E-C419D32E1BA5}" type="pres">
      <dgm:prSet presAssocID="{FD17BB8D-4CC7-F24F-B840-E86DBDDCD410}" presName="hierChild2" presStyleCnt="0"/>
      <dgm:spPr/>
    </dgm:pt>
    <dgm:pt modelId="{1CBCA772-EF99-5F49-9E20-4D3D2C2B5395}" type="pres">
      <dgm:prSet presAssocID="{6F6A01EC-C72D-2848-AA78-1DBF1C5CC2C2}" presName="Name37" presStyleLbl="parChTrans1D2" presStyleIdx="0" presStyleCnt="2"/>
      <dgm:spPr/>
      <dgm:t>
        <a:bodyPr/>
        <a:lstStyle/>
        <a:p>
          <a:endParaRPr lang="en-US"/>
        </a:p>
      </dgm:t>
    </dgm:pt>
    <dgm:pt modelId="{E73670C6-941A-C142-910B-AB743C1E198C}" type="pres">
      <dgm:prSet presAssocID="{973E94FF-A3AE-CB41-A2BD-E05F1348937D}" presName="hierRoot2" presStyleCnt="0">
        <dgm:presLayoutVars>
          <dgm:hierBranch val="init"/>
        </dgm:presLayoutVars>
      </dgm:prSet>
      <dgm:spPr/>
    </dgm:pt>
    <dgm:pt modelId="{BAC60882-140E-0A4C-AF44-1A78F3E5667A}" type="pres">
      <dgm:prSet presAssocID="{973E94FF-A3AE-CB41-A2BD-E05F1348937D}" presName="rootComposite" presStyleCnt="0"/>
      <dgm:spPr/>
    </dgm:pt>
    <dgm:pt modelId="{C0751001-D3D7-7E46-AF0A-27610C02F71A}" type="pres">
      <dgm:prSet presAssocID="{973E94FF-A3AE-CB41-A2BD-E05F1348937D}" presName="rootText" presStyleLbl="node2" presStyleIdx="0" presStyleCnt="2">
        <dgm:presLayoutVars>
          <dgm:chPref val="3"/>
        </dgm:presLayoutVars>
      </dgm:prSet>
      <dgm:spPr/>
      <dgm:t>
        <a:bodyPr/>
        <a:lstStyle/>
        <a:p>
          <a:endParaRPr lang="en-US"/>
        </a:p>
      </dgm:t>
    </dgm:pt>
    <dgm:pt modelId="{5D916C5E-5ADB-E745-A7A1-B8D6A6CE8E93}" type="pres">
      <dgm:prSet presAssocID="{973E94FF-A3AE-CB41-A2BD-E05F1348937D}" presName="rootConnector" presStyleLbl="node2" presStyleIdx="0" presStyleCnt="2"/>
      <dgm:spPr/>
      <dgm:t>
        <a:bodyPr/>
        <a:lstStyle/>
        <a:p>
          <a:endParaRPr lang="en-US"/>
        </a:p>
      </dgm:t>
    </dgm:pt>
    <dgm:pt modelId="{F28169B3-5334-2344-9696-5EB656BDAB83}" type="pres">
      <dgm:prSet presAssocID="{973E94FF-A3AE-CB41-A2BD-E05F1348937D}" presName="hierChild4" presStyleCnt="0"/>
      <dgm:spPr/>
    </dgm:pt>
    <dgm:pt modelId="{28841A20-C7C5-9B42-92E5-8DBB6DBD086E}" type="pres">
      <dgm:prSet presAssocID="{973E94FF-A3AE-CB41-A2BD-E05F1348937D}" presName="hierChild5" presStyleCnt="0"/>
      <dgm:spPr/>
    </dgm:pt>
    <dgm:pt modelId="{F987DB1F-9B81-E74E-8524-78D37B5EE265}" type="pres">
      <dgm:prSet presAssocID="{F46455F5-6853-D840-A934-3435857F8864}" presName="Name37" presStyleLbl="parChTrans1D2" presStyleIdx="1" presStyleCnt="2"/>
      <dgm:spPr/>
      <dgm:t>
        <a:bodyPr/>
        <a:lstStyle/>
        <a:p>
          <a:endParaRPr lang="en-US"/>
        </a:p>
      </dgm:t>
    </dgm:pt>
    <dgm:pt modelId="{9D3E4ACF-F0A0-4B46-8D24-C6F7A0580FC7}" type="pres">
      <dgm:prSet presAssocID="{967A9E82-656C-A44B-A307-30F940636E20}" presName="hierRoot2" presStyleCnt="0">
        <dgm:presLayoutVars>
          <dgm:hierBranch val="init"/>
        </dgm:presLayoutVars>
      </dgm:prSet>
      <dgm:spPr/>
    </dgm:pt>
    <dgm:pt modelId="{0D7D5F01-277C-3A4E-86B6-EE326D166BA1}" type="pres">
      <dgm:prSet presAssocID="{967A9E82-656C-A44B-A307-30F940636E20}" presName="rootComposite" presStyleCnt="0"/>
      <dgm:spPr/>
    </dgm:pt>
    <dgm:pt modelId="{2A20C613-7390-CF4D-B7F5-4237C2E485BD}" type="pres">
      <dgm:prSet presAssocID="{967A9E82-656C-A44B-A307-30F940636E20}" presName="rootText" presStyleLbl="node2" presStyleIdx="1" presStyleCnt="2">
        <dgm:presLayoutVars>
          <dgm:chPref val="3"/>
        </dgm:presLayoutVars>
      </dgm:prSet>
      <dgm:spPr/>
      <dgm:t>
        <a:bodyPr/>
        <a:lstStyle/>
        <a:p>
          <a:endParaRPr lang="en-US"/>
        </a:p>
      </dgm:t>
    </dgm:pt>
    <dgm:pt modelId="{A2A24BE0-CCFF-D445-80B4-D095AEE1074F}" type="pres">
      <dgm:prSet presAssocID="{967A9E82-656C-A44B-A307-30F940636E20}" presName="rootConnector" presStyleLbl="node2" presStyleIdx="1" presStyleCnt="2"/>
      <dgm:spPr/>
      <dgm:t>
        <a:bodyPr/>
        <a:lstStyle/>
        <a:p>
          <a:endParaRPr lang="en-US"/>
        </a:p>
      </dgm:t>
    </dgm:pt>
    <dgm:pt modelId="{C28D028B-F792-CD41-8142-729433310799}" type="pres">
      <dgm:prSet presAssocID="{967A9E82-656C-A44B-A307-30F940636E20}" presName="hierChild4" presStyleCnt="0"/>
      <dgm:spPr/>
    </dgm:pt>
    <dgm:pt modelId="{69487440-B526-494D-BDE3-890E115CB0BF}" type="pres">
      <dgm:prSet presAssocID="{967A9E82-656C-A44B-A307-30F940636E20}" presName="hierChild5" presStyleCnt="0"/>
      <dgm:spPr/>
    </dgm:pt>
    <dgm:pt modelId="{4DD1F30B-95A4-BC48-B490-9DCB9A3F2B04}" type="pres">
      <dgm:prSet presAssocID="{FD17BB8D-4CC7-F24F-B840-E86DBDDCD410}" presName="hierChild3" presStyleCnt="0"/>
      <dgm:spPr/>
    </dgm:pt>
  </dgm:ptLst>
  <dgm:cxnLst>
    <dgm:cxn modelId="{16D130D3-79BA-E14E-86DF-6E4A68674F8B}" srcId="{FD17BB8D-4CC7-F24F-B840-E86DBDDCD410}" destId="{973E94FF-A3AE-CB41-A2BD-E05F1348937D}" srcOrd="0" destOrd="0" parTransId="{6F6A01EC-C72D-2848-AA78-1DBF1C5CC2C2}" sibTransId="{6FC6EB9A-5E81-7F4B-BE84-6166DC221572}"/>
    <dgm:cxn modelId="{CD0B7F03-4E8E-B345-AEC3-3A2D86D7F13C}" type="presOf" srcId="{967A9E82-656C-A44B-A307-30F940636E20}" destId="{2A20C613-7390-CF4D-B7F5-4237C2E485BD}" srcOrd="0" destOrd="0" presId="urn:microsoft.com/office/officeart/2005/8/layout/orgChart1"/>
    <dgm:cxn modelId="{BAAB0602-7245-0D42-A95E-36CB7E821E52}" type="presOf" srcId="{828BADB9-F204-FF45-9EED-069877E214A8}" destId="{1184C850-88DE-CE4C-938F-38F7895AEF86}" srcOrd="0" destOrd="0" presId="urn:microsoft.com/office/officeart/2005/8/layout/orgChart1"/>
    <dgm:cxn modelId="{BF9D4FCA-EC99-1F48-B65B-5CC8612E0C13}" srcId="{FD17BB8D-4CC7-F24F-B840-E86DBDDCD410}" destId="{967A9E82-656C-A44B-A307-30F940636E20}" srcOrd="1" destOrd="0" parTransId="{F46455F5-6853-D840-A934-3435857F8864}" sibTransId="{C370CB14-95F1-B142-A7AC-947AAF620D38}"/>
    <dgm:cxn modelId="{41DB29F7-2788-554B-A6EB-89EABA8D6391}" srcId="{828BADB9-F204-FF45-9EED-069877E214A8}" destId="{FD17BB8D-4CC7-F24F-B840-E86DBDDCD410}" srcOrd="0" destOrd="0" parTransId="{775450C3-1DE4-8D47-A88F-BEA4CC31E495}" sibTransId="{4813A131-2656-1441-B9F2-DB47EB3617E3}"/>
    <dgm:cxn modelId="{E59FA3CB-4381-3E44-ACDD-5D287FE1E0BE}" type="presOf" srcId="{973E94FF-A3AE-CB41-A2BD-E05F1348937D}" destId="{C0751001-D3D7-7E46-AF0A-27610C02F71A}" srcOrd="0" destOrd="0" presId="urn:microsoft.com/office/officeart/2005/8/layout/orgChart1"/>
    <dgm:cxn modelId="{391ECBCC-D9C4-EE46-B575-148564F532FC}" type="presOf" srcId="{FD17BB8D-4CC7-F24F-B840-E86DBDDCD410}" destId="{6AC9391F-34BF-D543-8DAD-9917AD7B7F01}" srcOrd="1" destOrd="0" presId="urn:microsoft.com/office/officeart/2005/8/layout/orgChart1"/>
    <dgm:cxn modelId="{0C933C03-9B1A-8947-B914-6772D0355429}" type="presOf" srcId="{967A9E82-656C-A44B-A307-30F940636E20}" destId="{A2A24BE0-CCFF-D445-80B4-D095AEE1074F}" srcOrd="1" destOrd="0" presId="urn:microsoft.com/office/officeart/2005/8/layout/orgChart1"/>
    <dgm:cxn modelId="{B72B6A78-08E5-5B49-BFDF-11CF72F1DC24}" type="presOf" srcId="{FD17BB8D-4CC7-F24F-B840-E86DBDDCD410}" destId="{297B98AE-8881-4E4C-A625-3EC827423043}" srcOrd="0" destOrd="0" presId="urn:microsoft.com/office/officeart/2005/8/layout/orgChart1"/>
    <dgm:cxn modelId="{8910A266-7102-0647-8153-6C06C05D7BDC}" type="presOf" srcId="{F46455F5-6853-D840-A934-3435857F8864}" destId="{F987DB1F-9B81-E74E-8524-78D37B5EE265}" srcOrd="0" destOrd="0" presId="urn:microsoft.com/office/officeart/2005/8/layout/orgChart1"/>
    <dgm:cxn modelId="{9B1B71EA-E398-F94F-9C14-43EFA6F6B9AF}" type="presOf" srcId="{973E94FF-A3AE-CB41-A2BD-E05F1348937D}" destId="{5D916C5E-5ADB-E745-A7A1-B8D6A6CE8E93}" srcOrd="1" destOrd="0" presId="urn:microsoft.com/office/officeart/2005/8/layout/orgChart1"/>
    <dgm:cxn modelId="{023DA5E6-BC2B-6041-9DAD-6B621A147BCC}" type="presOf" srcId="{6F6A01EC-C72D-2848-AA78-1DBF1C5CC2C2}" destId="{1CBCA772-EF99-5F49-9E20-4D3D2C2B5395}" srcOrd="0" destOrd="0" presId="urn:microsoft.com/office/officeart/2005/8/layout/orgChart1"/>
    <dgm:cxn modelId="{7C83E73E-2EC1-B643-8524-BF7BCC3A57CC}" type="presParOf" srcId="{1184C850-88DE-CE4C-938F-38F7895AEF86}" destId="{C3AD0DE0-A74A-CF41-83B3-3CCE424BFBC8}" srcOrd="0" destOrd="0" presId="urn:microsoft.com/office/officeart/2005/8/layout/orgChart1"/>
    <dgm:cxn modelId="{050D2B93-91A8-AA48-AAF9-385525A3D307}" type="presParOf" srcId="{C3AD0DE0-A74A-CF41-83B3-3CCE424BFBC8}" destId="{FDA03AF7-706C-714F-AEEA-EAFFB796F17F}" srcOrd="0" destOrd="0" presId="urn:microsoft.com/office/officeart/2005/8/layout/orgChart1"/>
    <dgm:cxn modelId="{896F995D-D17B-084C-A996-2B308DC4FB29}" type="presParOf" srcId="{FDA03AF7-706C-714F-AEEA-EAFFB796F17F}" destId="{297B98AE-8881-4E4C-A625-3EC827423043}" srcOrd="0" destOrd="0" presId="urn:microsoft.com/office/officeart/2005/8/layout/orgChart1"/>
    <dgm:cxn modelId="{8D7503AB-A0C1-0E43-86F0-BFF559837751}" type="presParOf" srcId="{FDA03AF7-706C-714F-AEEA-EAFFB796F17F}" destId="{6AC9391F-34BF-D543-8DAD-9917AD7B7F01}" srcOrd="1" destOrd="0" presId="urn:microsoft.com/office/officeart/2005/8/layout/orgChart1"/>
    <dgm:cxn modelId="{CCE73631-58C5-B84D-B57B-6F0E56756B72}" type="presParOf" srcId="{C3AD0DE0-A74A-CF41-83B3-3CCE424BFBC8}" destId="{3AB21C5D-BF8C-1444-927E-C419D32E1BA5}" srcOrd="1" destOrd="0" presId="urn:microsoft.com/office/officeart/2005/8/layout/orgChart1"/>
    <dgm:cxn modelId="{5600D1F1-5C06-4D49-BF9C-E3C525D93151}" type="presParOf" srcId="{3AB21C5D-BF8C-1444-927E-C419D32E1BA5}" destId="{1CBCA772-EF99-5F49-9E20-4D3D2C2B5395}" srcOrd="0" destOrd="0" presId="urn:microsoft.com/office/officeart/2005/8/layout/orgChart1"/>
    <dgm:cxn modelId="{1909CED2-08AB-CC49-AE9F-D8806072D7A0}" type="presParOf" srcId="{3AB21C5D-BF8C-1444-927E-C419D32E1BA5}" destId="{E73670C6-941A-C142-910B-AB743C1E198C}" srcOrd="1" destOrd="0" presId="urn:microsoft.com/office/officeart/2005/8/layout/orgChart1"/>
    <dgm:cxn modelId="{50E289C8-1C66-3240-A4A5-1ADC962492B4}" type="presParOf" srcId="{E73670C6-941A-C142-910B-AB743C1E198C}" destId="{BAC60882-140E-0A4C-AF44-1A78F3E5667A}" srcOrd="0" destOrd="0" presId="urn:microsoft.com/office/officeart/2005/8/layout/orgChart1"/>
    <dgm:cxn modelId="{680EF751-51A8-7F4C-8005-5AD8234BE205}" type="presParOf" srcId="{BAC60882-140E-0A4C-AF44-1A78F3E5667A}" destId="{C0751001-D3D7-7E46-AF0A-27610C02F71A}" srcOrd="0" destOrd="0" presId="urn:microsoft.com/office/officeart/2005/8/layout/orgChart1"/>
    <dgm:cxn modelId="{F0F6A442-6A05-5C4A-A25B-FC6846EC6B7F}" type="presParOf" srcId="{BAC60882-140E-0A4C-AF44-1A78F3E5667A}" destId="{5D916C5E-5ADB-E745-A7A1-B8D6A6CE8E93}" srcOrd="1" destOrd="0" presId="urn:microsoft.com/office/officeart/2005/8/layout/orgChart1"/>
    <dgm:cxn modelId="{A4AB8DED-412E-ED43-8302-2F9A32A58450}" type="presParOf" srcId="{E73670C6-941A-C142-910B-AB743C1E198C}" destId="{F28169B3-5334-2344-9696-5EB656BDAB83}" srcOrd="1" destOrd="0" presId="urn:microsoft.com/office/officeart/2005/8/layout/orgChart1"/>
    <dgm:cxn modelId="{01FDFA27-FDEA-864F-86DF-17588B5F628A}" type="presParOf" srcId="{E73670C6-941A-C142-910B-AB743C1E198C}" destId="{28841A20-C7C5-9B42-92E5-8DBB6DBD086E}" srcOrd="2" destOrd="0" presId="urn:microsoft.com/office/officeart/2005/8/layout/orgChart1"/>
    <dgm:cxn modelId="{F77F1D2F-4991-7B4F-AFA0-2D21E69851DA}" type="presParOf" srcId="{3AB21C5D-BF8C-1444-927E-C419D32E1BA5}" destId="{F987DB1F-9B81-E74E-8524-78D37B5EE265}" srcOrd="2" destOrd="0" presId="urn:microsoft.com/office/officeart/2005/8/layout/orgChart1"/>
    <dgm:cxn modelId="{A377C4FA-27B0-204E-B42D-0A0D421B7D18}" type="presParOf" srcId="{3AB21C5D-BF8C-1444-927E-C419D32E1BA5}" destId="{9D3E4ACF-F0A0-4B46-8D24-C6F7A0580FC7}" srcOrd="3" destOrd="0" presId="urn:microsoft.com/office/officeart/2005/8/layout/orgChart1"/>
    <dgm:cxn modelId="{C238CBC7-B541-244C-8710-818BC5EF8683}" type="presParOf" srcId="{9D3E4ACF-F0A0-4B46-8D24-C6F7A0580FC7}" destId="{0D7D5F01-277C-3A4E-86B6-EE326D166BA1}" srcOrd="0" destOrd="0" presId="urn:microsoft.com/office/officeart/2005/8/layout/orgChart1"/>
    <dgm:cxn modelId="{D2678472-0FA5-A34D-8286-1D67A1DB23C5}" type="presParOf" srcId="{0D7D5F01-277C-3A4E-86B6-EE326D166BA1}" destId="{2A20C613-7390-CF4D-B7F5-4237C2E485BD}" srcOrd="0" destOrd="0" presId="urn:microsoft.com/office/officeart/2005/8/layout/orgChart1"/>
    <dgm:cxn modelId="{FA5AA444-FFB2-DE4E-8058-B6D4762BFA59}" type="presParOf" srcId="{0D7D5F01-277C-3A4E-86B6-EE326D166BA1}" destId="{A2A24BE0-CCFF-D445-80B4-D095AEE1074F}" srcOrd="1" destOrd="0" presId="urn:microsoft.com/office/officeart/2005/8/layout/orgChart1"/>
    <dgm:cxn modelId="{91F2944F-BD73-E849-B0EE-D0371F791B84}" type="presParOf" srcId="{9D3E4ACF-F0A0-4B46-8D24-C6F7A0580FC7}" destId="{C28D028B-F792-CD41-8142-729433310799}" srcOrd="1" destOrd="0" presId="urn:microsoft.com/office/officeart/2005/8/layout/orgChart1"/>
    <dgm:cxn modelId="{561BC8D9-687D-1A4E-A17E-E9AA2A66B0F6}" type="presParOf" srcId="{9D3E4ACF-F0A0-4B46-8D24-C6F7A0580FC7}" destId="{69487440-B526-494D-BDE3-890E115CB0BF}" srcOrd="2" destOrd="0" presId="urn:microsoft.com/office/officeart/2005/8/layout/orgChart1"/>
    <dgm:cxn modelId="{6BE9BDD2-ECAB-D14F-9AEA-B760C829E7A6}" type="presParOf" srcId="{C3AD0DE0-A74A-CF41-83B3-3CCE424BFBC8}" destId="{4DD1F30B-95A4-BC48-B490-9DCB9A3F2B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5C7FD-5C3E-A84C-B5DB-E74A9D829E53}"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7E74C6C0-6895-6145-9AEF-39584B4C582C}">
      <dgm:prSet>
        <dgm:style>
          <a:lnRef idx="3">
            <a:schemeClr val="lt1"/>
          </a:lnRef>
          <a:fillRef idx="1">
            <a:schemeClr val="accent2"/>
          </a:fillRef>
          <a:effectRef idx="1">
            <a:schemeClr val="accent2"/>
          </a:effectRef>
          <a:fontRef idx="minor">
            <a:schemeClr val="lt1"/>
          </a:fontRef>
        </dgm:style>
      </dgm:prSet>
      <dgm:spPr>
        <a:solidFill>
          <a:schemeClr val="accent2">
            <a:alpha val="79000"/>
          </a:schemeClr>
        </a:solidFill>
      </dgm:spPr>
      <dgm:t>
        <a:bodyPr/>
        <a:lstStyle/>
        <a:p>
          <a:pPr rtl="0"/>
          <a:r>
            <a:rPr lang="en-US" dirty="0" smtClean="0"/>
            <a:t>Distributed Architecture</a:t>
          </a:r>
          <a:endParaRPr lang="en-US" dirty="0"/>
        </a:p>
      </dgm:t>
    </dgm:pt>
    <dgm:pt modelId="{13F86225-311F-E541-861A-0E370F6792D9}" type="parTrans" cxnId="{5A835870-71DE-F64B-AD08-F42DCE42FA0F}">
      <dgm:prSet/>
      <dgm:spPr/>
      <dgm:t>
        <a:bodyPr/>
        <a:lstStyle/>
        <a:p>
          <a:endParaRPr lang="en-US"/>
        </a:p>
      </dgm:t>
    </dgm:pt>
    <dgm:pt modelId="{A835AF0A-6637-0945-9776-56AA25525FF8}" type="sibTrans" cxnId="{5A835870-71DE-F64B-AD08-F42DCE42FA0F}">
      <dgm:prSet/>
      <dgm:spPr/>
      <dgm:t>
        <a:bodyPr/>
        <a:lstStyle/>
        <a:p>
          <a:endParaRPr lang="en-US"/>
        </a:p>
      </dgm:t>
    </dgm:pt>
    <dgm:pt modelId="{947429DE-018A-B14A-B2F7-0518799B89BC}">
      <dgm:prSet>
        <dgm:style>
          <a:lnRef idx="3">
            <a:schemeClr val="lt1"/>
          </a:lnRef>
          <a:fillRef idx="1">
            <a:schemeClr val="accent2"/>
          </a:fillRef>
          <a:effectRef idx="1">
            <a:schemeClr val="accent2"/>
          </a:effectRef>
          <a:fontRef idx="minor">
            <a:schemeClr val="lt1"/>
          </a:fontRef>
        </dgm:style>
      </dgm:prSet>
      <dgm:spPr>
        <a:solidFill>
          <a:schemeClr val="accent2">
            <a:alpha val="79000"/>
          </a:schemeClr>
        </a:solidFill>
      </dgm:spPr>
      <dgm:t>
        <a:bodyPr/>
        <a:lstStyle/>
        <a:p>
          <a:pPr rtl="0"/>
          <a:r>
            <a:rPr lang="en-US" dirty="0" smtClean="0"/>
            <a:t>Drop ACID: Simplify the Contract.</a:t>
          </a:r>
          <a:endParaRPr lang="en-US" dirty="0"/>
        </a:p>
      </dgm:t>
    </dgm:pt>
    <dgm:pt modelId="{B0A74BBB-447E-F344-9A98-5592FA47B7B3}" type="parTrans" cxnId="{267596AA-1B11-1C4D-A4C9-270F7CB098D1}">
      <dgm:prSet/>
      <dgm:spPr/>
      <dgm:t>
        <a:bodyPr/>
        <a:lstStyle/>
        <a:p>
          <a:endParaRPr lang="en-US"/>
        </a:p>
      </dgm:t>
    </dgm:pt>
    <dgm:pt modelId="{79678287-8715-4C49-B1F7-8E98ACD8A7D5}" type="sibTrans" cxnId="{267596AA-1B11-1C4D-A4C9-270F7CB098D1}">
      <dgm:prSet/>
      <dgm:spPr/>
      <dgm:t>
        <a:bodyPr/>
        <a:lstStyle/>
        <a:p>
          <a:endParaRPr lang="en-US"/>
        </a:p>
      </dgm:t>
    </dgm:pt>
    <dgm:pt modelId="{D131A52E-1CD6-BD45-9E82-1514F52A21A8}">
      <dgm:prSet>
        <dgm:style>
          <a:lnRef idx="3">
            <a:schemeClr val="lt1"/>
          </a:lnRef>
          <a:fillRef idx="1">
            <a:schemeClr val="accent2"/>
          </a:fillRef>
          <a:effectRef idx="1">
            <a:schemeClr val="accent2"/>
          </a:effectRef>
          <a:fontRef idx="minor">
            <a:schemeClr val="lt1"/>
          </a:fontRef>
        </dgm:style>
      </dgm:prSet>
      <dgm:spPr>
        <a:solidFill>
          <a:schemeClr val="accent2">
            <a:alpha val="79000"/>
          </a:schemeClr>
        </a:solidFill>
      </dgm:spPr>
      <dgm:t>
        <a:bodyPr/>
        <a:lstStyle/>
        <a:p>
          <a:pPr rtl="0"/>
          <a:r>
            <a:rPr lang="en-US" dirty="0" smtClean="0"/>
            <a:t>Drop disk</a:t>
          </a:r>
          <a:endParaRPr lang="en-US" dirty="0"/>
        </a:p>
      </dgm:t>
    </dgm:pt>
    <dgm:pt modelId="{1CAD4CD8-739F-D546-A386-F99F717187F5}" type="parTrans" cxnId="{8FE5F151-EB05-9546-B80C-430E06894628}">
      <dgm:prSet/>
      <dgm:spPr/>
      <dgm:t>
        <a:bodyPr/>
        <a:lstStyle/>
        <a:p>
          <a:endParaRPr lang="en-US"/>
        </a:p>
      </dgm:t>
    </dgm:pt>
    <dgm:pt modelId="{294B8D67-B727-AB43-AB3E-AAFD34B2F3DC}" type="sibTrans" cxnId="{8FE5F151-EB05-9546-B80C-430E06894628}">
      <dgm:prSet/>
      <dgm:spPr/>
      <dgm:t>
        <a:bodyPr/>
        <a:lstStyle/>
        <a:p>
          <a:endParaRPr lang="en-US"/>
        </a:p>
      </dgm:t>
    </dgm:pt>
    <dgm:pt modelId="{D94E72FB-8C0E-FC4F-9330-47EA27F892AB}" type="pres">
      <dgm:prSet presAssocID="{7675C7FD-5C3E-A84C-B5DB-E74A9D829E53}" presName="linearFlow" presStyleCnt="0">
        <dgm:presLayoutVars>
          <dgm:dir/>
          <dgm:resizeHandles val="exact"/>
        </dgm:presLayoutVars>
      </dgm:prSet>
      <dgm:spPr/>
      <dgm:t>
        <a:bodyPr/>
        <a:lstStyle/>
        <a:p>
          <a:endParaRPr lang="en-US"/>
        </a:p>
      </dgm:t>
    </dgm:pt>
    <dgm:pt modelId="{C9746B90-F3B6-EB41-B1BF-07AB49C778B0}" type="pres">
      <dgm:prSet presAssocID="{7E74C6C0-6895-6145-9AEF-39584B4C582C}" presName="composite" presStyleCnt="0"/>
      <dgm:spPr/>
    </dgm:pt>
    <dgm:pt modelId="{72A773B0-97C2-6D41-B03F-5A6FCA24FD0A}" type="pres">
      <dgm:prSet presAssocID="{7E74C6C0-6895-6145-9AEF-39584B4C582C}" presName="imgShp" presStyleLbl="fgImgPlace1" presStyleIdx="0" presStyleCnt="3"/>
      <dgm:spPr/>
      <dgm:t>
        <a:bodyPr/>
        <a:lstStyle/>
        <a:p>
          <a:endParaRPr lang="en-US"/>
        </a:p>
      </dgm:t>
    </dgm:pt>
    <dgm:pt modelId="{D6645357-2D25-B54F-B095-003523D86875}" type="pres">
      <dgm:prSet presAssocID="{7E74C6C0-6895-6145-9AEF-39584B4C582C}" presName="txShp" presStyleLbl="node1" presStyleIdx="0" presStyleCnt="3">
        <dgm:presLayoutVars>
          <dgm:bulletEnabled val="1"/>
        </dgm:presLayoutVars>
      </dgm:prSet>
      <dgm:spPr/>
      <dgm:t>
        <a:bodyPr/>
        <a:lstStyle/>
        <a:p>
          <a:endParaRPr lang="en-US"/>
        </a:p>
      </dgm:t>
    </dgm:pt>
    <dgm:pt modelId="{A7795519-AA26-A043-B875-9BB13F90B66E}" type="pres">
      <dgm:prSet presAssocID="{A835AF0A-6637-0945-9776-56AA25525FF8}" presName="spacing" presStyleCnt="0"/>
      <dgm:spPr/>
    </dgm:pt>
    <dgm:pt modelId="{994F06FE-7990-034D-8FBB-92D8EAEC46E4}" type="pres">
      <dgm:prSet presAssocID="{947429DE-018A-B14A-B2F7-0518799B89BC}" presName="composite" presStyleCnt="0"/>
      <dgm:spPr/>
    </dgm:pt>
    <dgm:pt modelId="{C010686F-EC5B-1E43-9585-E7B291C6B479}" type="pres">
      <dgm:prSet presAssocID="{947429DE-018A-B14A-B2F7-0518799B89BC}" presName="imgShp" presStyleLbl="fgImgPlace1" presStyleIdx="1" presStyleCnt="3"/>
      <dgm:spPr/>
      <dgm:t>
        <a:bodyPr/>
        <a:lstStyle/>
        <a:p>
          <a:endParaRPr lang="en-US"/>
        </a:p>
      </dgm:t>
    </dgm:pt>
    <dgm:pt modelId="{3D6D79AD-D43D-CE41-B5D3-075538CC360C}" type="pres">
      <dgm:prSet presAssocID="{947429DE-018A-B14A-B2F7-0518799B89BC}" presName="txShp" presStyleLbl="node1" presStyleIdx="1" presStyleCnt="3">
        <dgm:presLayoutVars>
          <dgm:bulletEnabled val="1"/>
        </dgm:presLayoutVars>
      </dgm:prSet>
      <dgm:spPr/>
      <dgm:t>
        <a:bodyPr/>
        <a:lstStyle/>
        <a:p>
          <a:endParaRPr lang="en-US"/>
        </a:p>
      </dgm:t>
    </dgm:pt>
    <dgm:pt modelId="{DF4A741E-3E2E-1C4B-90E4-DEA0C2405853}" type="pres">
      <dgm:prSet presAssocID="{79678287-8715-4C49-B1F7-8E98ACD8A7D5}" presName="spacing" presStyleCnt="0"/>
      <dgm:spPr/>
    </dgm:pt>
    <dgm:pt modelId="{8083776C-DA91-014F-8D4B-5EDBA0267468}" type="pres">
      <dgm:prSet presAssocID="{D131A52E-1CD6-BD45-9E82-1514F52A21A8}" presName="composite" presStyleCnt="0"/>
      <dgm:spPr/>
    </dgm:pt>
    <dgm:pt modelId="{C0FB27B5-545B-FF45-95DA-ABAF091B06DD}" type="pres">
      <dgm:prSet presAssocID="{D131A52E-1CD6-BD45-9E82-1514F52A21A8}" presName="imgShp" presStyleLbl="fgImgPlace1" presStyleIdx="2" presStyleCnt="3"/>
      <dgm:spPr/>
      <dgm:t>
        <a:bodyPr/>
        <a:lstStyle/>
        <a:p>
          <a:endParaRPr lang="en-US"/>
        </a:p>
      </dgm:t>
    </dgm:pt>
    <dgm:pt modelId="{F982EF23-89E9-8E42-8358-1E7680A885A1}" type="pres">
      <dgm:prSet presAssocID="{D131A52E-1CD6-BD45-9E82-1514F52A21A8}" presName="txShp" presStyleLbl="node1" presStyleIdx="2" presStyleCnt="3">
        <dgm:presLayoutVars>
          <dgm:bulletEnabled val="1"/>
        </dgm:presLayoutVars>
      </dgm:prSet>
      <dgm:spPr/>
      <dgm:t>
        <a:bodyPr/>
        <a:lstStyle/>
        <a:p>
          <a:endParaRPr lang="en-US"/>
        </a:p>
      </dgm:t>
    </dgm:pt>
  </dgm:ptLst>
  <dgm:cxnLst>
    <dgm:cxn modelId="{267596AA-1B11-1C4D-A4C9-270F7CB098D1}" srcId="{7675C7FD-5C3E-A84C-B5DB-E74A9D829E53}" destId="{947429DE-018A-B14A-B2F7-0518799B89BC}" srcOrd="1" destOrd="0" parTransId="{B0A74BBB-447E-F344-9A98-5592FA47B7B3}" sibTransId="{79678287-8715-4C49-B1F7-8E98ACD8A7D5}"/>
    <dgm:cxn modelId="{8FE5F151-EB05-9546-B80C-430E06894628}" srcId="{7675C7FD-5C3E-A84C-B5DB-E74A9D829E53}" destId="{D131A52E-1CD6-BD45-9E82-1514F52A21A8}" srcOrd="2" destOrd="0" parTransId="{1CAD4CD8-739F-D546-A386-F99F717187F5}" sibTransId="{294B8D67-B727-AB43-AB3E-AAFD34B2F3DC}"/>
    <dgm:cxn modelId="{25B0266F-ED71-4D41-AB63-31F467AA9953}" type="presOf" srcId="{D131A52E-1CD6-BD45-9E82-1514F52A21A8}" destId="{F982EF23-89E9-8E42-8358-1E7680A885A1}" srcOrd="0" destOrd="0" presId="urn:microsoft.com/office/officeart/2005/8/layout/vList3"/>
    <dgm:cxn modelId="{87273CEC-E649-A34C-86AA-5F4E23F9D465}" type="presOf" srcId="{947429DE-018A-B14A-B2F7-0518799B89BC}" destId="{3D6D79AD-D43D-CE41-B5D3-075538CC360C}" srcOrd="0" destOrd="0" presId="urn:microsoft.com/office/officeart/2005/8/layout/vList3"/>
    <dgm:cxn modelId="{829A077E-339B-FA4D-8718-60B6FC012482}" type="presOf" srcId="{7675C7FD-5C3E-A84C-B5DB-E74A9D829E53}" destId="{D94E72FB-8C0E-FC4F-9330-47EA27F892AB}" srcOrd="0" destOrd="0" presId="urn:microsoft.com/office/officeart/2005/8/layout/vList3"/>
    <dgm:cxn modelId="{E275FACB-6C71-914A-9C13-3C65CAA4A62F}" type="presOf" srcId="{7E74C6C0-6895-6145-9AEF-39584B4C582C}" destId="{D6645357-2D25-B54F-B095-003523D86875}" srcOrd="0" destOrd="0" presId="urn:microsoft.com/office/officeart/2005/8/layout/vList3"/>
    <dgm:cxn modelId="{5A835870-71DE-F64B-AD08-F42DCE42FA0F}" srcId="{7675C7FD-5C3E-A84C-B5DB-E74A9D829E53}" destId="{7E74C6C0-6895-6145-9AEF-39584B4C582C}" srcOrd="0" destOrd="0" parTransId="{13F86225-311F-E541-861A-0E370F6792D9}" sibTransId="{A835AF0A-6637-0945-9776-56AA25525FF8}"/>
    <dgm:cxn modelId="{39B861A5-246C-DF44-8923-F5BC0C6531E9}" type="presParOf" srcId="{D94E72FB-8C0E-FC4F-9330-47EA27F892AB}" destId="{C9746B90-F3B6-EB41-B1BF-07AB49C778B0}" srcOrd="0" destOrd="0" presId="urn:microsoft.com/office/officeart/2005/8/layout/vList3"/>
    <dgm:cxn modelId="{E7A69AAA-02EF-7048-86B7-A79BA9B8E108}" type="presParOf" srcId="{C9746B90-F3B6-EB41-B1BF-07AB49C778B0}" destId="{72A773B0-97C2-6D41-B03F-5A6FCA24FD0A}" srcOrd="0" destOrd="0" presId="urn:microsoft.com/office/officeart/2005/8/layout/vList3"/>
    <dgm:cxn modelId="{15701C25-672F-1146-87D1-E36E6FD7F93F}" type="presParOf" srcId="{C9746B90-F3B6-EB41-B1BF-07AB49C778B0}" destId="{D6645357-2D25-B54F-B095-003523D86875}" srcOrd="1" destOrd="0" presId="urn:microsoft.com/office/officeart/2005/8/layout/vList3"/>
    <dgm:cxn modelId="{7048AA00-963B-E743-B10E-15C94F3C8053}" type="presParOf" srcId="{D94E72FB-8C0E-FC4F-9330-47EA27F892AB}" destId="{A7795519-AA26-A043-B875-9BB13F90B66E}" srcOrd="1" destOrd="0" presId="urn:microsoft.com/office/officeart/2005/8/layout/vList3"/>
    <dgm:cxn modelId="{83678930-EE3A-844B-925F-5B9FD30FAF5D}" type="presParOf" srcId="{D94E72FB-8C0E-FC4F-9330-47EA27F892AB}" destId="{994F06FE-7990-034D-8FBB-92D8EAEC46E4}" srcOrd="2" destOrd="0" presId="urn:microsoft.com/office/officeart/2005/8/layout/vList3"/>
    <dgm:cxn modelId="{0712D147-1E55-294E-AD02-9BC46D124E6E}" type="presParOf" srcId="{994F06FE-7990-034D-8FBB-92D8EAEC46E4}" destId="{C010686F-EC5B-1E43-9585-E7B291C6B479}" srcOrd="0" destOrd="0" presId="urn:microsoft.com/office/officeart/2005/8/layout/vList3"/>
    <dgm:cxn modelId="{B1CE236B-D4E7-D54B-8FB8-47141D8F7741}" type="presParOf" srcId="{994F06FE-7990-034D-8FBB-92D8EAEC46E4}" destId="{3D6D79AD-D43D-CE41-B5D3-075538CC360C}" srcOrd="1" destOrd="0" presId="urn:microsoft.com/office/officeart/2005/8/layout/vList3"/>
    <dgm:cxn modelId="{BE3620F9-4188-8D4A-9D66-08D48C82D420}" type="presParOf" srcId="{D94E72FB-8C0E-FC4F-9330-47EA27F892AB}" destId="{DF4A741E-3E2E-1C4B-90E4-DEA0C2405853}" srcOrd="3" destOrd="0" presId="urn:microsoft.com/office/officeart/2005/8/layout/vList3"/>
    <dgm:cxn modelId="{B4869863-6191-884D-8189-C5DFEBCD6FF1}" type="presParOf" srcId="{D94E72FB-8C0E-FC4F-9330-47EA27F892AB}" destId="{8083776C-DA91-014F-8D4B-5EDBA0267468}" srcOrd="4" destOrd="0" presId="urn:microsoft.com/office/officeart/2005/8/layout/vList3"/>
    <dgm:cxn modelId="{B88F261C-A1E7-BD4F-8C6C-69CAEC211391}" type="presParOf" srcId="{8083776C-DA91-014F-8D4B-5EDBA0267468}" destId="{C0FB27B5-545B-FF45-95DA-ABAF091B06DD}" srcOrd="0" destOrd="0" presId="urn:microsoft.com/office/officeart/2005/8/layout/vList3"/>
    <dgm:cxn modelId="{83DBCFBE-0340-5943-A1DD-64013BC0EBA9}" type="presParOf" srcId="{8083776C-DA91-014F-8D4B-5EDBA0267468}" destId="{F982EF23-89E9-8E42-8358-1E7680A885A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7723C-CB1A-F540-BA35-CE0A17A3EBD2}"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31745FC5-7602-E440-BE49-7A84BAA98206}">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Distribution</a:t>
          </a:r>
          <a:endParaRPr lang="en-US" dirty="0"/>
        </a:p>
      </dgm:t>
    </dgm:pt>
    <dgm:pt modelId="{B1A91465-47C0-7346-8DFE-405AD9BE8175}" type="parTrans" cxnId="{3700DA80-0CA7-414D-BD16-215F893307A8}">
      <dgm:prSet/>
      <dgm:spPr/>
      <dgm:t>
        <a:bodyPr/>
        <a:lstStyle/>
        <a:p>
          <a:endParaRPr lang="en-US"/>
        </a:p>
      </dgm:t>
    </dgm:pt>
    <dgm:pt modelId="{8334E69E-D2B2-C24D-AAD2-61C91C74F3A3}" type="sibTrans" cxnId="{3700DA80-0CA7-414D-BD16-215F893307A8}">
      <dgm:prSet/>
      <dgm:spPr/>
      <dgm:t>
        <a:bodyPr/>
        <a:lstStyle/>
        <a:p>
          <a:endParaRPr lang="en-US"/>
        </a:p>
      </dgm:t>
    </dgm:pt>
    <dgm:pt modelId="{9D70E1EF-8192-3E42-8893-8DDB422969A7}">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Simplify the contract</a:t>
          </a:r>
          <a:endParaRPr lang="en-US" dirty="0"/>
        </a:p>
      </dgm:t>
    </dgm:pt>
    <dgm:pt modelId="{7FEAF5AB-005A-C241-8455-5349D533AECC}" type="parTrans" cxnId="{AD4B4ABC-6E16-C64B-86C4-C28618FA532A}">
      <dgm:prSet/>
      <dgm:spPr/>
      <dgm:t>
        <a:bodyPr/>
        <a:lstStyle/>
        <a:p>
          <a:endParaRPr lang="en-US"/>
        </a:p>
      </dgm:t>
    </dgm:pt>
    <dgm:pt modelId="{2694D174-FA90-9D46-B9D1-BD218427787C}" type="sibTrans" cxnId="{AD4B4ABC-6E16-C64B-86C4-C28618FA532A}">
      <dgm:prSet/>
      <dgm:spPr/>
      <dgm:t>
        <a:bodyPr/>
        <a:lstStyle/>
        <a:p>
          <a:endParaRPr lang="en-US"/>
        </a:p>
      </dgm:t>
    </dgm:pt>
    <dgm:pt modelId="{09CC02B7-544D-314E-8E5F-12EFF7795B19}">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Memory Only</a:t>
          </a:r>
          <a:endParaRPr lang="en-US" dirty="0"/>
        </a:p>
      </dgm:t>
    </dgm:pt>
    <dgm:pt modelId="{5D0A30CA-8148-FC41-BFE8-75F3C2D2B7D9}" type="parTrans" cxnId="{1C63ED11-4746-4949-BB01-1A7BC32713F8}">
      <dgm:prSet/>
      <dgm:spPr/>
      <dgm:t>
        <a:bodyPr/>
        <a:lstStyle/>
        <a:p>
          <a:endParaRPr lang="en-US"/>
        </a:p>
      </dgm:t>
    </dgm:pt>
    <dgm:pt modelId="{E583D8AA-7158-234E-91C0-85A7E0DD079C}" type="sibTrans" cxnId="{1C63ED11-4746-4949-BB01-1A7BC32713F8}">
      <dgm:prSet/>
      <dgm:spPr/>
      <dgm:t>
        <a:bodyPr/>
        <a:lstStyle/>
        <a:p>
          <a:endParaRPr lang="en-US"/>
        </a:p>
      </dgm:t>
    </dgm:pt>
    <dgm:pt modelId="{9F6203C7-0AB9-C14B-BAA3-73E1B92DFB26}" type="pres">
      <dgm:prSet presAssocID="{6137723C-CB1A-F540-BA35-CE0A17A3EBD2}" presName="diagram" presStyleCnt="0">
        <dgm:presLayoutVars>
          <dgm:chPref val="1"/>
          <dgm:dir/>
          <dgm:animOne val="branch"/>
          <dgm:animLvl val="lvl"/>
          <dgm:resizeHandles/>
        </dgm:presLayoutVars>
      </dgm:prSet>
      <dgm:spPr/>
      <dgm:t>
        <a:bodyPr/>
        <a:lstStyle/>
        <a:p>
          <a:endParaRPr lang="en-US"/>
        </a:p>
      </dgm:t>
    </dgm:pt>
    <dgm:pt modelId="{561C6BBE-5882-4444-BCB6-15230ED5FBC7}" type="pres">
      <dgm:prSet presAssocID="{31745FC5-7602-E440-BE49-7A84BAA98206}" presName="root" presStyleCnt="0"/>
      <dgm:spPr/>
    </dgm:pt>
    <dgm:pt modelId="{9B3D5F53-C708-A34F-89E8-74521F4C41CE}" type="pres">
      <dgm:prSet presAssocID="{31745FC5-7602-E440-BE49-7A84BAA98206}" presName="rootComposite" presStyleCnt="0"/>
      <dgm:spPr/>
    </dgm:pt>
    <dgm:pt modelId="{BC441650-A207-2247-858D-B559CB480DD8}" type="pres">
      <dgm:prSet presAssocID="{31745FC5-7602-E440-BE49-7A84BAA98206}" presName="rootText" presStyleLbl="node1" presStyleIdx="0" presStyleCnt="3"/>
      <dgm:spPr/>
      <dgm:t>
        <a:bodyPr/>
        <a:lstStyle/>
        <a:p>
          <a:endParaRPr lang="en-US"/>
        </a:p>
      </dgm:t>
    </dgm:pt>
    <dgm:pt modelId="{A2C99FBF-B685-E043-93E2-2896815E9E38}" type="pres">
      <dgm:prSet presAssocID="{31745FC5-7602-E440-BE49-7A84BAA98206}" presName="rootConnector" presStyleLbl="node1" presStyleIdx="0" presStyleCnt="3"/>
      <dgm:spPr/>
      <dgm:t>
        <a:bodyPr/>
        <a:lstStyle/>
        <a:p>
          <a:endParaRPr lang="en-US"/>
        </a:p>
      </dgm:t>
    </dgm:pt>
    <dgm:pt modelId="{94345A58-A2A9-B448-B993-6463FEE40437}" type="pres">
      <dgm:prSet presAssocID="{31745FC5-7602-E440-BE49-7A84BAA98206}" presName="childShape" presStyleCnt="0"/>
      <dgm:spPr/>
    </dgm:pt>
    <dgm:pt modelId="{85F63B3C-9B5D-6249-8AC4-0E90FC3A6B87}" type="pres">
      <dgm:prSet presAssocID="{9D70E1EF-8192-3E42-8893-8DDB422969A7}" presName="root" presStyleCnt="0"/>
      <dgm:spPr/>
    </dgm:pt>
    <dgm:pt modelId="{417CBF97-F24D-9A43-BD02-7C8E2CCF5B32}" type="pres">
      <dgm:prSet presAssocID="{9D70E1EF-8192-3E42-8893-8DDB422969A7}" presName="rootComposite" presStyleCnt="0"/>
      <dgm:spPr/>
    </dgm:pt>
    <dgm:pt modelId="{CEDF44F1-44F6-BD43-BB8D-612769D99C11}" type="pres">
      <dgm:prSet presAssocID="{9D70E1EF-8192-3E42-8893-8DDB422969A7}" presName="rootText" presStyleLbl="node1" presStyleIdx="1" presStyleCnt="3"/>
      <dgm:spPr/>
      <dgm:t>
        <a:bodyPr/>
        <a:lstStyle/>
        <a:p>
          <a:endParaRPr lang="en-US"/>
        </a:p>
      </dgm:t>
    </dgm:pt>
    <dgm:pt modelId="{8D2EC2B0-4E0F-CC4A-9E4F-B2208C74D6C4}" type="pres">
      <dgm:prSet presAssocID="{9D70E1EF-8192-3E42-8893-8DDB422969A7}" presName="rootConnector" presStyleLbl="node1" presStyleIdx="1" presStyleCnt="3"/>
      <dgm:spPr/>
      <dgm:t>
        <a:bodyPr/>
        <a:lstStyle/>
        <a:p>
          <a:endParaRPr lang="en-US"/>
        </a:p>
      </dgm:t>
    </dgm:pt>
    <dgm:pt modelId="{C321AD39-B224-234A-A8C4-4CEF1B086241}" type="pres">
      <dgm:prSet presAssocID="{9D70E1EF-8192-3E42-8893-8DDB422969A7}" presName="childShape" presStyleCnt="0"/>
      <dgm:spPr/>
    </dgm:pt>
    <dgm:pt modelId="{85A984A6-0E51-8C4E-B5ED-B8350CB74054}" type="pres">
      <dgm:prSet presAssocID="{09CC02B7-544D-314E-8E5F-12EFF7795B19}" presName="root" presStyleCnt="0"/>
      <dgm:spPr/>
    </dgm:pt>
    <dgm:pt modelId="{A42A1B6D-33BB-8D47-B2FD-A546F74FBD04}" type="pres">
      <dgm:prSet presAssocID="{09CC02B7-544D-314E-8E5F-12EFF7795B19}" presName="rootComposite" presStyleCnt="0"/>
      <dgm:spPr/>
    </dgm:pt>
    <dgm:pt modelId="{DDE5487C-AABC-2A4A-83D1-28DF4FD42AE2}" type="pres">
      <dgm:prSet presAssocID="{09CC02B7-544D-314E-8E5F-12EFF7795B19}" presName="rootText" presStyleLbl="node1" presStyleIdx="2" presStyleCnt="3"/>
      <dgm:spPr/>
      <dgm:t>
        <a:bodyPr/>
        <a:lstStyle/>
        <a:p>
          <a:endParaRPr lang="en-US"/>
        </a:p>
      </dgm:t>
    </dgm:pt>
    <dgm:pt modelId="{8B78818F-2930-784A-B8E9-F29F136378AA}" type="pres">
      <dgm:prSet presAssocID="{09CC02B7-544D-314E-8E5F-12EFF7795B19}" presName="rootConnector" presStyleLbl="node1" presStyleIdx="2" presStyleCnt="3"/>
      <dgm:spPr/>
      <dgm:t>
        <a:bodyPr/>
        <a:lstStyle/>
        <a:p>
          <a:endParaRPr lang="en-US"/>
        </a:p>
      </dgm:t>
    </dgm:pt>
    <dgm:pt modelId="{DE01F070-5763-8B49-9CF5-5FBBECBF9F7D}" type="pres">
      <dgm:prSet presAssocID="{09CC02B7-544D-314E-8E5F-12EFF7795B19}" presName="childShape" presStyleCnt="0"/>
      <dgm:spPr/>
    </dgm:pt>
  </dgm:ptLst>
  <dgm:cxnLst>
    <dgm:cxn modelId="{AD4B4ABC-6E16-C64B-86C4-C28618FA532A}" srcId="{6137723C-CB1A-F540-BA35-CE0A17A3EBD2}" destId="{9D70E1EF-8192-3E42-8893-8DDB422969A7}" srcOrd="1" destOrd="0" parTransId="{7FEAF5AB-005A-C241-8455-5349D533AECC}" sibTransId="{2694D174-FA90-9D46-B9D1-BD218427787C}"/>
    <dgm:cxn modelId="{A4D631A3-E8F3-9346-B799-2600A9C1776A}" type="presOf" srcId="{6137723C-CB1A-F540-BA35-CE0A17A3EBD2}" destId="{9F6203C7-0AB9-C14B-BAA3-73E1B92DFB26}" srcOrd="0" destOrd="0" presId="urn:microsoft.com/office/officeart/2005/8/layout/hierarchy3"/>
    <dgm:cxn modelId="{805F0E6B-2760-3E44-A37B-C49D66B057FA}" type="presOf" srcId="{31745FC5-7602-E440-BE49-7A84BAA98206}" destId="{A2C99FBF-B685-E043-93E2-2896815E9E38}" srcOrd="1" destOrd="0" presId="urn:microsoft.com/office/officeart/2005/8/layout/hierarchy3"/>
    <dgm:cxn modelId="{1C63ED11-4746-4949-BB01-1A7BC32713F8}" srcId="{6137723C-CB1A-F540-BA35-CE0A17A3EBD2}" destId="{09CC02B7-544D-314E-8E5F-12EFF7795B19}" srcOrd="2" destOrd="0" parTransId="{5D0A30CA-8148-FC41-BFE8-75F3C2D2B7D9}" sibTransId="{E583D8AA-7158-234E-91C0-85A7E0DD079C}"/>
    <dgm:cxn modelId="{7F643C84-2DFD-DE4D-97B0-177491543BF8}" type="presOf" srcId="{09CC02B7-544D-314E-8E5F-12EFF7795B19}" destId="{DDE5487C-AABC-2A4A-83D1-28DF4FD42AE2}" srcOrd="0" destOrd="0" presId="urn:microsoft.com/office/officeart/2005/8/layout/hierarchy3"/>
    <dgm:cxn modelId="{94266649-BBCD-264C-BF7F-B1C12F6E10B7}" type="presOf" srcId="{9D70E1EF-8192-3E42-8893-8DDB422969A7}" destId="{8D2EC2B0-4E0F-CC4A-9E4F-B2208C74D6C4}" srcOrd="1" destOrd="0" presId="urn:microsoft.com/office/officeart/2005/8/layout/hierarchy3"/>
    <dgm:cxn modelId="{889F61FA-916F-5045-9424-363457F8E20F}" type="presOf" srcId="{9D70E1EF-8192-3E42-8893-8DDB422969A7}" destId="{CEDF44F1-44F6-BD43-BB8D-612769D99C11}" srcOrd="0" destOrd="0" presId="urn:microsoft.com/office/officeart/2005/8/layout/hierarchy3"/>
    <dgm:cxn modelId="{904C61C7-E914-E24F-9254-F55321995187}" type="presOf" srcId="{09CC02B7-544D-314E-8E5F-12EFF7795B19}" destId="{8B78818F-2930-784A-B8E9-F29F136378AA}" srcOrd="1" destOrd="0" presId="urn:microsoft.com/office/officeart/2005/8/layout/hierarchy3"/>
    <dgm:cxn modelId="{3700DA80-0CA7-414D-BD16-215F893307A8}" srcId="{6137723C-CB1A-F540-BA35-CE0A17A3EBD2}" destId="{31745FC5-7602-E440-BE49-7A84BAA98206}" srcOrd="0" destOrd="0" parTransId="{B1A91465-47C0-7346-8DFE-405AD9BE8175}" sibTransId="{8334E69E-D2B2-C24D-AAD2-61C91C74F3A3}"/>
    <dgm:cxn modelId="{B8B0567F-77D6-DA4E-B5B3-BDA61A0FA35D}" type="presOf" srcId="{31745FC5-7602-E440-BE49-7A84BAA98206}" destId="{BC441650-A207-2247-858D-B559CB480DD8}" srcOrd="0" destOrd="0" presId="urn:microsoft.com/office/officeart/2005/8/layout/hierarchy3"/>
    <dgm:cxn modelId="{1A1E4333-85B5-5042-8166-F4C02C9D3548}" type="presParOf" srcId="{9F6203C7-0AB9-C14B-BAA3-73E1B92DFB26}" destId="{561C6BBE-5882-4444-BCB6-15230ED5FBC7}" srcOrd="0" destOrd="0" presId="urn:microsoft.com/office/officeart/2005/8/layout/hierarchy3"/>
    <dgm:cxn modelId="{CCC9FF45-56E5-2547-BD10-1AB08E0D8490}" type="presParOf" srcId="{561C6BBE-5882-4444-BCB6-15230ED5FBC7}" destId="{9B3D5F53-C708-A34F-89E8-74521F4C41CE}" srcOrd="0" destOrd="0" presId="urn:microsoft.com/office/officeart/2005/8/layout/hierarchy3"/>
    <dgm:cxn modelId="{74913C05-C57F-CE4A-BD2A-CF9FD58ED4F0}" type="presParOf" srcId="{9B3D5F53-C708-A34F-89E8-74521F4C41CE}" destId="{BC441650-A207-2247-858D-B559CB480DD8}" srcOrd="0" destOrd="0" presId="urn:microsoft.com/office/officeart/2005/8/layout/hierarchy3"/>
    <dgm:cxn modelId="{F6BC0BAF-6E27-F142-B5EF-B57034B8D9A6}" type="presParOf" srcId="{9B3D5F53-C708-A34F-89E8-74521F4C41CE}" destId="{A2C99FBF-B685-E043-93E2-2896815E9E38}" srcOrd="1" destOrd="0" presId="urn:microsoft.com/office/officeart/2005/8/layout/hierarchy3"/>
    <dgm:cxn modelId="{4F711866-6D93-E446-82A0-A834AC1AA36D}" type="presParOf" srcId="{561C6BBE-5882-4444-BCB6-15230ED5FBC7}" destId="{94345A58-A2A9-B448-B993-6463FEE40437}" srcOrd="1" destOrd="0" presId="urn:microsoft.com/office/officeart/2005/8/layout/hierarchy3"/>
    <dgm:cxn modelId="{7D7BFC4E-13D7-A74B-AECD-B0D9B6E95240}" type="presParOf" srcId="{9F6203C7-0AB9-C14B-BAA3-73E1B92DFB26}" destId="{85F63B3C-9B5D-6249-8AC4-0E90FC3A6B87}" srcOrd="1" destOrd="0" presId="urn:microsoft.com/office/officeart/2005/8/layout/hierarchy3"/>
    <dgm:cxn modelId="{447951E0-8DAE-5D43-B459-25A67FDBE0FD}" type="presParOf" srcId="{85F63B3C-9B5D-6249-8AC4-0E90FC3A6B87}" destId="{417CBF97-F24D-9A43-BD02-7C8E2CCF5B32}" srcOrd="0" destOrd="0" presId="urn:microsoft.com/office/officeart/2005/8/layout/hierarchy3"/>
    <dgm:cxn modelId="{00C65487-2234-964F-99C8-505E635648E9}" type="presParOf" srcId="{417CBF97-F24D-9A43-BD02-7C8E2CCF5B32}" destId="{CEDF44F1-44F6-BD43-BB8D-612769D99C11}" srcOrd="0" destOrd="0" presId="urn:microsoft.com/office/officeart/2005/8/layout/hierarchy3"/>
    <dgm:cxn modelId="{DFAB93DE-E6CC-AC4C-930D-E24CF3050A73}" type="presParOf" srcId="{417CBF97-F24D-9A43-BD02-7C8E2CCF5B32}" destId="{8D2EC2B0-4E0F-CC4A-9E4F-B2208C74D6C4}" srcOrd="1" destOrd="0" presId="urn:microsoft.com/office/officeart/2005/8/layout/hierarchy3"/>
    <dgm:cxn modelId="{CDA0F005-E946-1840-A562-4695A87A33C4}" type="presParOf" srcId="{85F63B3C-9B5D-6249-8AC4-0E90FC3A6B87}" destId="{C321AD39-B224-234A-A8C4-4CEF1B086241}" srcOrd="1" destOrd="0" presId="urn:microsoft.com/office/officeart/2005/8/layout/hierarchy3"/>
    <dgm:cxn modelId="{64FCCFDF-F5EB-914D-A64A-794F63444ECA}" type="presParOf" srcId="{9F6203C7-0AB9-C14B-BAA3-73E1B92DFB26}" destId="{85A984A6-0E51-8C4E-B5ED-B8350CB74054}" srcOrd="2" destOrd="0" presId="urn:microsoft.com/office/officeart/2005/8/layout/hierarchy3"/>
    <dgm:cxn modelId="{7A67235F-9DF6-A243-95BE-4F56084B0927}" type="presParOf" srcId="{85A984A6-0E51-8C4E-B5ED-B8350CB74054}" destId="{A42A1B6D-33BB-8D47-B2FD-A546F74FBD04}" srcOrd="0" destOrd="0" presId="urn:microsoft.com/office/officeart/2005/8/layout/hierarchy3"/>
    <dgm:cxn modelId="{41B21CE0-7690-0C45-BAFA-7506CD7823C6}" type="presParOf" srcId="{A42A1B6D-33BB-8D47-B2FD-A546F74FBD04}" destId="{DDE5487C-AABC-2A4A-83D1-28DF4FD42AE2}" srcOrd="0" destOrd="0" presId="urn:microsoft.com/office/officeart/2005/8/layout/hierarchy3"/>
    <dgm:cxn modelId="{0ABAE547-FE8B-7E49-AAB3-AFFC8E06EE97}" type="presParOf" srcId="{A42A1B6D-33BB-8D47-B2FD-A546F74FBD04}" destId="{8B78818F-2930-784A-B8E9-F29F136378AA}" srcOrd="1" destOrd="0" presId="urn:microsoft.com/office/officeart/2005/8/layout/hierarchy3"/>
    <dgm:cxn modelId="{31AD1BD9-EAD5-0B41-8CF8-599046CCD07D}" type="presParOf" srcId="{85A984A6-0E51-8C4E-B5ED-B8350CB74054}" destId="{DE01F070-5763-8B49-9CF5-5FBBECBF9F7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8BADB9-F204-FF45-9EED-069877E214A8}" type="doc">
      <dgm:prSet loTypeId="urn:microsoft.com/office/officeart/2005/8/layout/venn1" loCatId="" qsTypeId="urn:microsoft.com/office/officeart/2005/8/quickstyle/3D3" qsCatId="3D" csTypeId="urn:microsoft.com/office/officeart/2005/8/colors/accent1_2" csCatId="accent1" phldr="1"/>
      <dgm:spPr/>
      <dgm:t>
        <a:bodyPr/>
        <a:lstStyle/>
        <a:p>
          <a:endParaRPr lang="en-US"/>
        </a:p>
      </dgm:t>
    </dgm:pt>
    <dgm:pt modelId="{FD17BB8D-4CC7-F24F-B840-E86DBDDCD410}">
      <dgm:prSet/>
      <dgm:spPr/>
      <dgm:t>
        <a:bodyPr/>
        <a:lstStyle/>
        <a:p>
          <a:pPr rtl="0"/>
          <a:r>
            <a:rPr kumimoji="0" lang="en-US" b="0" i="0" u="none" strike="noStrike" cap="none" normalizeH="0" baseline="0" smtClean="0">
              <a:ln/>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High Bandwidth Access to Lots of Data</a:t>
          </a:r>
          <a:endParaRPr lang="en-US" dirty="0"/>
        </a:p>
      </dgm:t>
    </dgm:pt>
    <dgm:pt modelId="{775450C3-1DE4-8D47-A88F-BEA4CC31E495}" type="parTrans" cxnId="{41DB29F7-2788-554B-A6EB-89EABA8D6391}">
      <dgm:prSet/>
      <dgm:spPr/>
      <dgm:t>
        <a:bodyPr/>
        <a:lstStyle/>
        <a:p>
          <a:endParaRPr lang="en-US"/>
        </a:p>
      </dgm:t>
    </dgm:pt>
    <dgm:pt modelId="{4813A131-2656-1441-B9F2-DB47EB3617E3}" type="sibTrans" cxnId="{41DB29F7-2788-554B-A6EB-89EABA8D6391}">
      <dgm:prSet/>
      <dgm:spPr/>
      <dgm:t>
        <a:bodyPr/>
        <a:lstStyle/>
        <a:p>
          <a:endParaRPr lang="en-US"/>
        </a:p>
      </dgm:t>
    </dgm:pt>
    <dgm:pt modelId="{401AC283-57A3-6B4D-A193-CFAFC711422F}">
      <dgm:prSet/>
      <dgm:spPr/>
      <dgm:t>
        <a:bodyPr/>
        <a:lstStyle/>
        <a:p>
          <a:pPr rtl="0"/>
          <a:r>
            <a:rPr lang="en-US" b="0" i="0" baseline="0" dirty="0" smtClean="0"/>
            <a:t>Scalability to lots of users</a:t>
          </a:r>
          <a:endParaRPr lang="en-US" dirty="0"/>
        </a:p>
      </dgm:t>
    </dgm:pt>
    <dgm:pt modelId="{951D2A13-8828-F445-BC2B-489D75FA3596}" type="parTrans" cxnId="{A05F9ABD-17F5-5C45-AFA2-4E793DC8CCFD}">
      <dgm:prSet/>
      <dgm:spPr/>
      <dgm:t>
        <a:bodyPr/>
        <a:lstStyle/>
        <a:p>
          <a:endParaRPr lang="en-US"/>
        </a:p>
      </dgm:t>
    </dgm:pt>
    <dgm:pt modelId="{D52141D9-D718-6645-9F36-36E53E0656E0}" type="sibTrans" cxnId="{A05F9ABD-17F5-5C45-AFA2-4E793DC8CCFD}">
      <dgm:prSet/>
      <dgm:spPr/>
      <dgm:t>
        <a:bodyPr/>
        <a:lstStyle/>
        <a:p>
          <a:endParaRPr lang="en-US"/>
        </a:p>
      </dgm:t>
    </dgm:pt>
    <dgm:pt modelId="{02E49FE9-97D5-D24C-8424-6D88D58F638A}">
      <dgm:prSet/>
      <dgm:spPr/>
      <dgm:t>
        <a:bodyPr/>
        <a:lstStyle/>
        <a:p>
          <a:pPr rtl="0"/>
          <a:r>
            <a:rPr kumimoji="0" lang="en-US" b="0" i="0" u="none" strike="noStrike" cap="none" normalizeH="0" baseline="0" dirty="0" smtClean="0">
              <a:ln/>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Low Latency</a:t>
          </a:r>
          <a:r>
            <a:rPr kumimoji="0" lang="en-US" b="0" i="0" u="none" strike="noStrike" cap="none" normalizeH="0" dirty="0" smtClean="0">
              <a:ln/>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 Access to </a:t>
          </a:r>
          <a:r>
            <a:rPr lang="en-US" b="0" dirty="0" smtClean="0"/>
            <a:t>small amounts of data</a:t>
          </a:r>
          <a:endParaRPr kumimoji="0" lang="en-US" b="0" i="0" u="none" strike="noStrike" cap="none" normalizeH="0" dirty="0" smtClean="0">
            <a:ln/>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dgm:t>
    </dgm:pt>
    <dgm:pt modelId="{41D7AE21-DF34-6E47-BABA-2376490505BB}" type="parTrans" cxnId="{F0BC73D1-B9A1-FD40-BF6C-86622DB969C5}">
      <dgm:prSet/>
      <dgm:spPr/>
      <dgm:t>
        <a:bodyPr/>
        <a:lstStyle/>
        <a:p>
          <a:endParaRPr lang="en-US"/>
        </a:p>
      </dgm:t>
    </dgm:pt>
    <dgm:pt modelId="{F93D51E4-337A-BA41-B3EF-A99B156B8EF8}" type="sibTrans" cxnId="{F0BC73D1-B9A1-FD40-BF6C-86622DB969C5}">
      <dgm:prSet/>
      <dgm:spPr/>
      <dgm:t>
        <a:bodyPr/>
        <a:lstStyle/>
        <a:p>
          <a:endParaRPr lang="en-US"/>
        </a:p>
      </dgm:t>
    </dgm:pt>
    <dgm:pt modelId="{1417508B-0C30-C84A-90E7-F90E26FBFC59}" type="pres">
      <dgm:prSet presAssocID="{828BADB9-F204-FF45-9EED-069877E214A8}" presName="compositeShape" presStyleCnt="0">
        <dgm:presLayoutVars>
          <dgm:chMax val="7"/>
          <dgm:dir/>
          <dgm:resizeHandles val="exact"/>
        </dgm:presLayoutVars>
      </dgm:prSet>
      <dgm:spPr/>
      <dgm:t>
        <a:bodyPr/>
        <a:lstStyle/>
        <a:p>
          <a:endParaRPr lang="en-US"/>
        </a:p>
      </dgm:t>
    </dgm:pt>
    <dgm:pt modelId="{2FB5014F-FF76-B44A-8637-2C33A04E2FAA}" type="pres">
      <dgm:prSet presAssocID="{FD17BB8D-4CC7-F24F-B840-E86DBDDCD410}" presName="circ1" presStyleLbl="vennNode1" presStyleIdx="0" presStyleCnt="3"/>
      <dgm:spPr/>
      <dgm:t>
        <a:bodyPr/>
        <a:lstStyle/>
        <a:p>
          <a:endParaRPr lang="en-US"/>
        </a:p>
      </dgm:t>
    </dgm:pt>
    <dgm:pt modelId="{61F82FB6-5D9D-044A-B848-8A70EC13272C}" type="pres">
      <dgm:prSet presAssocID="{FD17BB8D-4CC7-F24F-B840-E86DBDDCD410}" presName="circ1Tx" presStyleLbl="revTx" presStyleIdx="0" presStyleCnt="0">
        <dgm:presLayoutVars>
          <dgm:chMax val="0"/>
          <dgm:chPref val="0"/>
          <dgm:bulletEnabled val="1"/>
        </dgm:presLayoutVars>
      </dgm:prSet>
      <dgm:spPr/>
      <dgm:t>
        <a:bodyPr/>
        <a:lstStyle/>
        <a:p>
          <a:endParaRPr lang="en-US"/>
        </a:p>
      </dgm:t>
    </dgm:pt>
    <dgm:pt modelId="{3548615E-A1FD-E94B-B0A3-9EF8157DDE17}" type="pres">
      <dgm:prSet presAssocID="{02E49FE9-97D5-D24C-8424-6D88D58F638A}" presName="circ2" presStyleLbl="vennNode1" presStyleIdx="1" presStyleCnt="3"/>
      <dgm:spPr/>
      <dgm:t>
        <a:bodyPr/>
        <a:lstStyle/>
        <a:p>
          <a:endParaRPr lang="en-US"/>
        </a:p>
      </dgm:t>
    </dgm:pt>
    <dgm:pt modelId="{1E48112F-39FF-4744-8355-785CD86C55EF}" type="pres">
      <dgm:prSet presAssocID="{02E49FE9-97D5-D24C-8424-6D88D58F638A}" presName="circ2Tx" presStyleLbl="revTx" presStyleIdx="0" presStyleCnt="0">
        <dgm:presLayoutVars>
          <dgm:chMax val="0"/>
          <dgm:chPref val="0"/>
          <dgm:bulletEnabled val="1"/>
        </dgm:presLayoutVars>
      </dgm:prSet>
      <dgm:spPr/>
      <dgm:t>
        <a:bodyPr/>
        <a:lstStyle/>
        <a:p>
          <a:endParaRPr lang="en-US"/>
        </a:p>
      </dgm:t>
    </dgm:pt>
    <dgm:pt modelId="{16057E01-43C0-2348-A71C-B6075B921861}" type="pres">
      <dgm:prSet presAssocID="{401AC283-57A3-6B4D-A193-CFAFC711422F}" presName="circ3" presStyleLbl="vennNode1" presStyleIdx="2" presStyleCnt="3"/>
      <dgm:spPr/>
      <dgm:t>
        <a:bodyPr/>
        <a:lstStyle/>
        <a:p>
          <a:endParaRPr lang="en-US"/>
        </a:p>
      </dgm:t>
    </dgm:pt>
    <dgm:pt modelId="{1FD81F6D-4396-8E42-A3E0-784F9A41E198}" type="pres">
      <dgm:prSet presAssocID="{401AC283-57A3-6B4D-A193-CFAFC711422F}" presName="circ3Tx" presStyleLbl="revTx" presStyleIdx="0" presStyleCnt="0">
        <dgm:presLayoutVars>
          <dgm:chMax val="0"/>
          <dgm:chPref val="0"/>
          <dgm:bulletEnabled val="1"/>
        </dgm:presLayoutVars>
      </dgm:prSet>
      <dgm:spPr/>
      <dgm:t>
        <a:bodyPr/>
        <a:lstStyle/>
        <a:p>
          <a:endParaRPr lang="en-US"/>
        </a:p>
      </dgm:t>
    </dgm:pt>
  </dgm:ptLst>
  <dgm:cxnLst>
    <dgm:cxn modelId="{41DB29F7-2788-554B-A6EB-89EABA8D6391}" srcId="{828BADB9-F204-FF45-9EED-069877E214A8}" destId="{FD17BB8D-4CC7-F24F-B840-E86DBDDCD410}" srcOrd="0" destOrd="0" parTransId="{775450C3-1DE4-8D47-A88F-BEA4CC31E495}" sibTransId="{4813A131-2656-1441-B9F2-DB47EB3617E3}"/>
    <dgm:cxn modelId="{A05F9ABD-17F5-5C45-AFA2-4E793DC8CCFD}" srcId="{828BADB9-F204-FF45-9EED-069877E214A8}" destId="{401AC283-57A3-6B4D-A193-CFAFC711422F}" srcOrd="2" destOrd="0" parTransId="{951D2A13-8828-F445-BC2B-489D75FA3596}" sibTransId="{D52141D9-D718-6645-9F36-36E53E0656E0}"/>
    <dgm:cxn modelId="{F0BC73D1-B9A1-FD40-BF6C-86622DB969C5}" srcId="{828BADB9-F204-FF45-9EED-069877E214A8}" destId="{02E49FE9-97D5-D24C-8424-6D88D58F638A}" srcOrd="1" destOrd="0" parTransId="{41D7AE21-DF34-6E47-BABA-2376490505BB}" sibTransId="{F93D51E4-337A-BA41-B3EF-A99B156B8EF8}"/>
    <dgm:cxn modelId="{DBD0B5B7-A351-D340-AB9D-FEC2128702B3}" type="presOf" srcId="{FD17BB8D-4CC7-F24F-B840-E86DBDDCD410}" destId="{2FB5014F-FF76-B44A-8637-2C33A04E2FAA}" srcOrd="0" destOrd="0" presId="urn:microsoft.com/office/officeart/2005/8/layout/venn1"/>
    <dgm:cxn modelId="{CD5E3B24-744C-704D-B15B-2A9A57CC12D0}" type="presOf" srcId="{02E49FE9-97D5-D24C-8424-6D88D58F638A}" destId="{3548615E-A1FD-E94B-B0A3-9EF8157DDE17}" srcOrd="0" destOrd="0" presId="urn:microsoft.com/office/officeart/2005/8/layout/venn1"/>
    <dgm:cxn modelId="{9E3C4DB2-09E3-5947-AE4C-B03A66585AA4}" type="presOf" srcId="{828BADB9-F204-FF45-9EED-069877E214A8}" destId="{1417508B-0C30-C84A-90E7-F90E26FBFC59}" srcOrd="0" destOrd="0" presId="urn:microsoft.com/office/officeart/2005/8/layout/venn1"/>
    <dgm:cxn modelId="{7D63BBEE-256E-EF40-A538-D875E5F5BB2C}" type="presOf" srcId="{FD17BB8D-4CC7-F24F-B840-E86DBDDCD410}" destId="{61F82FB6-5D9D-044A-B848-8A70EC13272C}" srcOrd="1" destOrd="0" presId="urn:microsoft.com/office/officeart/2005/8/layout/venn1"/>
    <dgm:cxn modelId="{B79A648A-3E66-E64B-A4EB-0C85C71B51BE}" type="presOf" srcId="{401AC283-57A3-6B4D-A193-CFAFC711422F}" destId="{1FD81F6D-4396-8E42-A3E0-784F9A41E198}" srcOrd="1" destOrd="0" presId="urn:microsoft.com/office/officeart/2005/8/layout/venn1"/>
    <dgm:cxn modelId="{A70F6B9A-7888-314C-85DA-1FA5FD579FBC}" type="presOf" srcId="{02E49FE9-97D5-D24C-8424-6D88D58F638A}" destId="{1E48112F-39FF-4744-8355-785CD86C55EF}" srcOrd="1" destOrd="0" presId="urn:microsoft.com/office/officeart/2005/8/layout/venn1"/>
    <dgm:cxn modelId="{986E264C-FAE8-704D-9E47-1ED093875678}" type="presOf" srcId="{401AC283-57A3-6B4D-A193-CFAFC711422F}" destId="{16057E01-43C0-2348-A71C-B6075B921861}" srcOrd="0" destOrd="0" presId="urn:microsoft.com/office/officeart/2005/8/layout/venn1"/>
    <dgm:cxn modelId="{0243EB2D-1365-3447-A118-771B4B88DEC3}" type="presParOf" srcId="{1417508B-0C30-C84A-90E7-F90E26FBFC59}" destId="{2FB5014F-FF76-B44A-8637-2C33A04E2FAA}" srcOrd="0" destOrd="0" presId="urn:microsoft.com/office/officeart/2005/8/layout/venn1"/>
    <dgm:cxn modelId="{77D0C38B-4166-2E41-8D99-F4007589E2A1}" type="presParOf" srcId="{1417508B-0C30-C84A-90E7-F90E26FBFC59}" destId="{61F82FB6-5D9D-044A-B848-8A70EC13272C}" srcOrd="1" destOrd="0" presId="urn:microsoft.com/office/officeart/2005/8/layout/venn1"/>
    <dgm:cxn modelId="{D4AECF1C-BF7C-C349-866E-7E3096A02828}" type="presParOf" srcId="{1417508B-0C30-C84A-90E7-F90E26FBFC59}" destId="{3548615E-A1FD-E94B-B0A3-9EF8157DDE17}" srcOrd="2" destOrd="0" presId="urn:microsoft.com/office/officeart/2005/8/layout/venn1"/>
    <dgm:cxn modelId="{0F9968B8-5F5C-4445-8262-5346AE58E7D4}" type="presParOf" srcId="{1417508B-0C30-C84A-90E7-F90E26FBFC59}" destId="{1E48112F-39FF-4744-8355-785CD86C55EF}" srcOrd="3" destOrd="0" presId="urn:microsoft.com/office/officeart/2005/8/layout/venn1"/>
    <dgm:cxn modelId="{EEEA2736-3ECF-7149-BD09-33A7D67C8F17}" type="presParOf" srcId="{1417508B-0C30-C84A-90E7-F90E26FBFC59}" destId="{16057E01-43C0-2348-A71C-B6075B921861}" srcOrd="4" destOrd="0" presId="urn:microsoft.com/office/officeart/2005/8/layout/venn1"/>
    <dgm:cxn modelId="{18F817E8-5000-6B47-9DE5-8502AE28D42B}" type="presParOf" srcId="{1417508B-0C30-C84A-90E7-F90E26FBFC59}" destId="{1FD81F6D-4396-8E42-A3E0-784F9A41E19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FAAE85-701E-4448-BFDB-25223398E5CE}"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919B369F-C51E-5947-97C1-85F0DD2C072C}">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Indexing</a:t>
          </a:r>
          <a:endParaRPr lang="en-US" dirty="0"/>
        </a:p>
      </dgm:t>
    </dgm:pt>
    <dgm:pt modelId="{79CF7E7F-06A0-7B4D-8D91-9019603DB8B5}" type="parTrans" cxnId="{7CF96A3A-DC58-BD41-A462-C01B1DAD670F}">
      <dgm:prSet/>
      <dgm:spPr/>
      <dgm:t>
        <a:bodyPr/>
        <a:lstStyle/>
        <a:p>
          <a:endParaRPr lang="en-US"/>
        </a:p>
      </dgm:t>
    </dgm:pt>
    <dgm:pt modelId="{30673BC3-4A8D-3045-9A06-C125AC176127}" type="sibTrans" cxnId="{7CF96A3A-DC58-BD41-A462-C01B1DAD670F}">
      <dgm:prSet/>
      <dgm:spPr/>
      <dgm:t>
        <a:bodyPr/>
        <a:lstStyle/>
        <a:p>
          <a:endParaRPr lang="en-US"/>
        </a:p>
      </dgm:t>
    </dgm:pt>
    <dgm:pt modelId="{AE0F16F2-452F-C140-AFB6-1F2EA749C767}">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Replication</a:t>
          </a:r>
          <a:endParaRPr lang="en-US" dirty="0"/>
        </a:p>
      </dgm:t>
    </dgm:pt>
    <dgm:pt modelId="{5D324264-7666-554B-9353-80E75F6F7268}" type="parTrans" cxnId="{06059B04-5864-A542-A425-920275CC0158}">
      <dgm:prSet/>
      <dgm:spPr/>
      <dgm:t>
        <a:bodyPr/>
        <a:lstStyle/>
        <a:p>
          <a:endParaRPr lang="en-US"/>
        </a:p>
      </dgm:t>
    </dgm:pt>
    <dgm:pt modelId="{67A35A50-C91A-1446-AF36-3E585100577C}" type="sibTrans" cxnId="{06059B04-5864-A542-A425-920275CC0158}">
      <dgm:prSet/>
      <dgm:spPr/>
      <dgm:t>
        <a:bodyPr/>
        <a:lstStyle/>
        <a:p>
          <a:endParaRPr lang="en-US"/>
        </a:p>
      </dgm:t>
    </dgm:pt>
    <dgm:pt modelId="{0C742A42-A0D3-8F4F-9BC7-F444F272C9A6}">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Partitioning</a:t>
          </a:r>
          <a:endParaRPr lang="en-US" dirty="0"/>
        </a:p>
      </dgm:t>
    </dgm:pt>
    <dgm:pt modelId="{CBB5E05A-9BE2-044E-97BF-9D276F910C6E}" type="parTrans" cxnId="{BB8C131F-418E-A242-A564-CEB6ACD99920}">
      <dgm:prSet/>
      <dgm:spPr/>
      <dgm:t>
        <a:bodyPr/>
        <a:lstStyle/>
        <a:p>
          <a:endParaRPr lang="en-US"/>
        </a:p>
      </dgm:t>
    </dgm:pt>
    <dgm:pt modelId="{005509ED-A982-2B43-83C4-1839F0733EE9}" type="sibTrans" cxnId="{BB8C131F-418E-A242-A564-CEB6ACD99920}">
      <dgm:prSet/>
      <dgm:spPr/>
      <dgm:t>
        <a:bodyPr/>
        <a:lstStyle/>
        <a:p>
          <a:endParaRPr lang="en-US"/>
        </a:p>
      </dgm:t>
    </dgm:pt>
    <dgm:pt modelId="{BF8BAD52-370E-8649-9528-0F7402136F60}" type="pres">
      <dgm:prSet presAssocID="{B3FAAE85-701E-4448-BFDB-25223398E5CE}" presName="Name0" presStyleCnt="0">
        <dgm:presLayoutVars>
          <dgm:dir/>
          <dgm:resizeHandles val="exact"/>
        </dgm:presLayoutVars>
      </dgm:prSet>
      <dgm:spPr/>
      <dgm:t>
        <a:bodyPr/>
        <a:lstStyle/>
        <a:p>
          <a:endParaRPr lang="en-US"/>
        </a:p>
      </dgm:t>
    </dgm:pt>
    <dgm:pt modelId="{5EDC30E5-A10B-7942-BAD6-DF95D9BEB933}" type="pres">
      <dgm:prSet presAssocID="{919B369F-C51E-5947-97C1-85F0DD2C072C}" presName="node" presStyleLbl="node1" presStyleIdx="0" presStyleCnt="3">
        <dgm:presLayoutVars>
          <dgm:bulletEnabled val="1"/>
        </dgm:presLayoutVars>
      </dgm:prSet>
      <dgm:spPr/>
      <dgm:t>
        <a:bodyPr/>
        <a:lstStyle/>
        <a:p>
          <a:endParaRPr lang="en-US"/>
        </a:p>
      </dgm:t>
    </dgm:pt>
    <dgm:pt modelId="{3527524A-27E5-6446-BE96-5A5A3CCEA570}" type="pres">
      <dgm:prSet presAssocID="{30673BC3-4A8D-3045-9A06-C125AC176127}" presName="sibTrans" presStyleLbl="sibTrans2D1" presStyleIdx="0" presStyleCnt="3"/>
      <dgm:spPr/>
      <dgm:t>
        <a:bodyPr/>
        <a:lstStyle/>
        <a:p>
          <a:endParaRPr lang="en-US"/>
        </a:p>
      </dgm:t>
    </dgm:pt>
    <dgm:pt modelId="{74F2D240-C6EB-F445-AA26-61E914D3832C}" type="pres">
      <dgm:prSet presAssocID="{30673BC3-4A8D-3045-9A06-C125AC176127}" presName="connectorText" presStyleLbl="sibTrans2D1" presStyleIdx="0" presStyleCnt="3"/>
      <dgm:spPr/>
      <dgm:t>
        <a:bodyPr/>
        <a:lstStyle/>
        <a:p>
          <a:endParaRPr lang="en-US"/>
        </a:p>
      </dgm:t>
    </dgm:pt>
    <dgm:pt modelId="{1A3778BB-833B-5846-84CD-066A4606F121}" type="pres">
      <dgm:prSet presAssocID="{AE0F16F2-452F-C140-AFB6-1F2EA749C767}" presName="node" presStyleLbl="node1" presStyleIdx="1" presStyleCnt="3">
        <dgm:presLayoutVars>
          <dgm:bulletEnabled val="1"/>
        </dgm:presLayoutVars>
      </dgm:prSet>
      <dgm:spPr/>
      <dgm:t>
        <a:bodyPr/>
        <a:lstStyle/>
        <a:p>
          <a:endParaRPr lang="en-US"/>
        </a:p>
      </dgm:t>
    </dgm:pt>
    <dgm:pt modelId="{C7CE2168-C4DF-554A-8A9A-ACEFFFA0A4B9}" type="pres">
      <dgm:prSet presAssocID="{67A35A50-C91A-1446-AF36-3E585100577C}" presName="sibTrans" presStyleLbl="sibTrans2D1" presStyleIdx="1" presStyleCnt="3"/>
      <dgm:spPr/>
      <dgm:t>
        <a:bodyPr/>
        <a:lstStyle/>
        <a:p>
          <a:endParaRPr lang="en-US"/>
        </a:p>
      </dgm:t>
    </dgm:pt>
    <dgm:pt modelId="{4C14C08A-1A02-524D-8AF1-E4A26A70F3BC}" type="pres">
      <dgm:prSet presAssocID="{67A35A50-C91A-1446-AF36-3E585100577C}" presName="connectorText" presStyleLbl="sibTrans2D1" presStyleIdx="1" presStyleCnt="3"/>
      <dgm:spPr/>
      <dgm:t>
        <a:bodyPr/>
        <a:lstStyle/>
        <a:p>
          <a:endParaRPr lang="en-US"/>
        </a:p>
      </dgm:t>
    </dgm:pt>
    <dgm:pt modelId="{4CA703C4-B955-1147-81CC-AFB050720A41}" type="pres">
      <dgm:prSet presAssocID="{0C742A42-A0D3-8F4F-9BC7-F444F272C9A6}" presName="node" presStyleLbl="node1" presStyleIdx="2" presStyleCnt="3">
        <dgm:presLayoutVars>
          <dgm:bulletEnabled val="1"/>
        </dgm:presLayoutVars>
      </dgm:prSet>
      <dgm:spPr/>
      <dgm:t>
        <a:bodyPr/>
        <a:lstStyle/>
        <a:p>
          <a:endParaRPr lang="en-US"/>
        </a:p>
      </dgm:t>
    </dgm:pt>
    <dgm:pt modelId="{C768A6C2-996E-3443-919C-57F84910C4E3}" type="pres">
      <dgm:prSet presAssocID="{005509ED-A982-2B43-83C4-1839F0733EE9}" presName="sibTrans" presStyleLbl="sibTrans2D1" presStyleIdx="2" presStyleCnt="3"/>
      <dgm:spPr/>
      <dgm:t>
        <a:bodyPr/>
        <a:lstStyle/>
        <a:p>
          <a:endParaRPr lang="en-US"/>
        </a:p>
      </dgm:t>
    </dgm:pt>
    <dgm:pt modelId="{1991DE2E-82D1-B347-97A5-7786B1C59E85}" type="pres">
      <dgm:prSet presAssocID="{005509ED-A982-2B43-83C4-1839F0733EE9}" presName="connectorText" presStyleLbl="sibTrans2D1" presStyleIdx="2" presStyleCnt="3"/>
      <dgm:spPr/>
      <dgm:t>
        <a:bodyPr/>
        <a:lstStyle/>
        <a:p>
          <a:endParaRPr lang="en-US"/>
        </a:p>
      </dgm:t>
    </dgm:pt>
  </dgm:ptLst>
  <dgm:cxnLst>
    <dgm:cxn modelId="{CB39C80C-3F05-554C-95FF-941F0F77D151}" type="presOf" srcId="{67A35A50-C91A-1446-AF36-3E585100577C}" destId="{4C14C08A-1A02-524D-8AF1-E4A26A70F3BC}" srcOrd="1" destOrd="0" presId="urn:microsoft.com/office/officeart/2005/8/layout/cycle7"/>
    <dgm:cxn modelId="{F3C2F50F-D835-D643-AC05-AF4829C55638}" type="presOf" srcId="{30673BC3-4A8D-3045-9A06-C125AC176127}" destId="{74F2D240-C6EB-F445-AA26-61E914D3832C}" srcOrd="1" destOrd="0" presId="urn:microsoft.com/office/officeart/2005/8/layout/cycle7"/>
    <dgm:cxn modelId="{8038D00D-D3C9-6E47-8E2A-AD7DD4D32C22}" type="presOf" srcId="{919B369F-C51E-5947-97C1-85F0DD2C072C}" destId="{5EDC30E5-A10B-7942-BAD6-DF95D9BEB933}" srcOrd="0" destOrd="0" presId="urn:microsoft.com/office/officeart/2005/8/layout/cycle7"/>
    <dgm:cxn modelId="{7DAD9172-7444-314C-9F17-95653FE4D97B}" type="presOf" srcId="{B3FAAE85-701E-4448-BFDB-25223398E5CE}" destId="{BF8BAD52-370E-8649-9528-0F7402136F60}" srcOrd="0" destOrd="0" presId="urn:microsoft.com/office/officeart/2005/8/layout/cycle7"/>
    <dgm:cxn modelId="{CCAFFCB3-772F-C64E-83F2-23980E5329A2}" type="presOf" srcId="{67A35A50-C91A-1446-AF36-3E585100577C}" destId="{C7CE2168-C4DF-554A-8A9A-ACEFFFA0A4B9}" srcOrd="0" destOrd="0" presId="urn:microsoft.com/office/officeart/2005/8/layout/cycle7"/>
    <dgm:cxn modelId="{BB8C131F-418E-A242-A564-CEB6ACD99920}" srcId="{B3FAAE85-701E-4448-BFDB-25223398E5CE}" destId="{0C742A42-A0D3-8F4F-9BC7-F444F272C9A6}" srcOrd="2" destOrd="0" parTransId="{CBB5E05A-9BE2-044E-97BF-9D276F910C6E}" sibTransId="{005509ED-A982-2B43-83C4-1839F0733EE9}"/>
    <dgm:cxn modelId="{D649807A-3EC1-2147-9B54-C1126699B49D}" type="presOf" srcId="{30673BC3-4A8D-3045-9A06-C125AC176127}" destId="{3527524A-27E5-6446-BE96-5A5A3CCEA570}" srcOrd="0" destOrd="0" presId="urn:microsoft.com/office/officeart/2005/8/layout/cycle7"/>
    <dgm:cxn modelId="{B2976D32-6632-B34E-AAE8-E6DF0700FA29}" type="presOf" srcId="{005509ED-A982-2B43-83C4-1839F0733EE9}" destId="{1991DE2E-82D1-B347-97A5-7786B1C59E85}" srcOrd="1" destOrd="0" presId="urn:microsoft.com/office/officeart/2005/8/layout/cycle7"/>
    <dgm:cxn modelId="{9F1DC2FB-0A93-C14D-8ED0-124FD7ED6642}" type="presOf" srcId="{AE0F16F2-452F-C140-AFB6-1F2EA749C767}" destId="{1A3778BB-833B-5846-84CD-066A4606F121}" srcOrd="0" destOrd="0" presId="urn:microsoft.com/office/officeart/2005/8/layout/cycle7"/>
    <dgm:cxn modelId="{66532975-926B-464B-997C-9E25EC318326}" type="presOf" srcId="{005509ED-A982-2B43-83C4-1839F0733EE9}" destId="{C768A6C2-996E-3443-919C-57F84910C4E3}" srcOrd="0" destOrd="0" presId="urn:microsoft.com/office/officeart/2005/8/layout/cycle7"/>
    <dgm:cxn modelId="{06059B04-5864-A542-A425-920275CC0158}" srcId="{B3FAAE85-701E-4448-BFDB-25223398E5CE}" destId="{AE0F16F2-452F-C140-AFB6-1F2EA749C767}" srcOrd="1" destOrd="0" parTransId="{5D324264-7666-554B-9353-80E75F6F7268}" sibTransId="{67A35A50-C91A-1446-AF36-3E585100577C}"/>
    <dgm:cxn modelId="{F85C26EB-222C-5947-A6D5-032889B0F220}" type="presOf" srcId="{0C742A42-A0D3-8F4F-9BC7-F444F272C9A6}" destId="{4CA703C4-B955-1147-81CC-AFB050720A41}" srcOrd="0" destOrd="0" presId="urn:microsoft.com/office/officeart/2005/8/layout/cycle7"/>
    <dgm:cxn modelId="{7CF96A3A-DC58-BD41-A462-C01B1DAD670F}" srcId="{B3FAAE85-701E-4448-BFDB-25223398E5CE}" destId="{919B369F-C51E-5947-97C1-85F0DD2C072C}" srcOrd="0" destOrd="0" parTransId="{79CF7E7F-06A0-7B4D-8D91-9019603DB8B5}" sibTransId="{30673BC3-4A8D-3045-9A06-C125AC176127}"/>
    <dgm:cxn modelId="{7BDAFD45-6AB3-0348-A539-DEA5C0F36FF5}" type="presParOf" srcId="{BF8BAD52-370E-8649-9528-0F7402136F60}" destId="{5EDC30E5-A10B-7942-BAD6-DF95D9BEB933}" srcOrd="0" destOrd="0" presId="urn:microsoft.com/office/officeart/2005/8/layout/cycle7"/>
    <dgm:cxn modelId="{849D7E6B-D892-AE4A-9987-DA1E12328D44}" type="presParOf" srcId="{BF8BAD52-370E-8649-9528-0F7402136F60}" destId="{3527524A-27E5-6446-BE96-5A5A3CCEA570}" srcOrd="1" destOrd="0" presId="urn:microsoft.com/office/officeart/2005/8/layout/cycle7"/>
    <dgm:cxn modelId="{94CAB3DD-F19B-9A43-8F96-8D6EC684AB64}" type="presParOf" srcId="{3527524A-27E5-6446-BE96-5A5A3CCEA570}" destId="{74F2D240-C6EB-F445-AA26-61E914D3832C}" srcOrd="0" destOrd="0" presId="urn:microsoft.com/office/officeart/2005/8/layout/cycle7"/>
    <dgm:cxn modelId="{A5E51E11-AA2C-504B-AE6F-8D8F607BCBA7}" type="presParOf" srcId="{BF8BAD52-370E-8649-9528-0F7402136F60}" destId="{1A3778BB-833B-5846-84CD-066A4606F121}" srcOrd="2" destOrd="0" presId="urn:microsoft.com/office/officeart/2005/8/layout/cycle7"/>
    <dgm:cxn modelId="{23088230-167C-514C-A070-14CD2630DECA}" type="presParOf" srcId="{BF8BAD52-370E-8649-9528-0F7402136F60}" destId="{C7CE2168-C4DF-554A-8A9A-ACEFFFA0A4B9}" srcOrd="3" destOrd="0" presId="urn:microsoft.com/office/officeart/2005/8/layout/cycle7"/>
    <dgm:cxn modelId="{04EA2250-5F5E-B94E-91F1-1C370B8A9B4E}" type="presParOf" srcId="{C7CE2168-C4DF-554A-8A9A-ACEFFFA0A4B9}" destId="{4C14C08A-1A02-524D-8AF1-E4A26A70F3BC}" srcOrd="0" destOrd="0" presId="urn:microsoft.com/office/officeart/2005/8/layout/cycle7"/>
    <dgm:cxn modelId="{8786FBD7-56C1-C24A-90B6-B852314AC318}" type="presParOf" srcId="{BF8BAD52-370E-8649-9528-0F7402136F60}" destId="{4CA703C4-B955-1147-81CC-AFB050720A41}" srcOrd="4" destOrd="0" presId="urn:microsoft.com/office/officeart/2005/8/layout/cycle7"/>
    <dgm:cxn modelId="{3C5D5E09-BC13-D046-9949-B5259BFE0E03}" type="presParOf" srcId="{BF8BAD52-370E-8649-9528-0F7402136F60}" destId="{C768A6C2-996E-3443-919C-57F84910C4E3}" srcOrd="5" destOrd="0" presId="urn:microsoft.com/office/officeart/2005/8/layout/cycle7"/>
    <dgm:cxn modelId="{8D753319-F1BB-8D4A-BC84-D36CE6424E91}" type="presParOf" srcId="{C768A6C2-996E-3443-919C-57F84910C4E3}" destId="{1991DE2E-82D1-B347-97A5-7786B1C59E8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48FC8C-F7B0-1741-B0B7-6424D9918DE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3CB580-3C0A-2E49-A77E-7BD48611AB8E}">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But we believe a data </a:t>
          </a:r>
          <a:r>
            <a:rPr lang="en-US" dirty="0" smtClean="0">
              <a:solidFill>
                <a:srgbClr val="FFFF00"/>
              </a:solidFill>
            </a:rPr>
            <a:t>store</a:t>
          </a:r>
          <a:r>
            <a:rPr lang="en-US" dirty="0" smtClean="0"/>
            <a:t> needs to be more than this: it needs to be </a:t>
          </a:r>
          <a:r>
            <a:rPr lang="en-US" dirty="0" err="1" smtClean="0"/>
            <a:t>normalised</a:t>
          </a:r>
          <a:r>
            <a:rPr lang="en-US" dirty="0" smtClean="0"/>
            <a:t>!</a:t>
          </a:r>
          <a:endParaRPr lang="en-US" dirty="0"/>
        </a:p>
      </dgm:t>
    </dgm:pt>
    <dgm:pt modelId="{8083C9F1-521F-D14B-82AD-F663F18A8E33}" type="parTrans" cxnId="{B8CD1390-04ED-9345-AB2F-F00B66123BD9}">
      <dgm:prSet/>
      <dgm:spPr/>
      <dgm:t>
        <a:bodyPr/>
        <a:lstStyle/>
        <a:p>
          <a:endParaRPr lang="en-US"/>
        </a:p>
      </dgm:t>
    </dgm:pt>
    <dgm:pt modelId="{DAB057B6-3889-9847-B70D-A6CD00315BB8}" type="sibTrans" cxnId="{B8CD1390-04ED-9345-AB2F-F00B66123BD9}">
      <dgm:prSet/>
      <dgm:spPr/>
      <dgm:t>
        <a:bodyPr/>
        <a:lstStyle/>
        <a:p>
          <a:endParaRPr lang="en-US"/>
        </a:p>
      </dgm:t>
    </dgm:pt>
    <dgm:pt modelId="{4DD39FE9-E00B-F248-A150-8CD22368D0BE}" type="pres">
      <dgm:prSet presAssocID="{8E48FC8C-F7B0-1741-B0B7-6424D9918DE1}" presName="diagram" presStyleCnt="0">
        <dgm:presLayoutVars>
          <dgm:dir/>
          <dgm:resizeHandles val="exact"/>
        </dgm:presLayoutVars>
      </dgm:prSet>
      <dgm:spPr/>
      <dgm:t>
        <a:bodyPr/>
        <a:lstStyle/>
        <a:p>
          <a:endParaRPr lang="en-US"/>
        </a:p>
      </dgm:t>
    </dgm:pt>
    <dgm:pt modelId="{B5A1AE3D-95DC-964A-B6ED-31F80109D2F2}" type="pres">
      <dgm:prSet presAssocID="{FF3CB580-3C0A-2E49-A77E-7BD48611AB8E}" presName="node" presStyleLbl="node1" presStyleIdx="0" presStyleCnt="1">
        <dgm:presLayoutVars>
          <dgm:bulletEnabled val="1"/>
        </dgm:presLayoutVars>
      </dgm:prSet>
      <dgm:spPr/>
      <dgm:t>
        <a:bodyPr/>
        <a:lstStyle/>
        <a:p>
          <a:endParaRPr lang="en-US"/>
        </a:p>
      </dgm:t>
    </dgm:pt>
  </dgm:ptLst>
  <dgm:cxnLst>
    <dgm:cxn modelId="{B8CD1390-04ED-9345-AB2F-F00B66123BD9}" srcId="{8E48FC8C-F7B0-1741-B0B7-6424D9918DE1}" destId="{FF3CB580-3C0A-2E49-A77E-7BD48611AB8E}" srcOrd="0" destOrd="0" parTransId="{8083C9F1-521F-D14B-82AD-F663F18A8E33}" sibTransId="{DAB057B6-3889-9847-B70D-A6CD00315BB8}"/>
    <dgm:cxn modelId="{72C73553-CC6E-0E4B-987C-822AFBCCC9B2}" type="presOf" srcId="{8E48FC8C-F7B0-1741-B0B7-6424D9918DE1}" destId="{4DD39FE9-E00B-F248-A150-8CD22368D0BE}" srcOrd="0" destOrd="0" presId="urn:microsoft.com/office/officeart/2005/8/layout/default"/>
    <dgm:cxn modelId="{4226581E-1FCA-1E49-9FC3-9A36DDA570C4}" type="presOf" srcId="{FF3CB580-3C0A-2E49-A77E-7BD48611AB8E}" destId="{B5A1AE3D-95DC-964A-B6ED-31F80109D2F2}" srcOrd="0" destOrd="0" presId="urn:microsoft.com/office/officeart/2005/8/layout/default"/>
    <dgm:cxn modelId="{2D537629-1652-C34E-930B-6F5EB17F5E25}" type="presParOf" srcId="{4DD39FE9-E00B-F248-A150-8CD22368D0BE}" destId="{B5A1AE3D-95DC-964A-B6ED-31F80109D2F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48FC8C-F7B0-1741-B0B7-6424D9918DE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3CB580-3C0A-2E49-A77E-7BD48611AB8E}">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So why is that?</a:t>
          </a:r>
        </a:p>
        <a:p>
          <a:r>
            <a:rPr lang="en-US" dirty="0" smtClean="0"/>
            <a:t>Surely </a:t>
          </a:r>
          <a:r>
            <a:rPr lang="en-US" dirty="0" err="1" smtClean="0"/>
            <a:t>denormalisation</a:t>
          </a:r>
          <a:r>
            <a:rPr lang="en-US" dirty="0" smtClean="0"/>
            <a:t> is going to be faster?</a:t>
          </a:r>
          <a:endParaRPr lang="en-US" dirty="0"/>
        </a:p>
      </dgm:t>
    </dgm:pt>
    <dgm:pt modelId="{8083C9F1-521F-D14B-82AD-F663F18A8E33}" type="parTrans" cxnId="{B8CD1390-04ED-9345-AB2F-F00B66123BD9}">
      <dgm:prSet/>
      <dgm:spPr/>
      <dgm:t>
        <a:bodyPr/>
        <a:lstStyle/>
        <a:p>
          <a:endParaRPr lang="en-US"/>
        </a:p>
      </dgm:t>
    </dgm:pt>
    <dgm:pt modelId="{DAB057B6-3889-9847-B70D-A6CD00315BB8}" type="sibTrans" cxnId="{B8CD1390-04ED-9345-AB2F-F00B66123BD9}">
      <dgm:prSet/>
      <dgm:spPr/>
      <dgm:t>
        <a:bodyPr/>
        <a:lstStyle/>
        <a:p>
          <a:endParaRPr lang="en-US"/>
        </a:p>
      </dgm:t>
    </dgm:pt>
    <dgm:pt modelId="{4DD39FE9-E00B-F248-A150-8CD22368D0BE}" type="pres">
      <dgm:prSet presAssocID="{8E48FC8C-F7B0-1741-B0B7-6424D9918DE1}" presName="diagram" presStyleCnt="0">
        <dgm:presLayoutVars>
          <dgm:dir/>
          <dgm:resizeHandles val="exact"/>
        </dgm:presLayoutVars>
      </dgm:prSet>
      <dgm:spPr/>
      <dgm:t>
        <a:bodyPr/>
        <a:lstStyle/>
        <a:p>
          <a:endParaRPr lang="en-US"/>
        </a:p>
      </dgm:t>
    </dgm:pt>
    <dgm:pt modelId="{B5A1AE3D-95DC-964A-B6ED-31F80109D2F2}" type="pres">
      <dgm:prSet presAssocID="{FF3CB580-3C0A-2E49-A77E-7BD48611AB8E}" presName="node" presStyleLbl="node1" presStyleIdx="0" presStyleCnt="1">
        <dgm:presLayoutVars>
          <dgm:bulletEnabled val="1"/>
        </dgm:presLayoutVars>
      </dgm:prSet>
      <dgm:spPr/>
      <dgm:t>
        <a:bodyPr/>
        <a:lstStyle/>
        <a:p>
          <a:endParaRPr lang="en-US"/>
        </a:p>
      </dgm:t>
    </dgm:pt>
  </dgm:ptLst>
  <dgm:cxnLst>
    <dgm:cxn modelId="{CA05E31D-C445-E14E-994E-80B16B494892}" type="presOf" srcId="{FF3CB580-3C0A-2E49-A77E-7BD48611AB8E}" destId="{B5A1AE3D-95DC-964A-B6ED-31F80109D2F2}" srcOrd="0" destOrd="0" presId="urn:microsoft.com/office/officeart/2005/8/layout/default"/>
    <dgm:cxn modelId="{B8CD1390-04ED-9345-AB2F-F00B66123BD9}" srcId="{8E48FC8C-F7B0-1741-B0B7-6424D9918DE1}" destId="{FF3CB580-3C0A-2E49-A77E-7BD48611AB8E}" srcOrd="0" destOrd="0" parTransId="{8083C9F1-521F-D14B-82AD-F663F18A8E33}" sibTransId="{DAB057B6-3889-9847-B70D-A6CD00315BB8}"/>
    <dgm:cxn modelId="{484B89BC-33A1-6743-BD36-8989FB4C785B}" type="presOf" srcId="{8E48FC8C-F7B0-1741-B0B7-6424D9918DE1}" destId="{4DD39FE9-E00B-F248-A150-8CD22368D0BE}" srcOrd="0" destOrd="0" presId="urn:microsoft.com/office/officeart/2005/8/layout/default"/>
    <dgm:cxn modelId="{001AA24C-936E-864A-BE6A-75BC8FD7F49B}" type="presParOf" srcId="{4DD39FE9-E00B-F248-A150-8CD22368D0BE}" destId="{B5A1AE3D-95DC-964A-B6ED-31F80109D2F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DA6819-1C0F-B649-BFD7-7119BFA3A13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8E468567-4B92-7F4B-9974-8CE6759E5F09}">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Easy to change data (no distributed locks / transactions)</a:t>
          </a:r>
          <a:endParaRPr lang="en-US" dirty="0"/>
        </a:p>
      </dgm:t>
    </dgm:pt>
    <dgm:pt modelId="{180680D3-0456-C240-B007-91C28FEE3D43}" type="parTrans" cxnId="{6B958F53-BAE4-D54C-B8E7-B7766CAE4C07}">
      <dgm:prSet/>
      <dgm:spPr/>
      <dgm:t>
        <a:bodyPr/>
        <a:lstStyle/>
        <a:p>
          <a:endParaRPr lang="en-US"/>
        </a:p>
      </dgm:t>
    </dgm:pt>
    <dgm:pt modelId="{80D3D2C8-A1BE-6241-A0B0-422AFC45DD97}" type="sibTrans" cxnId="{6B958F53-BAE4-D54C-B8E7-B7766CAE4C07}">
      <dgm:prSet/>
      <dgm:spPr/>
      <dgm:t>
        <a:bodyPr/>
        <a:lstStyle/>
        <a:p>
          <a:endParaRPr lang="en-US"/>
        </a:p>
      </dgm:t>
    </dgm:pt>
    <dgm:pt modelId="{6D56230E-7E76-4C46-9BD7-CEF11C65A219}">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Better use of memory.</a:t>
          </a:r>
          <a:endParaRPr lang="en-US" dirty="0"/>
        </a:p>
      </dgm:t>
    </dgm:pt>
    <dgm:pt modelId="{2208858D-3049-4943-9E33-A2F03836F448}" type="parTrans" cxnId="{DBE6B5BF-51BA-6C48-8672-D17FCBFA9B78}">
      <dgm:prSet/>
      <dgm:spPr/>
      <dgm:t>
        <a:bodyPr/>
        <a:lstStyle/>
        <a:p>
          <a:endParaRPr lang="en-US"/>
        </a:p>
      </dgm:t>
    </dgm:pt>
    <dgm:pt modelId="{0E8617F2-BE9B-BB45-B6C5-C86590286484}" type="sibTrans" cxnId="{DBE6B5BF-51BA-6C48-8672-D17FCBFA9B78}">
      <dgm:prSet/>
      <dgm:spPr/>
      <dgm:t>
        <a:bodyPr/>
        <a:lstStyle/>
        <a:p>
          <a:endParaRPr lang="en-US"/>
        </a:p>
      </dgm:t>
    </dgm:pt>
    <dgm:pt modelId="{CEE11444-A819-7D4C-A3DF-A1AAE5F068CD}">
      <dgm:prSet>
        <dgm:style>
          <a:lnRef idx="3">
            <a:schemeClr val="lt1"/>
          </a:lnRef>
          <a:fillRef idx="1">
            <a:schemeClr val="accent2"/>
          </a:fillRef>
          <a:effectRef idx="1">
            <a:schemeClr val="accent2"/>
          </a:effectRef>
          <a:fontRef idx="minor">
            <a:schemeClr val="lt1"/>
          </a:fontRef>
        </dgm:style>
      </dgm:prSet>
      <dgm:spPr/>
      <dgm:t>
        <a:bodyPr/>
        <a:lstStyle/>
        <a:p>
          <a:pPr rtl="0"/>
          <a:r>
            <a:rPr lang="en-US" smtClean="0"/>
            <a:t>Facilitates Versioning</a:t>
          </a:r>
          <a:endParaRPr lang="en-US"/>
        </a:p>
      </dgm:t>
    </dgm:pt>
    <dgm:pt modelId="{2485AC73-DFBD-3144-8DA2-DD471F2B7A41}" type="parTrans" cxnId="{88024CAB-4906-794E-80CE-8EE87A78A961}">
      <dgm:prSet/>
      <dgm:spPr/>
      <dgm:t>
        <a:bodyPr/>
        <a:lstStyle/>
        <a:p>
          <a:endParaRPr lang="en-US"/>
        </a:p>
      </dgm:t>
    </dgm:pt>
    <dgm:pt modelId="{7975FF6C-0CD6-F640-BA50-A837DCF1C448}" type="sibTrans" cxnId="{88024CAB-4906-794E-80CE-8EE87A78A961}">
      <dgm:prSet/>
      <dgm:spPr/>
      <dgm:t>
        <a:bodyPr/>
        <a:lstStyle/>
        <a:p>
          <a:endParaRPr lang="en-US"/>
        </a:p>
      </dgm:t>
    </dgm:pt>
    <dgm:pt modelId="{E409BBEA-30DD-2B48-B627-716338D79A92}">
      <dgm:prSet>
        <dgm:style>
          <a:lnRef idx="3">
            <a:schemeClr val="lt1"/>
          </a:lnRef>
          <a:fillRef idx="1">
            <a:schemeClr val="accent2"/>
          </a:fillRef>
          <a:effectRef idx="1">
            <a:schemeClr val="accent2"/>
          </a:effectRef>
          <a:fontRef idx="minor">
            <a:schemeClr val="lt1"/>
          </a:fontRef>
        </dgm:style>
      </dgm:prSet>
      <dgm:spPr/>
      <dgm:t>
        <a:bodyPr/>
        <a:lstStyle/>
        <a:p>
          <a:pPr rtl="0"/>
          <a:r>
            <a:rPr lang="en-US" dirty="0" smtClean="0"/>
            <a:t>And MVCC/Bi-temporal</a:t>
          </a:r>
          <a:endParaRPr lang="en-US" dirty="0"/>
        </a:p>
      </dgm:t>
    </dgm:pt>
    <dgm:pt modelId="{D7F4D9BD-69DD-2046-8BAF-57A94EBF4F93}" type="parTrans" cxnId="{83246AD5-5696-EA43-996D-A24E2A270F77}">
      <dgm:prSet/>
      <dgm:spPr/>
      <dgm:t>
        <a:bodyPr/>
        <a:lstStyle/>
        <a:p>
          <a:endParaRPr lang="en-US"/>
        </a:p>
      </dgm:t>
    </dgm:pt>
    <dgm:pt modelId="{979E9587-F90B-254B-81A9-2388A7C1C1BB}" type="sibTrans" cxnId="{83246AD5-5696-EA43-996D-A24E2A270F77}">
      <dgm:prSet/>
      <dgm:spPr/>
      <dgm:t>
        <a:bodyPr/>
        <a:lstStyle/>
        <a:p>
          <a:endParaRPr lang="en-US"/>
        </a:p>
      </dgm:t>
    </dgm:pt>
    <dgm:pt modelId="{697F9442-7BE1-E243-B244-AB0E9EC95BBB}" type="pres">
      <dgm:prSet presAssocID="{39DA6819-1C0F-B649-BFD7-7119BFA3A132}" presName="linearFlow" presStyleCnt="0">
        <dgm:presLayoutVars>
          <dgm:dir/>
          <dgm:resizeHandles val="exact"/>
        </dgm:presLayoutVars>
      </dgm:prSet>
      <dgm:spPr/>
      <dgm:t>
        <a:bodyPr/>
        <a:lstStyle/>
        <a:p>
          <a:endParaRPr lang="en-US"/>
        </a:p>
      </dgm:t>
    </dgm:pt>
    <dgm:pt modelId="{5B8469C3-F8DE-1844-BAA0-6E10F8542092}" type="pres">
      <dgm:prSet presAssocID="{8E468567-4B92-7F4B-9974-8CE6759E5F09}" presName="composite" presStyleCnt="0"/>
      <dgm:spPr/>
    </dgm:pt>
    <dgm:pt modelId="{84CE3B24-5292-5D4E-AD1E-356D00FE0930}" type="pres">
      <dgm:prSet presAssocID="{8E468567-4B92-7F4B-9974-8CE6759E5F09}" presName="imgShp" presStyleLbl="fgImgPlace1" presStyleIdx="0" presStyleCnt="4"/>
      <dgm:spPr/>
    </dgm:pt>
    <dgm:pt modelId="{D5A36209-3989-CF4B-80B9-41B6C37FB08E}" type="pres">
      <dgm:prSet presAssocID="{8E468567-4B92-7F4B-9974-8CE6759E5F09}" presName="txShp" presStyleLbl="node1" presStyleIdx="0" presStyleCnt="4">
        <dgm:presLayoutVars>
          <dgm:bulletEnabled val="1"/>
        </dgm:presLayoutVars>
      </dgm:prSet>
      <dgm:spPr/>
      <dgm:t>
        <a:bodyPr/>
        <a:lstStyle/>
        <a:p>
          <a:endParaRPr lang="en-US"/>
        </a:p>
      </dgm:t>
    </dgm:pt>
    <dgm:pt modelId="{8203DEBE-8884-8947-8F8A-FFB556AB88F9}" type="pres">
      <dgm:prSet presAssocID="{80D3D2C8-A1BE-6241-A0B0-422AFC45DD97}" presName="spacing" presStyleCnt="0"/>
      <dgm:spPr/>
    </dgm:pt>
    <dgm:pt modelId="{38EBA464-3F56-004B-AADB-26483DE1A692}" type="pres">
      <dgm:prSet presAssocID="{6D56230E-7E76-4C46-9BD7-CEF11C65A219}" presName="composite" presStyleCnt="0"/>
      <dgm:spPr/>
    </dgm:pt>
    <dgm:pt modelId="{F5812C39-F7EA-A64E-A28A-42978AD5BDCB}" type="pres">
      <dgm:prSet presAssocID="{6D56230E-7E76-4C46-9BD7-CEF11C65A219}" presName="imgShp" presStyleLbl="fgImgPlace1" presStyleIdx="1" presStyleCnt="4"/>
      <dgm:spPr/>
    </dgm:pt>
    <dgm:pt modelId="{5DEC72AA-A61E-CE43-9EA1-A65F7F06B391}" type="pres">
      <dgm:prSet presAssocID="{6D56230E-7E76-4C46-9BD7-CEF11C65A219}" presName="txShp" presStyleLbl="node1" presStyleIdx="1" presStyleCnt="4">
        <dgm:presLayoutVars>
          <dgm:bulletEnabled val="1"/>
        </dgm:presLayoutVars>
      </dgm:prSet>
      <dgm:spPr/>
      <dgm:t>
        <a:bodyPr/>
        <a:lstStyle/>
        <a:p>
          <a:endParaRPr lang="en-US"/>
        </a:p>
      </dgm:t>
    </dgm:pt>
    <dgm:pt modelId="{0FF0DC7D-2EA0-9944-939A-731BC8A342A4}" type="pres">
      <dgm:prSet presAssocID="{0E8617F2-BE9B-BB45-B6C5-C86590286484}" presName="spacing" presStyleCnt="0"/>
      <dgm:spPr/>
    </dgm:pt>
    <dgm:pt modelId="{263E7BAF-8197-D641-9432-66DBF2838611}" type="pres">
      <dgm:prSet presAssocID="{CEE11444-A819-7D4C-A3DF-A1AAE5F068CD}" presName="composite" presStyleCnt="0"/>
      <dgm:spPr/>
    </dgm:pt>
    <dgm:pt modelId="{5339268D-784F-3746-834E-EC1F3157BCB8}" type="pres">
      <dgm:prSet presAssocID="{CEE11444-A819-7D4C-A3DF-A1AAE5F068CD}" presName="imgShp" presStyleLbl="fgImgPlace1" presStyleIdx="2" presStyleCnt="4"/>
      <dgm:spPr/>
    </dgm:pt>
    <dgm:pt modelId="{8F07FC70-930D-174D-BD12-00F3BB42C3EC}" type="pres">
      <dgm:prSet presAssocID="{CEE11444-A819-7D4C-A3DF-A1AAE5F068CD}" presName="txShp" presStyleLbl="node1" presStyleIdx="2" presStyleCnt="4">
        <dgm:presLayoutVars>
          <dgm:bulletEnabled val="1"/>
        </dgm:presLayoutVars>
      </dgm:prSet>
      <dgm:spPr/>
      <dgm:t>
        <a:bodyPr/>
        <a:lstStyle/>
        <a:p>
          <a:endParaRPr lang="en-US"/>
        </a:p>
      </dgm:t>
    </dgm:pt>
    <dgm:pt modelId="{D40582F7-B7C5-8C4D-881C-9B3301ED0C7F}" type="pres">
      <dgm:prSet presAssocID="{7975FF6C-0CD6-F640-BA50-A837DCF1C448}" presName="spacing" presStyleCnt="0"/>
      <dgm:spPr/>
    </dgm:pt>
    <dgm:pt modelId="{8F94EE41-5269-1C44-913F-65DDEA54AF66}" type="pres">
      <dgm:prSet presAssocID="{E409BBEA-30DD-2B48-B627-716338D79A92}" presName="composite" presStyleCnt="0"/>
      <dgm:spPr/>
    </dgm:pt>
    <dgm:pt modelId="{E9CE3C7A-DC3E-7E46-94BE-03F9A83BF606}" type="pres">
      <dgm:prSet presAssocID="{E409BBEA-30DD-2B48-B627-716338D79A92}" presName="imgShp" presStyleLbl="fgImgPlace1" presStyleIdx="3" presStyleCnt="4"/>
      <dgm:spPr/>
    </dgm:pt>
    <dgm:pt modelId="{C93C52F9-B3F3-9349-827B-DD4FF46B9751}" type="pres">
      <dgm:prSet presAssocID="{E409BBEA-30DD-2B48-B627-716338D79A92}" presName="txShp" presStyleLbl="node1" presStyleIdx="3" presStyleCnt="4">
        <dgm:presLayoutVars>
          <dgm:bulletEnabled val="1"/>
        </dgm:presLayoutVars>
      </dgm:prSet>
      <dgm:spPr/>
      <dgm:t>
        <a:bodyPr/>
        <a:lstStyle/>
        <a:p>
          <a:endParaRPr lang="en-US"/>
        </a:p>
      </dgm:t>
    </dgm:pt>
  </dgm:ptLst>
  <dgm:cxnLst>
    <dgm:cxn modelId="{DBE6B5BF-51BA-6C48-8672-D17FCBFA9B78}" srcId="{39DA6819-1C0F-B649-BFD7-7119BFA3A132}" destId="{6D56230E-7E76-4C46-9BD7-CEF11C65A219}" srcOrd="1" destOrd="0" parTransId="{2208858D-3049-4943-9E33-A2F03836F448}" sibTransId="{0E8617F2-BE9B-BB45-B6C5-C86590286484}"/>
    <dgm:cxn modelId="{877E62A5-2B74-174E-9944-E6682A3A373A}" type="presOf" srcId="{E409BBEA-30DD-2B48-B627-716338D79A92}" destId="{C93C52F9-B3F3-9349-827B-DD4FF46B9751}" srcOrd="0" destOrd="0" presId="urn:microsoft.com/office/officeart/2005/8/layout/vList3"/>
    <dgm:cxn modelId="{83246AD5-5696-EA43-996D-A24E2A270F77}" srcId="{39DA6819-1C0F-B649-BFD7-7119BFA3A132}" destId="{E409BBEA-30DD-2B48-B627-716338D79A92}" srcOrd="3" destOrd="0" parTransId="{D7F4D9BD-69DD-2046-8BAF-57A94EBF4F93}" sibTransId="{979E9587-F90B-254B-81A9-2388A7C1C1BB}"/>
    <dgm:cxn modelId="{6B958F53-BAE4-D54C-B8E7-B7766CAE4C07}" srcId="{39DA6819-1C0F-B649-BFD7-7119BFA3A132}" destId="{8E468567-4B92-7F4B-9974-8CE6759E5F09}" srcOrd="0" destOrd="0" parTransId="{180680D3-0456-C240-B007-91C28FEE3D43}" sibTransId="{80D3D2C8-A1BE-6241-A0B0-422AFC45DD97}"/>
    <dgm:cxn modelId="{D1586C6F-68E0-794B-8B14-120C734D7DF5}" type="presOf" srcId="{39DA6819-1C0F-B649-BFD7-7119BFA3A132}" destId="{697F9442-7BE1-E243-B244-AB0E9EC95BBB}" srcOrd="0" destOrd="0" presId="urn:microsoft.com/office/officeart/2005/8/layout/vList3"/>
    <dgm:cxn modelId="{A5C4A9DF-7D8E-AD4A-9784-63BAD7900161}" type="presOf" srcId="{CEE11444-A819-7D4C-A3DF-A1AAE5F068CD}" destId="{8F07FC70-930D-174D-BD12-00F3BB42C3EC}" srcOrd="0" destOrd="0" presId="urn:microsoft.com/office/officeart/2005/8/layout/vList3"/>
    <dgm:cxn modelId="{FCA9D62B-B2F9-9D4C-A3BD-D692065F34AB}" type="presOf" srcId="{6D56230E-7E76-4C46-9BD7-CEF11C65A219}" destId="{5DEC72AA-A61E-CE43-9EA1-A65F7F06B391}" srcOrd="0" destOrd="0" presId="urn:microsoft.com/office/officeart/2005/8/layout/vList3"/>
    <dgm:cxn modelId="{88024CAB-4906-794E-80CE-8EE87A78A961}" srcId="{39DA6819-1C0F-B649-BFD7-7119BFA3A132}" destId="{CEE11444-A819-7D4C-A3DF-A1AAE5F068CD}" srcOrd="2" destOrd="0" parTransId="{2485AC73-DFBD-3144-8DA2-DD471F2B7A41}" sibTransId="{7975FF6C-0CD6-F640-BA50-A837DCF1C448}"/>
    <dgm:cxn modelId="{70B70621-2065-FF4B-8598-053F4FE6943D}" type="presOf" srcId="{8E468567-4B92-7F4B-9974-8CE6759E5F09}" destId="{D5A36209-3989-CF4B-80B9-41B6C37FB08E}" srcOrd="0" destOrd="0" presId="urn:microsoft.com/office/officeart/2005/8/layout/vList3"/>
    <dgm:cxn modelId="{B25F153F-C925-5C43-BBEA-1A769AD4156E}" type="presParOf" srcId="{697F9442-7BE1-E243-B244-AB0E9EC95BBB}" destId="{5B8469C3-F8DE-1844-BAA0-6E10F8542092}" srcOrd="0" destOrd="0" presId="urn:microsoft.com/office/officeart/2005/8/layout/vList3"/>
    <dgm:cxn modelId="{E71695DF-6D1F-B642-B1B7-EACF9D0F70C3}" type="presParOf" srcId="{5B8469C3-F8DE-1844-BAA0-6E10F8542092}" destId="{84CE3B24-5292-5D4E-AD1E-356D00FE0930}" srcOrd="0" destOrd="0" presId="urn:microsoft.com/office/officeart/2005/8/layout/vList3"/>
    <dgm:cxn modelId="{7C1B34E6-7C79-7246-872A-7127292456D6}" type="presParOf" srcId="{5B8469C3-F8DE-1844-BAA0-6E10F8542092}" destId="{D5A36209-3989-CF4B-80B9-41B6C37FB08E}" srcOrd="1" destOrd="0" presId="urn:microsoft.com/office/officeart/2005/8/layout/vList3"/>
    <dgm:cxn modelId="{BD263251-18F3-7B44-A3B1-8A0494F4F2FE}" type="presParOf" srcId="{697F9442-7BE1-E243-B244-AB0E9EC95BBB}" destId="{8203DEBE-8884-8947-8F8A-FFB556AB88F9}" srcOrd="1" destOrd="0" presId="urn:microsoft.com/office/officeart/2005/8/layout/vList3"/>
    <dgm:cxn modelId="{2CE0EF39-9E71-6C48-8CFA-568BEE2C2239}" type="presParOf" srcId="{697F9442-7BE1-E243-B244-AB0E9EC95BBB}" destId="{38EBA464-3F56-004B-AADB-26483DE1A692}" srcOrd="2" destOrd="0" presId="urn:microsoft.com/office/officeart/2005/8/layout/vList3"/>
    <dgm:cxn modelId="{0CCCD027-45A0-6040-8EA9-0A9A4FBD4A54}" type="presParOf" srcId="{38EBA464-3F56-004B-AADB-26483DE1A692}" destId="{F5812C39-F7EA-A64E-A28A-42978AD5BDCB}" srcOrd="0" destOrd="0" presId="urn:microsoft.com/office/officeart/2005/8/layout/vList3"/>
    <dgm:cxn modelId="{24AF8155-C104-D245-9699-9A31AE806E47}" type="presParOf" srcId="{38EBA464-3F56-004B-AADB-26483DE1A692}" destId="{5DEC72AA-A61E-CE43-9EA1-A65F7F06B391}" srcOrd="1" destOrd="0" presId="urn:microsoft.com/office/officeart/2005/8/layout/vList3"/>
    <dgm:cxn modelId="{407E4A54-9342-B844-9536-49BA8EEDE386}" type="presParOf" srcId="{697F9442-7BE1-E243-B244-AB0E9EC95BBB}" destId="{0FF0DC7D-2EA0-9944-939A-731BC8A342A4}" srcOrd="3" destOrd="0" presId="urn:microsoft.com/office/officeart/2005/8/layout/vList3"/>
    <dgm:cxn modelId="{A90DE407-27F2-1941-A171-5E8F874F4E5D}" type="presParOf" srcId="{697F9442-7BE1-E243-B244-AB0E9EC95BBB}" destId="{263E7BAF-8197-D641-9432-66DBF2838611}" srcOrd="4" destOrd="0" presId="urn:microsoft.com/office/officeart/2005/8/layout/vList3"/>
    <dgm:cxn modelId="{903A01F8-C58B-4446-852A-99758AEC505E}" type="presParOf" srcId="{263E7BAF-8197-D641-9432-66DBF2838611}" destId="{5339268D-784F-3746-834E-EC1F3157BCB8}" srcOrd="0" destOrd="0" presId="urn:microsoft.com/office/officeart/2005/8/layout/vList3"/>
    <dgm:cxn modelId="{EFF93E89-8B68-DF4D-A2E3-3AEB986102DE}" type="presParOf" srcId="{263E7BAF-8197-D641-9432-66DBF2838611}" destId="{8F07FC70-930D-174D-BD12-00F3BB42C3EC}" srcOrd="1" destOrd="0" presId="urn:microsoft.com/office/officeart/2005/8/layout/vList3"/>
    <dgm:cxn modelId="{C5F1004E-D2B1-2D40-83D2-8AD03223A86F}" type="presParOf" srcId="{697F9442-7BE1-E243-B244-AB0E9EC95BBB}" destId="{D40582F7-B7C5-8C4D-881C-9B3301ED0C7F}" srcOrd="5" destOrd="0" presId="urn:microsoft.com/office/officeart/2005/8/layout/vList3"/>
    <dgm:cxn modelId="{2B797767-18FF-4541-9520-6BF3BF5B1C5F}" type="presParOf" srcId="{697F9442-7BE1-E243-B244-AB0E9EC95BBB}" destId="{8F94EE41-5269-1C44-913F-65DDEA54AF66}" srcOrd="6" destOrd="0" presId="urn:microsoft.com/office/officeart/2005/8/layout/vList3"/>
    <dgm:cxn modelId="{A93BC61C-4CBF-7143-9E13-A81627A7197D}" type="presParOf" srcId="{8F94EE41-5269-1C44-913F-65DDEA54AF66}" destId="{E9CE3C7A-DC3E-7E46-94BE-03F9A83BF606}" srcOrd="0" destOrd="0" presId="urn:microsoft.com/office/officeart/2005/8/layout/vList3"/>
    <dgm:cxn modelId="{BE175CE5-F6ED-4248-A94D-5D3BCBEF8A42}" type="presParOf" srcId="{8F94EE41-5269-1C44-913F-65DDEA54AF66}" destId="{C93C52F9-B3F3-9349-827B-DD4FF46B975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48FC8C-F7B0-1741-B0B7-6424D9918DE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3CB580-3C0A-2E49-A77E-7BD48611AB8E}">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OK, OK, lets </a:t>
          </a:r>
          <a:r>
            <a:rPr lang="en-US" dirty="0" err="1" smtClean="0"/>
            <a:t>normalise</a:t>
          </a:r>
          <a:r>
            <a:rPr lang="en-US" dirty="0" smtClean="0"/>
            <a:t> our data then. What does that mean?</a:t>
          </a:r>
          <a:endParaRPr lang="en-US" dirty="0"/>
        </a:p>
      </dgm:t>
    </dgm:pt>
    <dgm:pt modelId="{8083C9F1-521F-D14B-82AD-F663F18A8E33}" type="parTrans" cxnId="{B8CD1390-04ED-9345-AB2F-F00B66123BD9}">
      <dgm:prSet/>
      <dgm:spPr/>
      <dgm:t>
        <a:bodyPr/>
        <a:lstStyle/>
        <a:p>
          <a:endParaRPr lang="en-US"/>
        </a:p>
      </dgm:t>
    </dgm:pt>
    <dgm:pt modelId="{DAB057B6-3889-9847-B70D-A6CD00315BB8}" type="sibTrans" cxnId="{B8CD1390-04ED-9345-AB2F-F00B66123BD9}">
      <dgm:prSet/>
      <dgm:spPr/>
      <dgm:t>
        <a:bodyPr/>
        <a:lstStyle/>
        <a:p>
          <a:endParaRPr lang="en-US"/>
        </a:p>
      </dgm:t>
    </dgm:pt>
    <dgm:pt modelId="{4DD39FE9-E00B-F248-A150-8CD22368D0BE}" type="pres">
      <dgm:prSet presAssocID="{8E48FC8C-F7B0-1741-B0B7-6424D9918DE1}" presName="diagram" presStyleCnt="0">
        <dgm:presLayoutVars>
          <dgm:dir/>
          <dgm:resizeHandles val="exact"/>
        </dgm:presLayoutVars>
      </dgm:prSet>
      <dgm:spPr/>
      <dgm:t>
        <a:bodyPr/>
        <a:lstStyle/>
        <a:p>
          <a:endParaRPr lang="en-US"/>
        </a:p>
      </dgm:t>
    </dgm:pt>
    <dgm:pt modelId="{B5A1AE3D-95DC-964A-B6ED-31F80109D2F2}" type="pres">
      <dgm:prSet presAssocID="{FF3CB580-3C0A-2E49-A77E-7BD48611AB8E}" presName="node" presStyleLbl="node1" presStyleIdx="0" presStyleCnt="1">
        <dgm:presLayoutVars>
          <dgm:bulletEnabled val="1"/>
        </dgm:presLayoutVars>
      </dgm:prSet>
      <dgm:spPr/>
      <dgm:t>
        <a:bodyPr/>
        <a:lstStyle/>
        <a:p>
          <a:endParaRPr lang="en-US"/>
        </a:p>
      </dgm:t>
    </dgm:pt>
  </dgm:ptLst>
  <dgm:cxnLst>
    <dgm:cxn modelId="{B8CD1390-04ED-9345-AB2F-F00B66123BD9}" srcId="{8E48FC8C-F7B0-1741-B0B7-6424D9918DE1}" destId="{FF3CB580-3C0A-2E49-A77E-7BD48611AB8E}" srcOrd="0" destOrd="0" parTransId="{8083C9F1-521F-D14B-82AD-F663F18A8E33}" sibTransId="{DAB057B6-3889-9847-B70D-A6CD00315BB8}"/>
    <dgm:cxn modelId="{76CF790F-D53E-EA4A-8EED-DF748A5A283E}" type="presOf" srcId="{8E48FC8C-F7B0-1741-B0B7-6424D9918DE1}" destId="{4DD39FE9-E00B-F248-A150-8CD22368D0BE}" srcOrd="0" destOrd="0" presId="urn:microsoft.com/office/officeart/2005/8/layout/default"/>
    <dgm:cxn modelId="{24E639B1-9B0F-1F4D-8369-E7B5893255FC}" type="presOf" srcId="{FF3CB580-3C0A-2E49-A77E-7BD48611AB8E}" destId="{B5A1AE3D-95DC-964A-B6ED-31F80109D2F2}" srcOrd="0" destOrd="0" presId="urn:microsoft.com/office/officeart/2005/8/layout/default"/>
    <dgm:cxn modelId="{97C0508D-7DE9-064D-825D-D55DED4AF201}" type="presParOf" srcId="{4DD39FE9-E00B-F248-A150-8CD22368D0BE}" destId="{B5A1AE3D-95DC-964A-B6ED-31F80109D2F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EE969-7E58-354F-8C84-6084C40C94A8}">
      <dsp:nvSpPr>
        <dsp:cNvPr id="0" name=""/>
        <dsp:cNvSpPr/>
      </dsp:nvSpPr>
      <dsp:spPr>
        <a:xfrm>
          <a:off x="640208" y="0"/>
          <a:ext cx="10022582" cy="6013549"/>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What steps have we taken to improve the performance of this original architecture?</a:t>
          </a:r>
          <a:endParaRPr lang="en-US" sz="6500" kern="1200" dirty="0"/>
        </a:p>
      </dsp:txBody>
      <dsp:txXfrm>
        <a:off x="640208" y="0"/>
        <a:ext cx="10022582" cy="60135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45357-2D25-B54F-B095-003523D86875}">
      <dsp:nvSpPr>
        <dsp:cNvPr id="0" name=""/>
        <dsp:cNvSpPr/>
      </dsp:nvSpPr>
      <dsp:spPr>
        <a:xfrm rot="10800000">
          <a:off x="2311561" y="572"/>
          <a:ext cx="7516495" cy="1673235"/>
        </a:xfrm>
        <a:prstGeom prst="homePlate">
          <a:avLst/>
        </a:prstGeom>
        <a:solidFill>
          <a:schemeClr val="accent2">
            <a:alpha val="79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37851" tIns="179070" rIns="334264" bIns="179070" numCol="1" spcCol="1270" anchor="ctr" anchorCtr="0">
          <a:noAutofit/>
        </a:bodyPr>
        <a:lstStyle/>
        <a:p>
          <a:pPr lvl="0" algn="ctr" defTabSz="2089150" rtl="0">
            <a:lnSpc>
              <a:spcPct val="90000"/>
            </a:lnSpc>
            <a:spcBef>
              <a:spcPct val="0"/>
            </a:spcBef>
            <a:spcAft>
              <a:spcPct val="35000"/>
            </a:spcAft>
          </a:pPr>
          <a:r>
            <a:rPr lang="en-US" sz="4700" kern="1200" dirty="0" smtClean="0"/>
            <a:t>Distributed Architecture</a:t>
          </a:r>
          <a:endParaRPr lang="en-US" sz="4700" kern="1200" dirty="0"/>
        </a:p>
      </dsp:txBody>
      <dsp:txXfrm rot="10800000">
        <a:off x="2729870" y="572"/>
        <a:ext cx="7098186" cy="1673235"/>
      </dsp:txXfrm>
    </dsp:sp>
    <dsp:sp modelId="{72A773B0-97C2-6D41-B03F-5A6FCA24FD0A}">
      <dsp:nvSpPr>
        <dsp:cNvPr id="0" name=""/>
        <dsp:cNvSpPr/>
      </dsp:nvSpPr>
      <dsp:spPr>
        <a:xfrm>
          <a:off x="1474943" y="572"/>
          <a:ext cx="1673235" cy="167323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D6D79AD-D43D-CE41-B5D3-075538CC360C}">
      <dsp:nvSpPr>
        <dsp:cNvPr id="0" name=""/>
        <dsp:cNvSpPr/>
      </dsp:nvSpPr>
      <dsp:spPr>
        <a:xfrm rot="10800000">
          <a:off x="2311561" y="2173282"/>
          <a:ext cx="7516495" cy="1673235"/>
        </a:xfrm>
        <a:prstGeom prst="homePlate">
          <a:avLst/>
        </a:prstGeom>
        <a:solidFill>
          <a:schemeClr val="accent2">
            <a:alpha val="79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37851" tIns="179070" rIns="334264" bIns="179070" numCol="1" spcCol="1270" anchor="ctr" anchorCtr="0">
          <a:noAutofit/>
        </a:bodyPr>
        <a:lstStyle/>
        <a:p>
          <a:pPr lvl="0" algn="ctr" defTabSz="2089150" rtl="0">
            <a:lnSpc>
              <a:spcPct val="90000"/>
            </a:lnSpc>
            <a:spcBef>
              <a:spcPct val="0"/>
            </a:spcBef>
            <a:spcAft>
              <a:spcPct val="35000"/>
            </a:spcAft>
          </a:pPr>
          <a:r>
            <a:rPr lang="en-US" sz="4700" kern="1200" dirty="0" smtClean="0"/>
            <a:t>Drop ACID: Simplify the Contract.</a:t>
          </a:r>
          <a:endParaRPr lang="en-US" sz="4700" kern="1200" dirty="0"/>
        </a:p>
      </dsp:txBody>
      <dsp:txXfrm rot="10800000">
        <a:off x="2729870" y="2173282"/>
        <a:ext cx="7098186" cy="1673235"/>
      </dsp:txXfrm>
    </dsp:sp>
    <dsp:sp modelId="{C010686F-EC5B-1E43-9585-E7B291C6B479}">
      <dsp:nvSpPr>
        <dsp:cNvPr id="0" name=""/>
        <dsp:cNvSpPr/>
      </dsp:nvSpPr>
      <dsp:spPr>
        <a:xfrm>
          <a:off x="1474943" y="2173282"/>
          <a:ext cx="1673235" cy="167323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82EF23-89E9-8E42-8358-1E7680A885A1}">
      <dsp:nvSpPr>
        <dsp:cNvPr id="0" name=""/>
        <dsp:cNvSpPr/>
      </dsp:nvSpPr>
      <dsp:spPr>
        <a:xfrm rot="10800000">
          <a:off x="2311561" y="4345991"/>
          <a:ext cx="7516495" cy="1673235"/>
        </a:xfrm>
        <a:prstGeom prst="homePlate">
          <a:avLst/>
        </a:prstGeom>
        <a:solidFill>
          <a:schemeClr val="accent2">
            <a:alpha val="79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37851" tIns="179070" rIns="334264" bIns="179070" numCol="1" spcCol="1270" anchor="ctr" anchorCtr="0">
          <a:noAutofit/>
        </a:bodyPr>
        <a:lstStyle/>
        <a:p>
          <a:pPr lvl="0" algn="ctr" defTabSz="2089150" rtl="0">
            <a:lnSpc>
              <a:spcPct val="90000"/>
            </a:lnSpc>
            <a:spcBef>
              <a:spcPct val="0"/>
            </a:spcBef>
            <a:spcAft>
              <a:spcPct val="35000"/>
            </a:spcAft>
          </a:pPr>
          <a:r>
            <a:rPr lang="en-US" sz="4700" kern="1200" dirty="0" smtClean="0"/>
            <a:t>Drop disk</a:t>
          </a:r>
          <a:endParaRPr lang="en-US" sz="4700" kern="1200" dirty="0"/>
        </a:p>
      </dsp:txBody>
      <dsp:txXfrm rot="10800000">
        <a:off x="2729870" y="4345991"/>
        <a:ext cx="7098186" cy="1673235"/>
      </dsp:txXfrm>
    </dsp:sp>
    <dsp:sp modelId="{C0FB27B5-545B-FF45-95DA-ABAF091B06DD}">
      <dsp:nvSpPr>
        <dsp:cNvPr id="0" name=""/>
        <dsp:cNvSpPr/>
      </dsp:nvSpPr>
      <dsp:spPr>
        <a:xfrm>
          <a:off x="1474943" y="4345991"/>
          <a:ext cx="1673235" cy="167323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1650-A207-2247-858D-B559CB480DD8}">
      <dsp:nvSpPr>
        <dsp:cNvPr id="0" name=""/>
        <dsp:cNvSpPr/>
      </dsp:nvSpPr>
      <dsp:spPr>
        <a:xfrm>
          <a:off x="1379" y="2202739"/>
          <a:ext cx="3228640" cy="1614320"/>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89535" tIns="59690" rIns="89535" bIns="59690" numCol="1" spcCol="1270" anchor="ctr" anchorCtr="0">
          <a:noAutofit/>
        </a:bodyPr>
        <a:lstStyle/>
        <a:p>
          <a:pPr lvl="0" algn="ctr" defTabSz="2089150" rtl="0">
            <a:lnSpc>
              <a:spcPct val="90000"/>
            </a:lnSpc>
            <a:spcBef>
              <a:spcPct val="0"/>
            </a:spcBef>
            <a:spcAft>
              <a:spcPct val="35000"/>
            </a:spcAft>
          </a:pPr>
          <a:r>
            <a:rPr lang="en-US" sz="4700" kern="1200" dirty="0" smtClean="0"/>
            <a:t>Distribution</a:t>
          </a:r>
          <a:endParaRPr lang="en-US" sz="4700" kern="1200" dirty="0"/>
        </a:p>
      </dsp:txBody>
      <dsp:txXfrm>
        <a:off x="48661" y="2250021"/>
        <a:ext cx="3134076" cy="1519756"/>
      </dsp:txXfrm>
    </dsp:sp>
    <dsp:sp modelId="{CEDF44F1-44F6-BD43-BB8D-612769D99C11}">
      <dsp:nvSpPr>
        <dsp:cNvPr id="0" name=""/>
        <dsp:cNvSpPr/>
      </dsp:nvSpPr>
      <dsp:spPr>
        <a:xfrm>
          <a:off x="4037179" y="2202739"/>
          <a:ext cx="3228640" cy="1614320"/>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89535" tIns="59690" rIns="89535" bIns="59690" numCol="1" spcCol="1270" anchor="ctr" anchorCtr="0">
          <a:noAutofit/>
        </a:bodyPr>
        <a:lstStyle/>
        <a:p>
          <a:pPr lvl="0" algn="ctr" defTabSz="2089150" rtl="0">
            <a:lnSpc>
              <a:spcPct val="90000"/>
            </a:lnSpc>
            <a:spcBef>
              <a:spcPct val="0"/>
            </a:spcBef>
            <a:spcAft>
              <a:spcPct val="35000"/>
            </a:spcAft>
          </a:pPr>
          <a:r>
            <a:rPr lang="en-US" sz="4700" kern="1200" dirty="0" smtClean="0"/>
            <a:t>Simplify the contract</a:t>
          </a:r>
          <a:endParaRPr lang="en-US" sz="4700" kern="1200" dirty="0"/>
        </a:p>
      </dsp:txBody>
      <dsp:txXfrm>
        <a:off x="4084461" y="2250021"/>
        <a:ext cx="3134076" cy="1519756"/>
      </dsp:txXfrm>
    </dsp:sp>
    <dsp:sp modelId="{DDE5487C-AABC-2A4A-83D1-28DF4FD42AE2}">
      <dsp:nvSpPr>
        <dsp:cNvPr id="0" name=""/>
        <dsp:cNvSpPr/>
      </dsp:nvSpPr>
      <dsp:spPr>
        <a:xfrm>
          <a:off x="8072980" y="2202739"/>
          <a:ext cx="3228640" cy="1614320"/>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89535" tIns="59690" rIns="89535" bIns="59690" numCol="1" spcCol="1270" anchor="ctr" anchorCtr="0">
          <a:noAutofit/>
        </a:bodyPr>
        <a:lstStyle/>
        <a:p>
          <a:pPr lvl="0" algn="ctr" defTabSz="2089150" rtl="0">
            <a:lnSpc>
              <a:spcPct val="90000"/>
            </a:lnSpc>
            <a:spcBef>
              <a:spcPct val="0"/>
            </a:spcBef>
            <a:spcAft>
              <a:spcPct val="35000"/>
            </a:spcAft>
          </a:pPr>
          <a:r>
            <a:rPr lang="en-US" sz="4700" kern="1200" dirty="0" smtClean="0"/>
            <a:t>Memory Only</a:t>
          </a:r>
          <a:endParaRPr lang="en-US" sz="4700" kern="1200" dirty="0"/>
        </a:p>
      </dsp:txBody>
      <dsp:txXfrm>
        <a:off x="8120262" y="2250021"/>
        <a:ext cx="3134076" cy="1519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effectLst/>
              </a:defRPr>
            </a:lvl1pPr>
          </a:lstStyle>
          <a:p>
            <a:pPr>
              <a:defRPr/>
            </a:pPr>
            <a:endParaRPr lang="en-US"/>
          </a:p>
        </p:txBody>
      </p:sp>
      <p:sp>
        <p:nvSpPr>
          <p:cNvPr id="185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ffectLst/>
              </a:defRPr>
            </a:lvl1pPr>
          </a:lstStyle>
          <a:p>
            <a:pPr>
              <a:defRPr/>
            </a:pPr>
            <a:fld id="{6588C931-FF11-BA48-B612-CB1EBDF7D84D}" type="datetime1">
              <a:rPr lang="en-US"/>
              <a:pPr>
                <a:defRPr/>
              </a:pPr>
              <a:t>09/03/2011</a:t>
            </a:fld>
            <a:endParaRPr lang="en-US"/>
          </a:p>
        </p:txBody>
      </p:sp>
      <p:sp>
        <p:nvSpPr>
          <p:cNvPr id="185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effectLst/>
              </a:defRPr>
            </a:lvl1pPr>
          </a:lstStyle>
          <a:p>
            <a:pPr>
              <a:defRPr/>
            </a:pPr>
            <a:endParaRPr lang="en-US"/>
          </a:p>
        </p:txBody>
      </p:sp>
      <p:sp>
        <p:nvSpPr>
          <p:cNvPr id="185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ffectLst/>
              </a:defRPr>
            </a:lvl1pPr>
          </a:lstStyle>
          <a:p>
            <a:pPr>
              <a:defRPr/>
            </a:pPr>
            <a:fld id="{80F70093-B24C-A547-845C-87DE1E00CC6B}" type="slidenum">
              <a:rPr lang="en-US"/>
              <a:pPr>
                <a:defRPr/>
              </a:pPr>
              <a:t>‹#›</a:t>
            </a:fld>
            <a:endParaRPr lang="en-US"/>
          </a:p>
        </p:txBody>
      </p:sp>
    </p:spTree>
    <p:extLst>
      <p:ext uri="{BB962C8B-B14F-4D97-AF65-F5344CB8AC3E}">
        <p14:creationId xmlns:p14="http://schemas.microsoft.com/office/powerpoint/2010/main" val="143173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B10FB3A-F688-6843-BF8B-8A259E962CEF}" type="datetime1">
              <a:rPr lang="en-US"/>
              <a:pPr>
                <a:defRPr/>
              </a:pPr>
              <a:t>09/03/2011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8335808-9B4B-7D41-84B0-F0513B241BA7}" type="slidenum">
              <a:rPr lang="en-US"/>
              <a:pPr>
                <a:defRPr/>
              </a:pPr>
              <a:t>‹#›</a:t>
            </a:fld>
            <a:endParaRPr lang="en-US"/>
          </a:p>
        </p:txBody>
      </p:sp>
    </p:spTree>
    <p:extLst>
      <p:ext uri="{BB962C8B-B14F-4D97-AF65-F5344CB8AC3E}">
        <p14:creationId xmlns:p14="http://schemas.microsoft.com/office/powerpoint/2010/main" val="15991859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0000FF"/>
                </a:solidFill>
                <a:effectLst>
                  <a:outerShdw blurRad="38100" dist="38100" dir="2700000" algn="tl">
                    <a:srgbClr val="DDDDDD"/>
                  </a:outerShdw>
                </a:effectLst>
              </a:rPr>
              <a:t>This avoids distributed transactions that would be needed when updating dimensions in a </a:t>
            </a:r>
            <a:r>
              <a:rPr lang="en-US" sz="1200" dirty="0" err="1" smtClean="0">
                <a:solidFill>
                  <a:srgbClr val="0000FF"/>
                </a:solidFill>
                <a:effectLst>
                  <a:outerShdw blurRad="38100" dist="38100" dir="2700000" algn="tl">
                    <a:srgbClr val="DDDDDD"/>
                  </a:outerShdw>
                </a:effectLst>
              </a:rPr>
              <a:t>denormalised</a:t>
            </a:r>
            <a:r>
              <a:rPr lang="en-US" sz="1200" dirty="0" smtClean="0">
                <a:solidFill>
                  <a:srgbClr val="0000FF"/>
                </a:solidFill>
                <a:effectLst>
                  <a:outerShdw blurRad="38100" dist="38100" dir="2700000" algn="tl">
                    <a:srgbClr val="DDDDDD"/>
                  </a:outerShdw>
                </a:effectLst>
              </a:rPr>
              <a:t> model. It also reduces memory consumption which can become prohibitive in MVCC systems. This then facilitates a storage topology that eradicates cross-machine joins (joins between data sets held on different machines which require that entire key sets are shipped to perform the join operation).</a:t>
            </a:r>
            <a:endParaRPr lang="en-US" dirty="0"/>
          </a:p>
        </p:txBody>
      </p:sp>
      <p:sp>
        <p:nvSpPr>
          <p:cNvPr id="4" name="Slide Number Placeholder 3"/>
          <p:cNvSpPr>
            <a:spLocks noGrp="1"/>
          </p:cNvSpPr>
          <p:nvPr>
            <p:ph type="sldNum" sz="quarter" idx="10"/>
          </p:nvPr>
        </p:nvSpPr>
        <p:spPr/>
        <p:txBody>
          <a:bodyPr/>
          <a:lstStyle/>
          <a:p>
            <a:pPr>
              <a:defRPr/>
            </a:pPr>
            <a:fld id="{08335808-9B4B-7D41-84B0-F0513B241BA7}" type="slidenum">
              <a:rPr lang="en-US" smtClean="0"/>
              <a:pPr>
                <a:defRPr/>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data sets are held distributed and only joined on the grid to collocated objects.</a:t>
            </a:r>
          </a:p>
          <a:p>
            <a:r>
              <a:rPr lang="en-US" dirty="0" smtClean="0"/>
              <a:t>Small data sets are held in replicated caches so they can be joined in process (only ‘active’ data is held)</a:t>
            </a:r>
          </a:p>
          <a:p>
            <a:endParaRPr lang="en-US" dirty="0"/>
          </a:p>
        </p:txBody>
      </p:sp>
      <p:sp>
        <p:nvSpPr>
          <p:cNvPr id="4" name="Slide Number Placeholder 3"/>
          <p:cNvSpPr>
            <a:spLocks noGrp="1"/>
          </p:cNvSpPr>
          <p:nvPr>
            <p:ph type="sldNum" sz="quarter" idx="10"/>
          </p:nvPr>
        </p:nvSpPr>
        <p:spPr/>
        <p:txBody>
          <a:bodyPr/>
          <a:lstStyle/>
          <a:p>
            <a:pPr>
              <a:defRPr/>
            </a:pPr>
            <a:fld id="{08335808-9B4B-7D41-84B0-F0513B241BA7}" type="slidenum">
              <a:rPr lang="en-US" smtClean="0"/>
              <a:pPr>
                <a:defRPr/>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data sets are held distributed and only joined on the grid to collocated objects.</a:t>
            </a:r>
          </a:p>
          <a:p>
            <a:r>
              <a:rPr lang="en-US" dirty="0" smtClean="0"/>
              <a:t>Small data sets are held in replicated caches so they can be joined in process (only ‘active’ data is held)</a:t>
            </a:r>
          </a:p>
          <a:p>
            <a:endParaRPr lang="en-US" dirty="0"/>
          </a:p>
        </p:txBody>
      </p:sp>
      <p:sp>
        <p:nvSpPr>
          <p:cNvPr id="4" name="Slide Number Placeholder 3"/>
          <p:cNvSpPr>
            <a:spLocks noGrp="1"/>
          </p:cNvSpPr>
          <p:nvPr>
            <p:ph type="sldNum" sz="quarter" idx="10"/>
          </p:nvPr>
        </p:nvSpPr>
        <p:spPr/>
        <p:txBody>
          <a:bodyPr/>
          <a:lstStyle/>
          <a:p>
            <a:pPr>
              <a:defRPr/>
            </a:pPr>
            <a:fld id="{08335808-9B4B-7D41-84B0-F0513B241BA7}" type="slidenum">
              <a:rPr lang="en-US" smtClean="0"/>
              <a:pPr>
                <a:defRPr/>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533400"/>
            <a:ext cx="11303000" cy="4114800"/>
          </a:xfrm>
        </p:spPr>
        <p:txBody>
          <a:bodyPr anchor="b" anchorCtr="0"/>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533400"/>
            <a:ext cx="11303000" cy="1447800"/>
          </a:xfrm>
        </p:spPr>
        <p:txBody>
          <a:bodyPr/>
          <a:lstStyle>
            <a:lvl1pPr algn="ctr">
              <a:defRPr/>
            </a:lvl1pPr>
          </a:lstStyle>
          <a:p>
            <a:r>
              <a:rPr lang="en-GB" dirty="0" smtClean="0"/>
              <a:t>Click to edit Master title style</a:t>
            </a:r>
            <a:endParaRPr lang="en-US" dirty="0"/>
          </a:p>
        </p:txBody>
      </p:sp>
      <p:sp>
        <p:nvSpPr>
          <p:cNvPr id="3" name="Content Placeholder 2"/>
          <p:cNvSpPr>
            <a:spLocks noGrp="1"/>
          </p:cNvSpPr>
          <p:nvPr>
            <p:ph idx="1"/>
          </p:nvPr>
        </p:nvSpPr>
        <p:spPr>
          <a:xfrm>
            <a:off x="787400" y="2743200"/>
            <a:ext cx="11303000" cy="60198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533400"/>
            <a:ext cx="11303000" cy="1447800"/>
          </a:xfr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787400" y="2743200"/>
            <a:ext cx="5638800" cy="60198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87400" y="340296"/>
            <a:ext cx="11303000" cy="16002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GB" dirty="0" smtClean="0">
                <a:sym typeface="Helvetica Neue Light" charset="0"/>
              </a:rPr>
              <a:t>Click to edit Master title style</a:t>
            </a:r>
            <a:endParaRPr lang="en-US" dirty="0">
              <a:sym typeface="Helvetica Neue Light" charset="0"/>
            </a:endParaRPr>
          </a:p>
        </p:txBody>
      </p:sp>
      <p:sp>
        <p:nvSpPr>
          <p:cNvPr id="1026" name="Rectangle 2"/>
          <p:cNvSpPr>
            <a:spLocks noGrp="1" noChangeArrowheads="1"/>
          </p:cNvSpPr>
          <p:nvPr>
            <p:ph type="body" idx="1"/>
          </p:nvPr>
        </p:nvSpPr>
        <p:spPr bwMode="auto">
          <a:xfrm>
            <a:off x="787400" y="4724400"/>
            <a:ext cx="11303000" cy="30099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GB" dirty="0" smtClean="0">
                <a:sym typeface="Helvetica Neue Light" charset="0"/>
              </a:rPr>
              <a:t>Click to edit Master text styles</a:t>
            </a:r>
          </a:p>
          <a:p>
            <a:pPr lvl="1"/>
            <a:r>
              <a:rPr lang="en-GB" dirty="0" smtClean="0">
                <a:sym typeface="Helvetica Neue Light" charset="0"/>
              </a:rPr>
              <a:t>Second level</a:t>
            </a:r>
          </a:p>
          <a:p>
            <a:pPr lvl="2"/>
            <a:r>
              <a:rPr lang="en-GB" dirty="0" smtClean="0">
                <a:sym typeface="Helvetica Neue Light" charset="0"/>
              </a:rPr>
              <a:t>Third level</a:t>
            </a:r>
          </a:p>
          <a:p>
            <a:pPr lvl="3"/>
            <a:r>
              <a:rPr lang="en-GB" dirty="0" smtClean="0">
                <a:sym typeface="Helvetica Neue Light" charset="0"/>
              </a:rPr>
              <a:t>Fourth level</a:t>
            </a:r>
          </a:p>
          <a:p>
            <a:pPr lvl="4"/>
            <a:r>
              <a:rPr lang="en-GB" dirty="0" smtClean="0">
                <a:sym typeface="Helvetica Neue Light" charset="0"/>
              </a:rPr>
              <a:t>Fifth level</a:t>
            </a:r>
            <a:endParaRPr lang="en-US" dirty="0">
              <a:sym typeface="Helvetica Neue Light" charset="0"/>
            </a:endParaRPr>
          </a:p>
        </p:txBody>
      </p:sp>
      <p:sp>
        <p:nvSpPr>
          <p:cNvPr id="2" name="TextBox 1"/>
          <p:cNvSpPr txBox="1"/>
          <p:nvPr userDrawn="1"/>
        </p:nvSpPr>
        <p:spPr>
          <a:xfrm>
            <a:off x="1421549" y="3355466"/>
            <a:ext cx="184666" cy="738664"/>
          </a:xfrm>
          <a:prstGeom prst="rect">
            <a:avLst/>
          </a:prstGeom>
          <a:noFill/>
        </p:spPr>
        <p:txBody>
          <a:bodyPr wrap="none" rtlCol="0">
            <a:spAutoFit/>
          </a:body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xmlns:p14="http://schemas.microsoft.com/office/powerpoint/2010/main"/>
  <p:txStyles>
    <p:titleStyle>
      <a:lvl1pPr algn="l" rtl="0" eaLnBrk="1" fontAlgn="base" hangingPunct="1">
        <a:spcBef>
          <a:spcPct val="0"/>
        </a:spcBef>
        <a:spcAft>
          <a:spcPct val="0"/>
        </a:spcAft>
        <a:defRPr sz="5400">
          <a:solidFill>
            <a:schemeClr val="tx1"/>
          </a:solidFill>
          <a:effectLst>
            <a:outerShdw blurRad="38100" dist="38100" dir="2700000" algn="tl">
              <a:srgbClr val="000000"/>
            </a:outerShdw>
          </a:effectLst>
          <a:latin typeface="+mj-lt"/>
          <a:ea typeface="+mj-ea"/>
          <a:cs typeface="+mj-cs"/>
          <a:sym typeface="Helvetica Neue Light" charset="0"/>
        </a:defRPr>
      </a:lvl1pPr>
      <a:lvl2pPr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2pPr>
      <a:lvl3pPr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3pPr>
      <a:lvl4pPr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4pPr>
      <a:lvl5pPr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5pPr>
      <a:lvl6pPr marL="457200"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6pPr>
      <a:lvl7pPr marL="914400"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7pPr>
      <a:lvl8pPr marL="1371600"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8pPr>
      <a:lvl9pPr marL="1828800"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1pPr>
      <a:lvl2pPr marL="742950" indent="-28575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2pPr>
      <a:lvl3pPr marL="11430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3pPr>
      <a:lvl4pPr marL="16002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4pPr>
      <a:lvl5pPr marL="20574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5pPr>
      <a:lvl6pPr marL="4572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6pPr>
      <a:lvl7pPr marL="9144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7pPr>
      <a:lvl8pPr marL="13716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8pPr>
      <a:lvl9pPr marL="18288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benstopford.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diagramData" Target="../diagrams/data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1.xml"/><Relationship Id="rId2" Type="http://schemas.openxmlformats.org/officeDocument/2006/relationships/diagramData" Target="../diagrams/data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1.xml"/><Relationship Id="rId2" Type="http://schemas.openxmlformats.org/officeDocument/2006/relationships/diagramData" Target="../diagrams/data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1.xml"/><Relationship Id="rId2" Type="http://schemas.openxmlformats.org/officeDocument/2006/relationships/diagramData" Target="../diagrams/data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1.xml"/><Relationship Id="rId2" Type="http://schemas.openxmlformats.org/officeDocument/2006/relationships/diagramData" Target="../diagrams/data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2000"/>
          </a:blip>
          <a:stretch>
            <a:fillRect/>
          </a:stretch>
        </p:blipFill>
        <p:spPr>
          <a:xfrm>
            <a:off x="-698400" y="0"/>
            <a:ext cx="14699574" cy="9753600"/>
          </a:xfrm>
          <a:prstGeom prst="rect">
            <a:avLst/>
          </a:prstGeom>
        </p:spPr>
      </p:pic>
      <p:sp>
        <p:nvSpPr>
          <p:cNvPr id="13313" name="Rectangle 1"/>
          <p:cNvSpPr>
            <a:spLocks noGrp="1" noChangeArrowheads="1"/>
          </p:cNvSpPr>
          <p:nvPr>
            <p:ph type="title"/>
          </p:nvPr>
        </p:nvSpPr>
        <p:spPr/>
        <p:txBody>
          <a:bodyPr/>
          <a:lstStyle/>
          <a:p>
            <a:r>
              <a:rPr lang="en-US" sz="7200" dirty="0" smtClean="0"/>
              <a:t>ODC</a:t>
            </a:r>
            <a:endParaRPr lang="en-US" dirty="0"/>
          </a:p>
        </p:txBody>
      </p:sp>
      <p:sp>
        <p:nvSpPr>
          <p:cNvPr id="13314" name="Rectangle 2"/>
          <p:cNvSpPr>
            <a:spLocks noGrp="1" noChangeArrowheads="1"/>
          </p:cNvSpPr>
          <p:nvPr>
            <p:ph idx="1"/>
          </p:nvPr>
        </p:nvSpPr>
        <p:spPr/>
        <p:txBody>
          <a:bodyPr/>
          <a:lstStyle/>
          <a:p>
            <a:pPr marL="0">
              <a:buNone/>
            </a:pPr>
            <a:r>
              <a:rPr lang="en-US" dirty="0" smtClean="0"/>
              <a:t>Beyond </a:t>
            </a:r>
            <a:r>
              <a:rPr lang="en-US" dirty="0"/>
              <a:t>The Data Grid: Coherence, </a:t>
            </a:r>
            <a:r>
              <a:rPr lang="en-US" dirty="0" err="1"/>
              <a:t>Normalisation</a:t>
            </a:r>
            <a:r>
              <a:rPr lang="en-US" dirty="0"/>
              <a:t>, Joins and Linear </a:t>
            </a:r>
            <a:r>
              <a:rPr lang="en-US" dirty="0" smtClean="0"/>
              <a:t>Scalability</a:t>
            </a:r>
          </a:p>
          <a:p>
            <a:pPr marL="0">
              <a:buNone/>
            </a:pPr>
            <a:endParaRPr lang="en-US" dirty="0">
              <a:solidFill>
                <a:schemeClr val="tx1"/>
              </a:solidFill>
              <a:effectLst/>
            </a:endParaRPr>
          </a:p>
          <a:p>
            <a:pPr marL="0">
              <a:buNone/>
            </a:pPr>
            <a:r>
              <a:rPr lang="en-US" sz="2400" dirty="0" smtClean="0">
                <a:solidFill>
                  <a:schemeClr val="accent2">
                    <a:lumMod val="60000"/>
                    <a:lumOff val="40000"/>
                  </a:schemeClr>
                </a:solidFill>
              </a:rPr>
              <a:t>Ben Stopford : RBS</a:t>
            </a:r>
            <a:endParaRPr lang="en-US" sz="2400" dirty="0">
              <a:solidFill>
                <a:schemeClr val="accent2">
                  <a:lumMod val="60000"/>
                  <a:lumOff val="40000"/>
                </a:schemeClr>
              </a:solidFill>
            </a:endParaRPr>
          </a:p>
        </p:txBody>
      </p:sp>
    </p:spTree>
  </p:cSld>
  <p:clrMapOvr>
    <a:masterClrMapping/>
  </p:clrMapOvr>
  <p:transition xmlns:p14="http://schemas.microsoft.com/office/powerpoint/2010/main" advTm="8655"/>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bwMode="auto">
          <a:xfrm>
            <a:off x="8518624" y="5092824"/>
            <a:ext cx="8740" cy="885268"/>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ysDash"/>
            <a:round/>
            <a:headEnd type="oval" w="med" len="med"/>
            <a:tailEnd type="oval"/>
          </a:ln>
          <a:effectLst/>
        </p:spPr>
      </p:cxnSp>
      <p:grpSp>
        <p:nvGrpSpPr>
          <p:cNvPr id="52" name="Group 51"/>
          <p:cNvGrpSpPr/>
          <p:nvPr/>
        </p:nvGrpSpPr>
        <p:grpSpPr>
          <a:xfrm>
            <a:off x="1749872" y="3780560"/>
            <a:ext cx="1872208" cy="3312368"/>
            <a:chOff x="5998344" y="772344"/>
            <a:chExt cx="1311052" cy="2392384"/>
          </a:xfrm>
        </p:grpSpPr>
        <p:pic>
          <p:nvPicPr>
            <p:cNvPr id="4" name="Picture 3"/>
            <p:cNvPicPr>
              <a:picLocks noChangeAspect="1"/>
            </p:cNvPicPr>
            <p:nvPr/>
          </p:nvPicPr>
          <p:blipFill>
            <a:blip r:embed="rId2"/>
            <a:stretch>
              <a:fillRect/>
            </a:stretch>
          </p:blipFill>
          <p:spPr>
            <a:xfrm>
              <a:off x="6214368" y="2500536"/>
              <a:ext cx="903662" cy="664192"/>
            </a:xfrm>
            <a:prstGeom prst="rect">
              <a:avLst/>
            </a:prstGeom>
          </p:spPr>
        </p:pic>
        <p:pic>
          <p:nvPicPr>
            <p:cNvPr id="7" name="Picture 6"/>
            <p:cNvPicPr>
              <a:picLocks noChangeAspect="1"/>
            </p:cNvPicPr>
            <p:nvPr/>
          </p:nvPicPr>
          <p:blipFill>
            <a:blip r:embed="rId3"/>
            <a:stretch>
              <a:fillRect/>
            </a:stretch>
          </p:blipFill>
          <p:spPr>
            <a:xfrm>
              <a:off x="5998344" y="772344"/>
              <a:ext cx="1311052" cy="1395636"/>
            </a:xfrm>
            <a:prstGeom prst="rect">
              <a:avLst/>
            </a:prstGeom>
          </p:spPr>
        </p:pic>
        <p:cxnSp>
          <p:nvCxnSpPr>
            <p:cNvPr id="9" name="Straight Connector 8"/>
            <p:cNvCxnSpPr>
              <a:stCxn id="7" idx="2"/>
              <a:endCxn id="4" idx="0"/>
            </p:cNvCxnSpPr>
            <p:nvPr/>
          </p:nvCxnSpPr>
          <p:spPr bwMode="auto">
            <a:xfrm>
              <a:off x="6653870" y="2167980"/>
              <a:ext cx="12329" cy="332556"/>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grpSp>
      <p:sp>
        <p:nvSpPr>
          <p:cNvPr id="74" name="Title 73"/>
          <p:cNvSpPr>
            <a:spLocks noGrp="1"/>
          </p:cNvSpPr>
          <p:nvPr>
            <p:ph type="title"/>
          </p:nvPr>
        </p:nvSpPr>
        <p:spPr>
          <a:xfrm>
            <a:off x="787400" y="412304"/>
            <a:ext cx="11303000" cy="1447800"/>
          </a:xfrm>
        </p:spPr>
        <p:txBody>
          <a:bodyPr/>
          <a:lstStyle/>
          <a:p>
            <a:r>
              <a:rPr lang="en-US" sz="3400" dirty="0" smtClean="0"/>
              <a:t>Improving Database Performance (5)</a:t>
            </a:r>
            <a:r>
              <a:rPr lang="en-US" dirty="0" smtClean="0"/>
              <a:t> </a:t>
            </a:r>
            <a:br>
              <a:rPr lang="en-US" dirty="0" smtClean="0"/>
            </a:br>
            <a:r>
              <a:rPr lang="en-US" dirty="0" smtClean="0"/>
              <a:t>Distributed Caching</a:t>
            </a:r>
            <a:endParaRPr lang="en-US" dirty="0"/>
          </a:p>
        </p:txBody>
      </p:sp>
      <p:grpSp>
        <p:nvGrpSpPr>
          <p:cNvPr id="27" name="Group 26"/>
          <p:cNvGrpSpPr/>
          <p:nvPr/>
        </p:nvGrpSpPr>
        <p:grpSpPr>
          <a:xfrm>
            <a:off x="6214368" y="3708552"/>
            <a:ext cx="4335388" cy="1467644"/>
            <a:chOff x="4630192" y="7325072"/>
            <a:chExt cx="4335388" cy="1467644"/>
          </a:xfrm>
        </p:grpSpPr>
        <p:cxnSp>
          <p:nvCxnSpPr>
            <p:cNvPr id="29" name="Straight Connector 28"/>
            <p:cNvCxnSpPr/>
            <p:nvPr/>
          </p:nvCxnSpPr>
          <p:spPr bwMode="auto">
            <a:xfrm>
              <a:off x="5566297" y="8045152"/>
              <a:ext cx="2808311" cy="0"/>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pic>
          <p:nvPicPr>
            <p:cNvPr id="30" name="Picture 29"/>
            <p:cNvPicPr>
              <a:picLocks noChangeAspect="1"/>
            </p:cNvPicPr>
            <p:nvPr/>
          </p:nvPicPr>
          <p:blipFill>
            <a:blip r:embed="rId3"/>
            <a:stretch>
              <a:fillRect/>
            </a:stretch>
          </p:blipFill>
          <p:spPr>
            <a:xfrm>
              <a:off x="7654528" y="7397080"/>
              <a:ext cx="1311052" cy="1395636"/>
            </a:xfrm>
            <a:prstGeom prst="rect">
              <a:avLst/>
            </a:prstGeom>
          </p:spPr>
        </p:pic>
        <p:pic>
          <p:nvPicPr>
            <p:cNvPr id="31" name="Picture 30"/>
            <p:cNvPicPr>
              <a:picLocks noChangeAspect="1"/>
            </p:cNvPicPr>
            <p:nvPr/>
          </p:nvPicPr>
          <p:blipFill>
            <a:blip r:embed="rId3"/>
            <a:stretch>
              <a:fillRect/>
            </a:stretch>
          </p:blipFill>
          <p:spPr>
            <a:xfrm>
              <a:off x="6142360" y="7369792"/>
              <a:ext cx="1311052" cy="1395636"/>
            </a:xfrm>
            <a:prstGeom prst="rect">
              <a:avLst/>
            </a:prstGeom>
          </p:spPr>
        </p:pic>
        <p:pic>
          <p:nvPicPr>
            <p:cNvPr id="32" name="Picture 31"/>
            <p:cNvPicPr>
              <a:picLocks noChangeAspect="1"/>
            </p:cNvPicPr>
            <p:nvPr/>
          </p:nvPicPr>
          <p:blipFill>
            <a:blip r:embed="rId3"/>
            <a:stretch>
              <a:fillRect/>
            </a:stretch>
          </p:blipFill>
          <p:spPr>
            <a:xfrm>
              <a:off x="4630192" y="7325072"/>
              <a:ext cx="1311052" cy="1395636"/>
            </a:xfrm>
            <a:prstGeom prst="rect">
              <a:avLst/>
            </a:prstGeom>
          </p:spPr>
        </p:pic>
      </p:grpSp>
      <p:sp>
        <p:nvSpPr>
          <p:cNvPr id="33" name="TextBox 32"/>
          <p:cNvSpPr txBox="1"/>
          <p:nvPr/>
        </p:nvSpPr>
        <p:spPr>
          <a:xfrm>
            <a:off x="6070352" y="2986008"/>
            <a:ext cx="4752528" cy="738664"/>
          </a:xfrm>
          <a:prstGeom prst="rect">
            <a:avLst/>
          </a:prstGeom>
          <a:noFill/>
        </p:spPr>
        <p:txBody>
          <a:bodyPr wrap="square" rtlCol="0">
            <a:spAutoFit/>
          </a:bodyPr>
          <a:lstStyle/>
          <a:p>
            <a:r>
              <a:rPr lang="en-US" dirty="0" smtClean="0"/>
              <a:t>Distributed Cache</a:t>
            </a:r>
            <a:endParaRPr lang="en-US" dirty="0"/>
          </a:p>
        </p:txBody>
      </p:sp>
      <p:grpSp>
        <p:nvGrpSpPr>
          <p:cNvPr id="34" name="Group 33"/>
          <p:cNvGrpSpPr/>
          <p:nvPr/>
        </p:nvGrpSpPr>
        <p:grpSpPr>
          <a:xfrm>
            <a:off x="7870552" y="5940800"/>
            <a:ext cx="1311052" cy="2392384"/>
            <a:chOff x="5998344" y="772344"/>
            <a:chExt cx="1311052" cy="2392384"/>
          </a:xfrm>
        </p:grpSpPr>
        <p:pic>
          <p:nvPicPr>
            <p:cNvPr id="35" name="Picture 34"/>
            <p:cNvPicPr>
              <a:picLocks noChangeAspect="1"/>
            </p:cNvPicPr>
            <p:nvPr/>
          </p:nvPicPr>
          <p:blipFill>
            <a:blip r:embed="rId2"/>
            <a:stretch>
              <a:fillRect/>
            </a:stretch>
          </p:blipFill>
          <p:spPr>
            <a:xfrm>
              <a:off x="6214368" y="2500536"/>
              <a:ext cx="903662" cy="664192"/>
            </a:xfrm>
            <a:prstGeom prst="rect">
              <a:avLst/>
            </a:prstGeom>
          </p:spPr>
        </p:pic>
        <p:pic>
          <p:nvPicPr>
            <p:cNvPr id="36" name="Picture 35"/>
            <p:cNvPicPr>
              <a:picLocks noChangeAspect="1"/>
            </p:cNvPicPr>
            <p:nvPr/>
          </p:nvPicPr>
          <p:blipFill>
            <a:blip r:embed="rId3"/>
            <a:stretch>
              <a:fillRect/>
            </a:stretch>
          </p:blipFill>
          <p:spPr>
            <a:xfrm>
              <a:off x="5998344" y="772344"/>
              <a:ext cx="1311052" cy="1395636"/>
            </a:xfrm>
            <a:prstGeom prst="rect">
              <a:avLst/>
            </a:prstGeom>
          </p:spPr>
        </p:pic>
        <p:cxnSp>
          <p:nvCxnSpPr>
            <p:cNvPr id="37" name="Straight Connector 36"/>
            <p:cNvCxnSpPr>
              <a:stCxn id="36" idx="2"/>
              <a:endCxn id="35" idx="0"/>
            </p:cNvCxnSpPr>
            <p:nvPr/>
          </p:nvCxnSpPr>
          <p:spPr bwMode="auto">
            <a:xfrm>
              <a:off x="6653870" y="2167980"/>
              <a:ext cx="12329" cy="332556"/>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grpSp>
      <p:pic>
        <p:nvPicPr>
          <p:cNvPr id="39" name="Picture 38"/>
          <p:cNvPicPr>
            <a:picLocks noChangeAspect="1"/>
          </p:cNvPicPr>
          <p:nvPr/>
        </p:nvPicPr>
        <p:blipFill>
          <a:blip r:embed="rId4"/>
          <a:stretch>
            <a:fillRect/>
          </a:stretch>
        </p:blipFill>
        <p:spPr>
          <a:xfrm rot="16200000">
            <a:off x="4520634" y="4122262"/>
            <a:ext cx="1214636" cy="1283552"/>
          </a:xfrm>
          <a:prstGeom prst="rect">
            <a:avLst/>
          </a:prstGeom>
        </p:spPr>
      </p:pic>
    </p:spTree>
    <p:extLst>
      <p:ext uri="{BB962C8B-B14F-4D97-AF65-F5344CB8AC3E}">
        <p14:creationId xmlns:p14="http://schemas.microsoft.com/office/powerpoint/2010/main" val="890204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 as a System of Record</a:t>
            </a:r>
            <a:br>
              <a:rPr lang="en-US" dirty="0" smtClean="0"/>
            </a:br>
            <a:r>
              <a:rPr lang="en-US" dirty="0" smtClean="0"/>
              <a:t/>
            </a:r>
            <a:br>
              <a:rPr lang="en-US" dirty="0" smtClean="0"/>
            </a:br>
            <a:endParaRPr lang="en-US" dirty="0"/>
          </a:p>
        </p:txBody>
      </p:sp>
      <p:sp>
        <p:nvSpPr>
          <p:cNvPr id="29" name="Magnetic Disk 28"/>
          <p:cNvSpPr/>
          <p:nvPr/>
        </p:nvSpPr>
        <p:spPr bwMode="auto">
          <a:xfrm>
            <a:off x="9237831" y="7904092"/>
            <a:ext cx="1150769" cy="1489231"/>
          </a:xfrm>
          <a:prstGeom prst="flowChartMagneticDisk">
            <a:avLst/>
          </a:prstGeom>
          <a:solidFill>
            <a:srgbClr val="943232"/>
          </a:solidFill>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prstTxWarp prst="textNoShape">
              <a:avLst/>
            </a:prstTxWarp>
          </a:bodyPr>
          <a:lstStyle/>
          <a:p>
            <a:pPr>
              <a:defRPr/>
            </a:pPr>
            <a:endParaRPr lang="en-US">
              <a:solidFill>
                <a:srgbClr val="FFFFFF"/>
              </a:solidFill>
            </a:endParaRPr>
          </a:p>
        </p:txBody>
      </p:sp>
      <p:cxnSp>
        <p:nvCxnSpPr>
          <p:cNvPr id="30" name="Shape 48"/>
          <p:cNvCxnSpPr>
            <a:stCxn id="31" idx="0"/>
          </p:cNvCxnSpPr>
          <p:nvPr/>
        </p:nvCxnSpPr>
        <p:spPr bwMode="auto">
          <a:xfrm>
            <a:off x="7473600" y="8648708"/>
            <a:ext cx="1764230" cy="1411"/>
          </a:xfrm>
          <a:prstGeom prst="curvedConnector3">
            <a:avLst>
              <a:gd name="adj1" fmla="val 50000"/>
            </a:avLst>
          </a:prstGeom>
          <a:ln w="53975" cap="flat" cmpd="sng" algn="ctr">
            <a:solidFill>
              <a:schemeClr val="accent2"/>
            </a:solidFill>
            <a:prstDash val="dash"/>
            <a:round/>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1" name="Cloud 30"/>
          <p:cNvSpPr/>
          <p:nvPr/>
        </p:nvSpPr>
        <p:spPr bwMode="auto">
          <a:xfrm>
            <a:off x="1927061" y="8174862"/>
            <a:ext cx="5550770" cy="947692"/>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defRPr/>
            </a:pPr>
            <a:endParaRPr lang="en-US">
              <a:solidFill>
                <a:srgbClr val="FFFFFF"/>
              </a:solidFill>
            </a:endParaRPr>
          </a:p>
        </p:txBody>
      </p:sp>
      <p:sp>
        <p:nvSpPr>
          <p:cNvPr id="35" name="AutoShape 16"/>
          <p:cNvSpPr>
            <a:spLocks noChangeArrowheads="1"/>
          </p:cNvSpPr>
          <p:nvPr/>
        </p:nvSpPr>
        <p:spPr bwMode="auto">
          <a:xfrm>
            <a:off x="2807061" y="7159477"/>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6" name="AutoShape 16"/>
          <p:cNvSpPr>
            <a:spLocks noChangeArrowheads="1"/>
          </p:cNvSpPr>
          <p:nvPr/>
        </p:nvSpPr>
        <p:spPr bwMode="auto">
          <a:xfrm>
            <a:off x="4617830" y="7159477"/>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7" name="AutoShape 16"/>
          <p:cNvSpPr>
            <a:spLocks noChangeArrowheads="1"/>
          </p:cNvSpPr>
          <p:nvPr/>
        </p:nvSpPr>
        <p:spPr bwMode="auto">
          <a:xfrm>
            <a:off x="6445523" y="7159477"/>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1" name="AutoShape 2"/>
          <p:cNvSpPr>
            <a:spLocks noChangeArrowheads="1"/>
          </p:cNvSpPr>
          <p:nvPr/>
        </p:nvSpPr>
        <p:spPr bwMode="auto">
          <a:xfrm>
            <a:off x="911676" y="7701015"/>
            <a:ext cx="417933" cy="1895385"/>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270" lIns="18000" tIns="108000" rIns="90000" bIns="91440">
            <a:prstTxWarp prst="textNoShape">
              <a:avLst/>
            </a:prstTxWarp>
            <a:normAutofit fontScale="92500"/>
          </a:bodyPr>
          <a:lstStyle/>
          <a:p>
            <a:pPr>
              <a:spcAft>
                <a:spcPts val="1000"/>
              </a:spcAft>
              <a:defRPr/>
            </a:pPr>
            <a:r>
              <a:rPr lang="en-GB" sz="1800" dirty="0">
                <a:solidFill>
                  <a:srgbClr val="000000"/>
                </a:solidFill>
                <a:effectLst/>
                <a:latin typeface="Eurostile" charset="0"/>
                <a:ea typeface="Times New Roman" charset="0"/>
              </a:rPr>
              <a:t>Persistence Layer</a:t>
            </a:r>
            <a:endParaRPr lang="en-US" sz="1800" dirty="0">
              <a:solidFill>
                <a:srgbClr val="000000"/>
              </a:solidFill>
              <a:effectLst/>
              <a:latin typeface="Times New Roman" charset="0"/>
              <a:ea typeface="Times New Roman" charset="0"/>
            </a:endParaRPr>
          </a:p>
        </p:txBody>
      </p:sp>
      <p:cxnSp>
        <p:nvCxnSpPr>
          <p:cNvPr id="44" name="Shape 48"/>
          <p:cNvCxnSpPr>
            <a:stCxn id="31" idx="0"/>
          </p:cNvCxnSpPr>
          <p:nvPr/>
        </p:nvCxnSpPr>
        <p:spPr bwMode="auto">
          <a:xfrm flipH="1" flipV="1">
            <a:off x="5912444" y="2814477"/>
            <a:ext cx="1561154" cy="5834230"/>
          </a:xfrm>
          <a:prstGeom prst="curvedConnector3">
            <a:avLst>
              <a:gd name="adj1" fmla="val -135780"/>
            </a:avLst>
          </a:prstGeom>
          <a:ln w="53975" cap="flat" cmpd="sng" algn="ctr">
            <a:solidFill>
              <a:schemeClr val="accent2"/>
            </a:solidFill>
            <a:prstDash val="dash"/>
            <a:round/>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50" name="Folded Corner 49"/>
          <p:cNvSpPr/>
          <p:nvPr/>
        </p:nvSpPr>
        <p:spPr bwMode="auto">
          <a:xfrm>
            <a:off x="7950200" y="1828800"/>
            <a:ext cx="4800600" cy="2743200"/>
          </a:xfrm>
          <a:prstGeom prst="foldedCorner">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ODC provides a </a:t>
            </a:r>
            <a:r>
              <a:rPr lang="en-US" sz="3000" dirty="0" err="1" smtClean="0"/>
              <a:t>realtime</a:t>
            </a:r>
            <a:r>
              <a:rPr lang="en-US" sz="3000" dirty="0" smtClean="0"/>
              <a:t> view over any part of the dataset as messaging is the used as the system of record.</a:t>
            </a:r>
            <a:endParaRPr kumimoji="0" lang="en-US" sz="30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6" name="Folded Corner 95"/>
          <p:cNvSpPr/>
          <p:nvPr/>
        </p:nvSpPr>
        <p:spPr bwMode="auto">
          <a:xfrm>
            <a:off x="8001000" y="5715000"/>
            <a:ext cx="4902200" cy="1752600"/>
          </a:xfrm>
          <a:prstGeom prst="foldedCorner">
            <a:avLst/>
          </a:prstGeom>
          <a:solidFill>
            <a:srgbClr val="FF00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Messaging provides a more scalable system of record than a database would.</a:t>
            </a:r>
            <a:endParaRPr kumimoji="0" lang="en-US" sz="30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pic>
        <p:nvPicPr>
          <p:cNvPr id="49" name="Picture 48"/>
          <p:cNvPicPr>
            <a:picLocks noChangeAspect="1"/>
          </p:cNvPicPr>
          <p:nvPr/>
        </p:nvPicPr>
        <p:blipFill>
          <a:blip r:embed="rId2">
            <a:alphaModFix amt="35000"/>
          </a:blip>
          <a:stretch>
            <a:fillRect/>
          </a:stretch>
        </p:blipFill>
        <p:spPr>
          <a:xfrm>
            <a:off x="868536" y="1783804"/>
            <a:ext cx="6858000" cy="58293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event based changes the programming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421780"/>
              </p:ext>
            </p:extLst>
          </p:nvPr>
        </p:nvGraphicFramePr>
        <p:xfrm>
          <a:off x="787400" y="2743200"/>
          <a:ext cx="11303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API – Queries utilise a fluent interface</a:t>
            </a:r>
            <a:endParaRPr lang="en-US"/>
          </a:p>
        </p:txBody>
      </p:sp>
      <p:pic>
        <p:nvPicPr>
          <p:cNvPr id="50179" name="Picture 5"/>
          <p:cNvPicPr>
            <a:picLocks noChangeAspect="1" noChangeArrowheads="1"/>
          </p:cNvPicPr>
          <p:nvPr/>
        </p:nvPicPr>
        <p:blipFill>
          <a:blip r:embed="rId2"/>
          <a:srcRect/>
          <a:stretch>
            <a:fillRect/>
          </a:stretch>
        </p:blipFill>
        <p:spPr bwMode="auto">
          <a:xfrm>
            <a:off x="1462088" y="2574925"/>
            <a:ext cx="10153650" cy="6375400"/>
          </a:xfrm>
          <a:prstGeom prst="rect">
            <a:avLst/>
          </a:prstGeom>
          <a:noFill/>
          <a:ln w="25400">
            <a:solidFill>
              <a:srgbClr val="000066"/>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graphicFrame>
        <p:nvGraphicFramePr>
          <p:cNvPr id="10" name="Diagram 9"/>
          <p:cNvGraphicFramePr/>
          <p:nvPr>
            <p:extLst>
              <p:ext uri="{D42A27DB-BD31-4B8C-83A1-F6EECF244321}">
                <p14:modId xmlns:p14="http://schemas.microsoft.com/office/powerpoint/2010/main" val="1401664745"/>
              </p:ext>
            </p:extLst>
          </p:nvPr>
        </p:nvGraphicFramePr>
        <p:xfrm>
          <a:off x="1821880" y="1852464"/>
          <a:ext cx="9361040" cy="7128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110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sz="4800" dirty="0" smtClean="0"/>
              <a:t>Data warehousing, OLTP and Distributed caching fields are all converging on in-memory architectures to get away from disk induced latencies. </a:t>
            </a:r>
            <a:endParaRPr lang="en-US" sz="4800" dirty="0"/>
          </a:p>
        </p:txBody>
      </p:sp>
      <p:pic>
        <p:nvPicPr>
          <p:cNvPr id="4" name="Picture 3"/>
          <p:cNvPicPr>
            <a:picLocks noChangeAspect="1"/>
          </p:cNvPicPr>
          <p:nvPr/>
        </p:nvPicPr>
        <p:blipFill>
          <a:blip r:embed="rId2"/>
          <a:stretch>
            <a:fillRect/>
          </a:stretch>
        </p:blipFill>
        <p:spPr>
          <a:xfrm>
            <a:off x="4864472" y="6056134"/>
            <a:ext cx="3222104" cy="3213154"/>
          </a:xfrm>
          <a:prstGeom prst="rect">
            <a:avLst/>
          </a:prstGeom>
        </p:spPr>
      </p:pic>
    </p:spTree>
    <p:extLst>
      <p:ext uri="{BB962C8B-B14F-4D97-AF65-F5344CB8AC3E}">
        <p14:creationId xmlns:p14="http://schemas.microsoft.com/office/powerpoint/2010/main" val="3510317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787400" y="2140496"/>
            <a:ext cx="11475640" cy="6019800"/>
          </a:xfrm>
        </p:spPr>
        <p:txBody>
          <a:bodyPr/>
          <a:lstStyle/>
          <a:p>
            <a:pPr marL="0" indent="0">
              <a:buNone/>
            </a:pPr>
            <a:r>
              <a:rPr lang="en-US" sz="4800" dirty="0" smtClean="0"/>
              <a:t>Shared nothing architectures are always subject to the distributed join problem if they are to retain a degree of </a:t>
            </a:r>
            <a:r>
              <a:rPr lang="en-US" sz="4800" dirty="0" err="1" smtClean="0"/>
              <a:t>normalisation</a:t>
            </a:r>
            <a:r>
              <a:rPr lang="en-US" sz="4800" dirty="0" smtClean="0"/>
              <a:t>.</a:t>
            </a:r>
          </a:p>
        </p:txBody>
      </p:sp>
      <p:grpSp>
        <p:nvGrpSpPr>
          <p:cNvPr id="28" name="Group 27"/>
          <p:cNvGrpSpPr/>
          <p:nvPr/>
        </p:nvGrpSpPr>
        <p:grpSpPr>
          <a:xfrm>
            <a:off x="2214984" y="4660776"/>
            <a:ext cx="8535888" cy="4178424"/>
            <a:chOff x="558800" y="2667000"/>
            <a:chExt cx="12115800" cy="6172200"/>
          </a:xfrm>
        </p:grpSpPr>
        <p:sp>
          <p:nvSpPr>
            <p:cNvPr id="29" name="Rounded Rectangle 28"/>
            <p:cNvSpPr/>
            <p:nvPr/>
          </p:nvSpPr>
          <p:spPr bwMode="auto">
            <a:xfrm>
              <a:off x="36830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 name="Rounded Rectangle 29"/>
            <p:cNvSpPr/>
            <p:nvPr/>
          </p:nvSpPr>
          <p:spPr bwMode="auto">
            <a:xfrm>
              <a:off x="68072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 name="Rounded Rectangle 30"/>
            <p:cNvSpPr/>
            <p:nvPr/>
          </p:nvSpPr>
          <p:spPr bwMode="auto">
            <a:xfrm>
              <a:off x="98552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 name="Rounded Rectangle 31"/>
            <p:cNvSpPr/>
            <p:nvPr/>
          </p:nvSpPr>
          <p:spPr bwMode="auto">
            <a:xfrm>
              <a:off x="5588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3" name="Group 3"/>
            <p:cNvGrpSpPr/>
            <p:nvPr/>
          </p:nvGrpSpPr>
          <p:grpSpPr>
            <a:xfrm>
              <a:off x="6273800" y="2667000"/>
              <a:ext cx="2971800" cy="2590800"/>
              <a:chOff x="2159000" y="3276600"/>
              <a:chExt cx="2971800" cy="2590800"/>
            </a:xfrm>
          </p:grpSpPr>
          <p:sp>
            <p:nvSpPr>
              <p:cNvPr id="46" name="Oval 4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7" name="Oval 4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8" name="Oval 4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9" name="Oval 4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0" name="Oval 4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Oval 5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34" name="Oval 33"/>
            <p:cNvSpPr/>
            <p:nvPr/>
          </p:nvSpPr>
          <p:spPr bwMode="auto">
            <a:xfrm>
              <a:off x="1701800" y="7162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 name="Oval 34"/>
            <p:cNvSpPr/>
            <p:nvPr/>
          </p:nvSpPr>
          <p:spPr bwMode="auto">
            <a:xfrm>
              <a:off x="10083800" y="7315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 name="Oval 35"/>
            <p:cNvSpPr/>
            <p:nvPr/>
          </p:nvSpPr>
          <p:spPr bwMode="auto">
            <a:xfrm>
              <a:off x="4902200" y="73152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 name="Oval 36"/>
            <p:cNvSpPr/>
            <p:nvPr/>
          </p:nvSpPr>
          <p:spPr bwMode="auto">
            <a:xfrm>
              <a:off x="6959600" y="75438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 name="Oval 37"/>
            <p:cNvSpPr/>
            <p:nvPr/>
          </p:nvSpPr>
          <p:spPr bwMode="auto">
            <a:xfrm>
              <a:off x="8712200" y="754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 name="Oval 38"/>
            <p:cNvSpPr/>
            <p:nvPr/>
          </p:nvSpPr>
          <p:spPr bwMode="auto">
            <a:xfrm>
              <a:off x="863600" y="754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40" name="Curved Connector 39"/>
            <p:cNvCxnSpPr>
              <a:stCxn id="49" idx="2"/>
              <a:endCxn id="39" idx="0"/>
            </p:cNvCxnSpPr>
            <p:nvPr/>
          </p:nvCxnSpPr>
          <p:spPr bwMode="auto">
            <a:xfrm rot="10800000" flipV="1">
              <a:off x="1130300" y="2971800"/>
              <a:ext cx="5143500" cy="45720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1" name="Curved Connector 31"/>
            <p:cNvCxnSpPr>
              <a:endCxn id="36" idx="0"/>
            </p:cNvCxnSpPr>
            <p:nvPr/>
          </p:nvCxnSpPr>
          <p:spPr bwMode="auto">
            <a:xfrm rot="5400000">
              <a:off x="4482914" y="4863666"/>
              <a:ext cx="3518520" cy="1384548"/>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2" name="Curved Connector 31"/>
            <p:cNvCxnSpPr>
              <a:endCxn id="34" idx="0"/>
            </p:cNvCxnSpPr>
            <p:nvPr/>
          </p:nvCxnSpPr>
          <p:spPr bwMode="auto">
            <a:xfrm rot="10800000" flipV="1">
              <a:off x="2387600" y="4732784"/>
              <a:ext cx="5266928" cy="2430016"/>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3" name="Curved Connector 31"/>
            <p:cNvCxnSpPr>
              <a:endCxn id="37" idx="0"/>
            </p:cNvCxnSpPr>
            <p:nvPr/>
          </p:nvCxnSpPr>
          <p:spPr bwMode="auto">
            <a:xfrm rot="5400000">
              <a:off x="5566854" y="4952070"/>
              <a:ext cx="4251176" cy="932284"/>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4" name="Curved Connector 31"/>
            <p:cNvCxnSpPr>
              <a:endCxn id="35" idx="0"/>
            </p:cNvCxnSpPr>
            <p:nvPr/>
          </p:nvCxnSpPr>
          <p:spPr bwMode="auto">
            <a:xfrm rot="16200000" flipH="1">
              <a:off x="8009818" y="4593518"/>
              <a:ext cx="3158480" cy="2284884"/>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5" name="Curved Connector 31"/>
            <p:cNvCxnSpPr>
              <a:endCxn id="38" idx="0"/>
            </p:cNvCxnSpPr>
            <p:nvPr/>
          </p:nvCxnSpPr>
          <p:spPr bwMode="auto">
            <a:xfrm rot="16200000" flipH="1">
              <a:off x="6947210" y="5512110"/>
              <a:ext cx="4035152" cy="28228"/>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grpSp>
    </p:spTree>
    <p:extLst>
      <p:ext uri="{BB962C8B-B14F-4D97-AF65-F5344CB8AC3E}">
        <p14:creationId xmlns:p14="http://schemas.microsoft.com/office/powerpoint/2010/main" val="3510317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787400" y="2140496"/>
            <a:ext cx="11303000" cy="6019800"/>
          </a:xfrm>
        </p:spPr>
        <p:txBody>
          <a:bodyPr/>
          <a:lstStyle/>
          <a:p>
            <a:pPr marL="0" indent="0">
              <a:buNone/>
            </a:pPr>
            <a:r>
              <a:rPr lang="en-US" sz="4800" dirty="0" smtClean="0"/>
              <a:t>We present a novel mechanism for avoiding the distributed join problem by using a Star Schema to define whether data should be replicated or partitioned.</a:t>
            </a:r>
          </a:p>
          <a:p>
            <a:pPr marL="0" indent="0" algn="ctr">
              <a:buNone/>
            </a:pPr>
            <a:endParaRPr lang="en-US" sz="4800" dirty="0"/>
          </a:p>
        </p:txBody>
      </p:sp>
      <p:grpSp>
        <p:nvGrpSpPr>
          <p:cNvPr id="30" name="Group 29"/>
          <p:cNvGrpSpPr/>
          <p:nvPr/>
        </p:nvGrpSpPr>
        <p:grpSpPr>
          <a:xfrm>
            <a:off x="3190032" y="5164832"/>
            <a:ext cx="5918696" cy="3996259"/>
            <a:chOff x="1447800" y="3698748"/>
            <a:chExt cx="8986838" cy="6110415"/>
          </a:xfrm>
        </p:grpSpPr>
        <p:grpSp>
          <p:nvGrpSpPr>
            <p:cNvPr id="4" name="Group 40"/>
            <p:cNvGrpSpPr/>
            <p:nvPr/>
          </p:nvGrpSpPr>
          <p:grpSpPr>
            <a:xfrm>
              <a:off x="1447800" y="3698748"/>
              <a:ext cx="8986838" cy="6110415"/>
              <a:chOff x="1549400" y="2784348"/>
              <a:chExt cx="8986838" cy="6110415"/>
            </a:xfrm>
          </p:grpSpPr>
          <p:sp>
            <p:nvSpPr>
              <p:cNvPr id="5" name="Oval 10"/>
              <p:cNvSpPr>
                <a:spLocks noChangeAspect="1" noChangeArrowheads="1"/>
              </p:cNvSpPr>
              <p:nvPr/>
            </p:nvSpPr>
            <p:spPr bwMode="auto">
              <a:xfrm>
                <a:off x="1549400" y="5105400"/>
                <a:ext cx="1608138" cy="1608138"/>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6" name="Oval 10"/>
              <p:cNvSpPr>
                <a:spLocks noChangeAspect="1" noChangeArrowheads="1"/>
              </p:cNvSpPr>
              <p:nvPr/>
            </p:nvSpPr>
            <p:spPr bwMode="auto">
              <a:xfrm>
                <a:off x="31765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7" name="Oval 10"/>
              <p:cNvSpPr>
                <a:spLocks noChangeAspect="1" noChangeArrowheads="1"/>
              </p:cNvSpPr>
              <p:nvPr/>
            </p:nvSpPr>
            <p:spPr bwMode="auto">
              <a:xfrm>
                <a:off x="48529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8" name="Oval 10"/>
              <p:cNvSpPr>
                <a:spLocks noChangeAspect="1" noChangeArrowheads="1"/>
              </p:cNvSpPr>
              <p:nvPr/>
            </p:nvSpPr>
            <p:spPr bwMode="auto">
              <a:xfrm>
                <a:off x="6578600" y="5154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 name="Oval 10"/>
              <p:cNvSpPr>
                <a:spLocks noChangeAspect="1" noChangeArrowheads="1"/>
              </p:cNvSpPr>
              <p:nvPr/>
            </p:nvSpPr>
            <p:spPr bwMode="auto">
              <a:xfrm>
                <a:off x="83581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0" name="Oval 10"/>
              <p:cNvSpPr>
                <a:spLocks noChangeAspect="1" noChangeArrowheads="1"/>
              </p:cNvSpPr>
              <p:nvPr/>
            </p:nvSpPr>
            <p:spPr bwMode="auto">
              <a:xfrm>
                <a:off x="1549400" y="6678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1" name="Oval 10"/>
              <p:cNvSpPr>
                <a:spLocks noChangeAspect="1" noChangeArrowheads="1"/>
              </p:cNvSpPr>
              <p:nvPr/>
            </p:nvSpPr>
            <p:spPr bwMode="auto">
              <a:xfrm>
                <a:off x="31765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2" name="Oval 10"/>
              <p:cNvSpPr>
                <a:spLocks noChangeAspect="1" noChangeArrowheads="1"/>
              </p:cNvSpPr>
              <p:nvPr/>
            </p:nvSpPr>
            <p:spPr bwMode="auto">
              <a:xfrm>
                <a:off x="48529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3" name="Oval 10"/>
              <p:cNvSpPr>
                <a:spLocks noChangeAspect="1" noChangeArrowheads="1"/>
              </p:cNvSpPr>
              <p:nvPr/>
            </p:nvSpPr>
            <p:spPr bwMode="auto">
              <a:xfrm>
                <a:off x="6578600" y="6726238"/>
                <a:ext cx="1608138"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4" name="Oval 10"/>
              <p:cNvSpPr>
                <a:spLocks noChangeAspect="1" noChangeArrowheads="1"/>
              </p:cNvSpPr>
              <p:nvPr/>
            </p:nvSpPr>
            <p:spPr bwMode="auto">
              <a:xfrm>
                <a:off x="83581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5" name="AutoShape 7"/>
              <p:cNvSpPr>
                <a:spLocks noChangeArrowheads="1"/>
              </p:cNvSpPr>
              <p:nvPr/>
            </p:nvSpPr>
            <p:spPr bwMode="auto">
              <a:xfrm>
                <a:off x="1897063" y="5405438"/>
                <a:ext cx="7715250" cy="628650"/>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6" name="AutoShape 11"/>
              <p:cNvSpPr>
                <a:spLocks noChangeArrowheads="1"/>
              </p:cNvSpPr>
              <p:nvPr/>
            </p:nvSpPr>
            <p:spPr bwMode="auto">
              <a:xfrm>
                <a:off x="1897063" y="6411913"/>
                <a:ext cx="7715250" cy="336550"/>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7" name="AutoShape 12"/>
              <p:cNvSpPr>
                <a:spLocks noChangeArrowheads="1"/>
              </p:cNvSpPr>
              <p:nvPr/>
            </p:nvSpPr>
            <p:spPr bwMode="auto">
              <a:xfrm>
                <a:off x="1897063" y="7097713"/>
                <a:ext cx="7715250" cy="981075"/>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8" name="AutoShape 14"/>
              <p:cNvSpPr>
                <a:spLocks noChangeArrowheads="1"/>
              </p:cNvSpPr>
              <p:nvPr/>
            </p:nvSpPr>
            <p:spPr bwMode="auto">
              <a:xfrm>
                <a:off x="4804951" y="2784348"/>
                <a:ext cx="2002249" cy="2016252"/>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19" name="Oval 15"/>
              <p:cNvSpPr>
                <a:spLocks noChangeArrowheads="1"/>
              </p:cNvSpPr>
              <p:nvPr/>
            </p:nvSpPr>
            <p:spPr bwMode="auto">
              <a:xfrm>
                <a:off x="5116959" y="3117723"/>
                <a:ext cx="1343025" cy="1344613"/>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0" name="Text Box 23"/>
              <p:cNvSpPr txBox="1">
                <a:spLocks noChangeArrowheads="1"/>
              </p:cNvSpPr>
              <p:nvPr/>
            </p:nvSpPr>
            <p:spPr bwMode="auto">
              <a:xfrm>
                <a:off x="7797800" y="5480050"/>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endParaRPr lang="en-GB" sz="2000" dirty="0">
                  <a:effectLst/>
                  <a:latin typeface="Eurostile" charset="0"/>
                  <a:ea typeface="Times New Roman" charset="0"/>
                  <a:cs typeface="Times New Roman" charset="0"/>
                </a:endParaRPr>
              </a:p>
            </p:txBody>
          </p:sp>
          <p:sp>
            <p:nvSpPr>
              <p:cNvPr id="21" name="Text Box 24"/>
              <p:cNvSpPr txBox="1">
                <a:spLocks noChangeArrowheads="1"/>
              </p:cNvSpPr>
              <p:nvPr/>
            </p:nvSpPr>
            <p:spPr bwMode="auto">
              <a:xfrm>
                <a:off x="8058150" y="7085013"/>
                <a:ext cx="2016125" cy="671512"/>
              </a:xfrm>
              <a:prstGeom prst="rect">
                <a:avLst/>
              </a:prstGeom>
              <a:noFill/>
              <a:ln w="9525">
                <a:noFill/>
                <a:miter lim="800000"/>
                <a:headEnd/>
                <a:tailEnd/>
              </a:ln>
            </p:spPr>
            <p:txBody>
              <a:bodyPr tIns="91440" bIns="91440">
                <a:prstTxWarp prst="textNoShape">
                  <a:avLst/>
                </a:prstTxWarp>
              </a:bodyPr>
              <a:lstStyle/>
              <a:p>
                <a:pPr algn="l">
                  <a:spcAft>
                    <a:spcPts val="1000"/>
                  </a:spcAft>
                </a:pPr>
                <a:endParaRPr lang="en-GB" sz="2000" dirty="0">
                  <a:effectLst/>
                  <a:latin typeface="Eurostile" charset="0"/>
                  <a:ea typeface="Times New Roman" charset="0"/>
                  <a:cs typeface="Times New Roman" charset="0"/>
                </a:endParaRPr>
              </a:p>
            </p:txBody>
          </p:sp>
          <p:sp>
            <p:nvSpPr>
              <p:cNvPr id="22" name="Text Box 27"/>
              <p:cNvSpPr txBox="1">
                <a:spLocks noChangeArrowheads="1"/>
              </p:cNvSpPr>
              <p:nvPr/>
            </p:nvSpPr>
            <p:spPr bwMode="auto">
              <a:xfrm>
                <a:off x="8520113" y="6288088"/>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endParaRPr lang="en-GB" sz="2000" dirty="0">
                  <a:effectLst/>
                  <a:latin typeface="Eurostile" charset="0"/>
                  <a:ea typeface="Times New Roman" charset="0"/>
                  <a:cs typeface="Times New Roman" charset="0"/>
                </a:endParaRPr>
              </a:p>
            </p:txBody>
          </p:sp>
          <p:sp>
            <p:nvSpPr>
              <p:cNvPr id="23" name="Text Box 18"/>
              <p:cNvSpPr txBox="1">
                <a:spLocks noChangeArrowheads="1"/>
              </p:cNvSpPr>
              <p:nvPr/>
            </p:nvSpPr>
            <p:spPr bwMode="auto">
              <a:xfrm>
                <a:off x="6959600" y="8229600"/>
                <a:ext cx="2625725" cy="665163"/>
              </a:xfrm>
              <a:prstGeom prst="rect">
                <a:avLst/>
              </a:prstGeom>
              <a:noFill/>
              <a:ln w="9525">
                <a:noFill/>
                <a:miter lim="800000"/>
                <a:headEnd/>
                <a:tailEnd/>
              </a:ln>
            </p:spPr>
            <p:txBody>
              <a:bodyPr tIns="91440" bIns="91440">
                <a:prstTxWarp prst="textNoShape">
                  <a:avLst/>
                </a:prstTxWarp>
              </a:bodyPr>
              <a:lstStyle/>
              <a:p>
                <a:pPr>
                  <a:spcAft>
                    <a:spcPts val="400"/>
                  </a:spcAft>
                </a:pPr>
                <a:r>
                  <a:rPr lang="en-GB" sz="2400" dirty="0" smtClean="0">
                    <a:solidFill>
                      <a:srgbClr val="000000"/>
                    </a:solidFill>
                    <a:effectLst/>
                    <a:latin typeface="Eurostile" charset="0"/>
                    <a:ea typeface="Times New Roman" charset="0"/>
                    <a:cs typeface="Times New Roman" charset="0"/>
                  </a:rPr>
                  <a:t>Partitioned Storage</a:t>
                </a:r>
                <a:endParaRPr lang="en-GB" sz="2400" dirty="0">
                  <a:solidFill>
                    <a:srgbClr val="000000"/>
                  </a:solidFill>
                  <a:effectLst/>
                  <a:latin typeface="Eurostile" charset="0"/>
                  <a:ea typeface="Times New Roman" charset="0"/>
                  <a:cs typeface="Times New Roman" charset="0"/>
                </a:endParaRPr>
              </a:p>
            </p:txBody>
          </p:sp>
        </p:grpSp>
        <p:sp>
          <p:nvSpPr>
            <p:cNvPr id="24" name="Curved Left Arrow 23"/>
            <p:cNvSpPr/>
            <p:nvPr/>
          </p:nvSpPr>
          <p:spPr bwMode="auto">
            <a:xfrm>
              <a:off x="6858000" y="4038600"/>
              <a:ext cx="1066800" cy="1524000"/>
            </a:xfrm>
            <a:prstGeom prst="curvedLeftArrow">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 name="Curved Left Arrow 25"/>
            <p:cNvSpPr/>
            <p:nvPr/>
          </p:nvSpPr>
          <p:spPr bwMode="auto">
            <a:xfrm rot="5400000">
              <a:off x="4838700" y="5905500"/>
              <a:ext cx="1752600" cy="1524000"/>
            </a:xfrm>
            <a:prstGeom prst="curvedLeftArrow">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 name="Curved Left Arrow 27"/>
            <p:cNvSpPr/>
            <p:nvPr/>
          </p:nvSpPr>
          <p:spPr bwMode="auto">
            <a:xfrm rot="10800000">
              <a:off x="3429000" y="3962400"/>
              <a:ext cx="1066800" cy="1524000"/>
            </a:xfrm>
            <a:prstGeom prst="curvedLeftArrow">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Tree>
    <p:extLst>
      <p:ext uri="{BB962C8B-B14F-4D97-AF65-F5344CB8AC3E}">
        <p14:creationId xmlns:p14="http://schemas.microsoft.com/office/powerpoint/2010/main" val="1674311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248072" y="2284512"/>
            <a:ext cx="11303000" cy="6019800"/>
          </a:xfrm>
        </p:spPr>
        <p:txBody>
          <a:bodyPr/>
          <a:lstStyle/>
          <a:p>
            <a:pPr marL="0" indent="0">
              <a:buNone/>
            </a:pPr>
            <a:r>
              <a:rPr lang="en-US" sz="4800" dirty="0" smtClean="0"/>
              <a:t>We make the pattern applicable to ‘real’ data models by only replicating objects that are actually used:  the </a:t>
            </a:r>
            <a:r>
              <a:rPr lang="en-US" sz="4800" dirty="0" smtClean="0">
                <a:solidFill>
                  <a:srgbClr val="FFFF00"/>
                </a:solidFill>
              </a:rPr>
              <a:t>Connected Replication </a:t>
            </a:r>
            <a:r>
              <a:rPr lang="en-US" sz="4800" dirty="0" smtClean="0"/>
              <a:t>pattern.</a:t>
            </a:r>
            <a:endParaRPr lang="en-US" sz="4800" dirty="0"/>
          </a:p>
        </p:txBody>
      </p:sp>
      <p:pic>
        <p:nvPicPr>
          <p:cNvPr id="4" name="Picture 3"/>
          <p:cNvPicPr>
            <a:picLocks noChangeAspect="1"/>
          </p:cNvPicPr>
          <p:nvPr/>
        </p:nvPicPr>
        <p:blipFill>
          <a:blip r:embed="rId2"/>
          <a:stretch>
            <a:fillRect/>
          </a:stretch>
        </p:blipFill>
        <p:spPr>
          <a:xfrm>
            <a:off x="5142917" y="5439196"/>
            <a:ext cx="2727635" cy="3110012"/>
          </a:xfrm>
          <a:prstGeom prst="rect">
            <a:avLst/>
          </a:prstGeom>
        </p:spPr>
      </p:pic>
    </p:spTree>
    <p:extLst>
      <p:ext uri="{BB962C8B-B14F-4D97-AF65-F5344CB8AC3E}">
        <p14:creationId xmlns:p14="http://schemas.microsoft.com/office/powerpoint/2010/main" val="3510317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Further details online </a:t>
            </a:r>
            <a:r>
              <a:rPr lang="en-US" dirty="0" smtClean="0">
                <a:hlinkClick r:id="rId2"/>
              </a:rPr>
              <a:t>http://www.benstopford.com</a:t>
            </a:r>
            <a:r>
              <a:rPr lang="en-US" dirty="0" smtClean="0"/>
              <a:t> (linked from my </a:t>
            </a:r>
            <a:r>
              <a:rPr lang="en-US" dirty="0" err="1" smtClean="0"/>
              <a:t>Qcon</a:t>
            </a:r>
            <a:r>
              <a:rPr lang="en-US" dirty="0" smtClean="0"/>
              <a:t> bio)</a:t>
            </a:r>
          </a:p>
          <a:p>
            <a:r>
              <a:rPr lang="en-US" dirty="0" smtClean="0"/>
              <a:t>A big thanks to the team in both India and the UK who built this thing.</a:t>
            </a:r>
          </a:p>
          <a:p>
            <a:r>
              <a:rPr lang="en-US" dirty="0" smtClean="0"/>
              <a:t>Questions?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These approaches are converging</a:t>
            </a:r>
            <a:endParaRPr lang="en-US" dirty="0"/>
          </a:p>
        </p:txBody>
      </p:sp>
      <p:sp>
        <p:nvSpPr>
          <p:cNvPr id="8" name="Rounded Rectangle 7"/>
          <p:cNvSpPr/>
          <p:nvPr/>
        </p:nvSpPr>
        <p:spPr bwMode="auto">
          <a:xfrm>
            <a:off x="525736" y="3292624"/>
            <a:ext cx="2664296" cy="1728192"/>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Regular</a:t>
            </a:r>
            <a:r>
              <a:rPr kumimoji="0" lang="en-US" sz="4200" b="0" i="0" u="none" strike="noStrike" cap="none" normalizeH="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 Database</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Rounded Rectangle 8"/>
          <p:cNvSpPr/>
          <p:nvPr/>
        </p:nvSpPr>
        <p:spPr bwMode="auto">
          <a:xfrm>
            <a:off x="4486176" y="6172944"/>
            <a:ext cx="2952328" cy="1656184"/>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Distributed Caching</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Rounded Rectangle 9"/>
          <p:cNvSpPr/>
          <p:nvPr/>
        </p:nvSpPr>
        <p:spPr bwMode="auto">
          <a:xfrm>
            <a:off x="4630192" y="1708448"/>
            <a:ext cx="2664296" cy="1901011"/>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Shared </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Nothing</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1" name="Rounded Rectangle 10"/>
          <p:cNvSpPr/>
          <p:nvPr/>
        </p:nvSpPr>
        <p:spPr bwMode="auto">
          <a:xfrm>
            <a:off x="525736" y="5020816"/>
            <a:ext cx="2664296" cy="1152128"/>
          </a:xfrm>
          <a:prstGeom prst="roundRect">
            <a:avLst/>
          </a:prstGeom>
          <a:solidFill>
            <a:srgbClr val="FF00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Oracle, Sybase, </a:t>
            </a:r>
            <a:r>
              <a:rPr kumimoji="0" lang="en-US" sz="24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MySql</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2" name="Rounded Rectangle 11"/>
          <p:cNvSpPr/>
          <p:nvPr/>
        </p:nvSpPr>
        <p:spPr bwMode="auto">
          <a:xfrm>
            <a:off x="4630192" y="3465443"/>
            <a:ext cx="2664296" cy="979309"/>
          </a:xfrm>
          <a:prstGeom prst="roundRect">
            <a:avLst/>
          </a:prstGeom>
          <a:solidFill>
            <a:srgbClr val="FF00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Teradata, </a:t>
            </a:r>
            <a:r>
              <a:rPr kumimoji="0" lang="en-US" sz="24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Vertica</a:t>
            </a:r>
            <a:r>
              <a:rPr kumimoji="0" lang="en-US" sz="24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t>NoSQL</a:t>
            </a:r>
            <a:r>
              <a:rPr lang="en-US" sz="2400" dirty="0" smtClean="0"/>
              <a:t>…</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Rounded Rectangle 12"/>
          <p:cNvSpPr/>
          <p:nvPr/>
        </p:nvSpPr>
        <p:spPr bwMode="auto">
          <a:xfrm>
            <a:off x="4486176" y="7829128"/>
            <a:ext cx="2952328" cy="1296144"/>
          </a:xfrm>
          <a:prstGeom prst="roundRect">
            <a:avLst/>
          </a:prstGeom>
          <a:solidFill>
            <a:srgbClr val="FF00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Coherence, </a:t>
            </a:r>
            <a:r>
              <a:rPr kumimoji="0" lang="en-US" sz="24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Gemfire</a:t>
            </a:r>
            <a:r>
              <a:rPr kumimoji="0" lang="en-US" sz="24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 </a:t>
            </a:r>
            <a:r>
              <a:rPr kumimoji="0" lang="en-US" sz="24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Gigaspaces</a:t>
            </a:r>
            <a:r>
              <a:rPr kumimoji="0" lang="en-US" sz="24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 	</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 name="Rounded Rectangle 13"/>
          <p:cNvSpPr/>
          <p:nvPr/>
        </p:nvSpPr>
        <p:spPr bwMode="auto">
          <a:xfrm>
            <a:off x="9526736" y="5524872"/>
            <a:ext cx="1944216" cy="1080120"/>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ODC</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 name="Rounded Rectangle 14"/>
          <p:cNvSpPr/>
          <p:nvPr/>
        </p:nvSpPr>
        <p:spPr bwMode="auto">
          <a:xfrm>
            <a:off x="9238704" y="2212504"/>
            <a:ext cx="2664296" cy="2160240"/>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Shared </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Nothing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(memory)</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 name="Rounded Rectangle 15"/>
          <p:cNvSpPr/>
          <p:nvPr/>
        </p:nvSpPr>
        <p:spPr bwMode="auto">
          <a:xfrm>
            <a:off x="9238704" y="4372744"/>
            <a:ext cx="2664296" cy="720080"/>
          </a:xfrm>
          <a:prstGeom prst="roundRect">
            <a:avLst/>
          </a:prstGeom>
          <a:solidFill>
            <a:srgbClr val="FF00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VoltDB</a:t>
            </a:r>
            <a:r>
              <a:rPr kumimoji="0" lang="en-US" sz="24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 </a:t>
            </a:r>
            <a:r>
              <a:rPr kumimoji="0" lang="en-US" sz="24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Hstore</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pic>
        <p:nvPicPr>
          <p:cNvPr id="17" name="Picture 16"/>
          <p:cNvPicPr>
            <a:picLocks noChangeAspect="1"/>
          </p:cNvPicPr>
          <p:nvPr/>
        </p:nvPicPr>
        <p:blipFill>
          <a:blip r:embed="rId2"/>
          <a:stretch>
            <a:fillRect/>
          </a:stretch>
        </p:blipFill>
        <p:spPr>
          <a:xfrm rot="14642015">
            <a:off x="3353605" y="2253721"/>
            <a:ext cx="1214636" cy="1283552"/>
          </a:xfrm>
          <a:prstGeom prst="rect">
            <a:avLst/>
          </a:prstGeom>
        </p:spPr>
      </p:pic>
      <p:pic>
        <p:nvPicPr>
          <p:cNvPr id="18" name="Picture 17"/>
          <p:cNvPicPr>
            <a:picLocks noChangeAspect="1"/>
          </p:cNvPicPr>
          <p:nvPr/>
        </p:nvPicPr>
        <p:blipFill>
          <a:blip r:embed="rId2"/>
          <a:stretch>
            <a:fillRect/>
          </a:stretch>
        </p:blipFill>
        <p:spPr>
          <a:xfrm rot="17705839">
            <a:off x="7648586" y="2332709"/>
            <a:ext cx="1214636" cy="1283552"/>
          </a:xfrm>
          <a:prstGeom prst="rect">
            <a:avLst/>
          </a:prstGeom>
        </p:spPr>
      </p:pic>
      <p:pic>
        <p:nvPicPr>
          <p:cNvPr id="19" name="Picture 18"/>
          <p:cNvPicPr>
            <a:picLocks noChangeAspect="1"/>
          </p:cNvPicPr>
          <p:nvPr/>
        </p:nvPicPr>
        <p:blipFill>
          <a:blip r:embed="rId2"/>
          <a:stretch>
            <a:fillRect/>
          </a:stretch>
        </p:blipFill>
        <p:spPr>
          <a:xfrm rot="18234103">
            <a:off x="3238106" y="5817138"/>
            <a:ext cx="1214636" cy="1283552"/>
          </a:xfrm>
          <a:prstGeom prst="rect">
            <a:avLst/>
          </a:prstGeom>
        </p:spPr>
      </p:pic>
      <p:pic>
        <p:nvPicPr>
          <p:cNvPr id="21" name="Picture 20"/>
          <p:cNvPicPr>
            <a:picLocks noChangeAspect="1"/>
          </p:cNvPicPr>
          <p:nvPr/>
        </p:nvPicPr>
        <p:blipFill>
          <a:blip r:embed="rId2"/>
          <a:stretch>
            <a:fillRect/>
          </a:stretch>
        </p:blipFill>
        <p:spPr>
          <a:xfrm rot="14767598">
            <a:off x="7807861" y="5724185"/>
            <a:ext cx="1214636" cy="1283552"/>
          </a:xfrm>
          <a:prstGeom prst="rect">
            <a:avLst/>
          </a:prstGeom>
        </p:spPr>
      </p:pic>
      <p:sp>
        <p:nvSpPr>
          <p:cNvPr id="23" name="TextBox 22"/>
          <p:cNvSpPr txBox="1"/>
          <p:nvPr/>
        </p:nvSpPr>
        <p:spPr>
          <a:xfrm rot="20045095">
            <a:off x="2109912" y="1842011"/>
            <a:ext cx="2520280" cy="615553"/>
          </a:xfrm>
          <a:prstGeom prst="rect">
            <a:avLst/>
          </a:prstGeom>
          <a:noFill/>
        </p:spPr>
        <p:txBody>
          <a:bodyPr wrap="square" rtlCol="0">
            <a:spAutoFit/>
          </a:bodyPr>
          <a:lstStyle/>
          <a:p>
            <a:r>
              <a:rPr lang="en-US" sz="3400" dirty="0" smtClean="0"/>
              <a:t>Scale out</a:t>
            </a:r>
            <a:endParaRPr lang="en-US" sz="3400" dirty="0"/>
          </a:p>
        </p:txBody>
      </p:sp>
      <p:sp>
        <p:nvSpPr>
          <p:cNvPr id="24" name="TextBox 23"/>
          <p:cNvSpPr txBox="1"/>
          <p:nvPr/>
        </p:nvSpPr>
        <p:spPr>
          <a:xfrm rot="1654881">
            <a:off x="7015346" y="1642194"/>
            <a:ext cx="2664296" cy="615553"/>
          </a:xfrm>
          <a:prstGeom prst="rect">
            <a:avLst/>
          </a:prstGeom>
          <a:noFill/>
        </p:spPr>
        <p:txBody>
          <a:bodyPr wrap="square" rtlCol="0">
            <a:spAutoFit/>
          </a:bodyPr>
          <a:lstStyle/>
          <a:p>
            <a:r>
              <a:rPr lang="en-US" sz="3400" dirty="0" smtClean="0"/>
              <a:t>Drop Disk</a:t>
            </a:r>
            <a:endParaRPr lang="en-US" sz="3400" dirty="0"/>
          </a:p>
        </p:txBody>
      </p:sp>
      <p:sp>
        <p:nvSpPr>
          <p:cNvPr id="25" name="TextBox 24"/>
          <p:cNvSpPr txBox="1"/>
          <p:nvPr/>
        </p:nvSpPr>
        <p:spPr>
          <a:xfrm rot="1989493">
            <a:off x="1243924" y="6400985"/>
            <a:ext cx="3744416" cy="2031325"/>
          </a:xfrm>
          <a:prstGeom prst="rect">
            <a:avLst/>
          </a:prstGeom>
          <a:noFill/>
        </p:spPr>
        <p:txBody>
          <a:bodyPr wrap="square" rtlCol="0">
            <a:spAutoFit/>
          </a:bodyPr>
          <a:lstStyle/>
          <a:p>
            <a:r>
              <a:rPr lang="en-US" dirty="0" smtClean="0"/>
              <a:t>Scale out &amp; Drop Disk</a:t>
            </a:r>
          </a:p>
          <a:p>
            <a:r>
              <a:rPr lang="en-US" dirty="0" smtClean="0"/>
              <a:t>&amp; ACID</a:t>
            </a:r>
            <a:endParaRPr lang="en-US" dirty="0"/>
          </a:p>
        </p:txBody>
      </p:sp>
      <p:sp>
        <p:nvSpPr>
          <p:cNvPr id="26" name="TextBox 25"/>
          <p:cNvSpPr txBox="1"/>
          <p:nvPr/>
        </p:nvSpPr>
        <p:spPr>
          <a:xfrm rot="20071209">
            <a:off x="7615337" y="7126663"/>
            <a:ext cx="2592288" cy="738664"/>
          </a:xfrm>
          <a:prstGeom prst="rect">
            <a:avLst/>
          </a:prstGeom>
          <a:noFill/>
        </p:spPr>
        <p:txBody>
          <a:bodyPr wrap="square" rtlCol="0">
            <a:spAutoFit/>
          </a:bodyPr>
          <a:lstStyle/>
          <a:p>
            <a:r>
              <a:rPr lang="en-US" dirty="0" err="1" smtClean="0">
                <a:solidFill>
                  <a:srgbClr val="FFFF00"/>
                </a:solidFill>
              </a:rPr>
              <a:t>Normalise</a:t>
            </a:r>
            <a:endParaRPr lang="en-US" dirty="0">
              <a:solidFill>
                <a:srgbClr val="FFFF00"/>
              </a:solidFill>
            </a:endParaRPr>
          </a:p>
        </p:txBody>
      </p:sp>
    </p:spTree>
    <p:extLst>
      <p:ext uri="{BB962C8B-B14F-4D97-AF65-F5344CB8AC3E}">
        <p14:creationId xmlns:p14="http://schemas.microsoft.com/office/powerpoint/2010/main" val="1847229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US" dirty="0" smtClean="0"/>
              <a:t>So how can we make a data store go even faster?</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93080581"/>
              </p:ext>
            </p:extLst>
          </p:nvPr>
        </p:nvGraphicFramePr>
        <p:xfrm>
          <a:off x="787400" y="2743200"/>
          <a:ext cx="11303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2A773B0-97C2-6D41-B03F-5A6FCA24FD0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D6645357-2D25-B54F-B095-003523D8687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C010686F-EC5B-1E43-9585-E7B291C6B47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3D6D79AD-D43D-CE41-B5D3-075538CC360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C0FB27B5-545B-FF45-95DA-ABAF091B06D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F982EF23-89E9-8E42-8358-1E7680A885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
          <p:cNvGrpSpPr>
            <a:grpSpLocks/>
          </p:cNvGrpSpPr>
          <p:nvPr/>
        </p:nvGrpSpPr>
        <p:grpSpPr bwMode="auto">
          <a:xfrm>
            <a:off x="6297613" y="3495675"/>
            <a:ext cx="6502400" cy="3492500"/>
            <a:chOff x="0" y="0"/>
            <a:chExt cx="4096" cy="2200"/>
          </a:xfrm>
        </p:grpSpPr>
        <p:pic>
          <p:nvPicPr>
            <p:cNvPr id="25608" name="Picture 2"/>
            <p:cNvPicPr>
              <a:picLocks noChangeAspect="1" noChangeArrowheads="1"/>
            </p:cNvPicPr>
            <p:nvPr/>
          </p:nvPicPr>
          <p:blipFill>
            <a:blip r:embed="rId2"/>
            <a:srcRect/>
            <a:stretch>
              <a:fillRect/>
            </a:stretch>
          </p:blipFill>
          <p:spPr bwMode="auto">
            <a:xfrm>
              <a:off x="128" y="128"/>
              <a:ext cx="3832" cy="1928"/>
            </a:xfrm>
            <a:prstGeom prst="rect">
              <a:avLst/>
            </a:prstGeom>
            <a:noFill/>
            <a:ln w="12700">
              <a:noFill/>
              <a:miter lim="800000"/>
              <a:headEnd/>
              <a:tailEnd/>
            </a:ln>
          </p:spPr>
        </p:pic>
        <p:pic>
          <p:nvPicPr>
            <p:cNvPr id="25609" name="Picture 3"/>
            <p:cNvPicPr>
              <a:picLocks noChangeArrowheads="1"/>
            </p:cNvPicPr>
            <p:nvPr/>
          </p:nvPicPr>
          <p:blipFill>
            <a:blip r:embed="rId3"/>
            <a:srcRect/>
            <a:stretch>
              <a:fillRect/>
            </a:stretch>
          </p:blipFill>
          <p:spPr bwMode="auto">
            <a:xfrm>
              <a:off x="0" y="0"/>
              <a:ext cx="4096" cy="2200"/>
            </a:xfrm>
            <a:prstGeom prst="rect">
              <a:avLst/>
            </a:prstGeom>
            <a:noFill/>
            <a:ln w="12700">
              <a:noFill/>
              <a:miter lim="800000"/>
              <a:headEnd/>
              <a:tailEnd/>
            </a:ln>
          </p:spPr>
        </p:pic>
      </p:grpSp>
      <p:sp>
        <p:nvSpPr>
          <p:cNvPr id="20484" name="Rectangle 4"/>
          <p:cNvSpPr>
            <a:spLocks noGrp="1" noChangeArrowheads="1"/>
          </p:cNvSpPr>
          <p:nvPr>
            <p:ph type="title"/>
          </p:nvPr>
        </p:nvSpPr>
        <p:spPr/>
        <p:txBody>
          <a:bodyPr/>
          <a:lstStyle/>
          <a:p>
            <a:r>
              <a:rPr lang="en-US" dirty="0" smtClean="0"/>
              <a:t>(1) Distribution for Scalability: The Shared Nothing Architecture</a:t>
            </a:r>
            <a:endParaRPr lang="en-US" dirty="0"/>
          </a:p>
        </p:txBody>
      </p:sp>
      <p:sp>
        <p:nvSpPr>
          <p:cNvPr id="20485" name="Rectangle 5"/>
          <p:cNvSpPr>
            <a:spLocks noGrp="1" noChangeArrowheads="1"/>
          </p:cNvSpPr>
          <p:nvPr>
            <p:ph idx="1"/>
          </p:nvPr>
        </p:nvSpPr>
        <p:spPr/>
        <p:txBody>
          <a:bodyPr/>
          <a:lstStyle/>
          <a:p>
            <a:r>
              <a:rPr lang="en-US" sz="3400" dirty="0" smtClean="0"/>
              <a:t>Originated in 1990 (Gamma DB) but </a:t>
            </a:r>
            <a:r>
              <a:rPr lang="en-US" sz="3400" dirty="0" err="1" smtClean="0"/>
              <a:t>popularised</a:t>
            </a:r>
            <a:r>
              <a:rPr lang="en-US" sz="3400" dirty="0" smtClean="0"/>
              <a:t> by Teradata / </a:t>
            </a:r>
            <a:r>
              <a:rPr lang="en-US" sz="3400" dirty="0" err="1" smtClean="0"/>
              <a:t>BigTable</a:t>
            </a:r>
            <a:r>
              <a:rPr lang="en-US" sz="3400" dirty="0" smtClean="0"/>
              <a:t> /</a:t>
            </a:r>
            <a:r>
              <a:rPr lang="en-US" sz="3400" dirty="0" err="1" smtClean="0"/>
              <a:t>NoSQL</a:t>
            </a:r>
            <a:endParaRPr lang="en-US" sz="3400" dirty="0" smtClean="0"/>
          </a:p>
          <a:p>
            <a:r>
              <a:rPr lang="en-US" sz="3400" dirty="0" smtClean="0"/>
              <a:t>Massive storage potential</a:t>
            </a:r>
          </a:p>
          <a:p>
            <a:r>
              <a:rPr lang="en-US" sz="3400" dirty="0" smtClean="0"/>
              <a:t>Massive scalability of processing</a:t>
            </a:r>
          </a:p>
          <a:p>
            <a:r>
              <a:rPr lang="en-US" sz="3400" dirty="0" smtClean="0"/>
              <a:t>Commodity hardware</a:t>
            </a:r>
          </a:p>
          <a:p>
            <a:r>
              <a:rPr lang="en-US" sz="3400" dirty="0" smtClean="0">
                <a:solidFill>
                  <a:srgbClr val="FFFF00"/>
                </a:solidFill>
              </a:rPr>
              <a:t>Limited by cross partition joins</a:t>
            </a:r>
            <a:endParaRPr lang="en-US" sz="3400" dirty="0">
              <a:solidFill>
                <a:srgbClr val="FFFF00"/>
              </a:solidFill>
            </a:endParaRPr>
          </a:p>
        </p:txBody>
      </p:sp>
      <p:sp>
        <p:nvSpPr>
          <p:cNvPr id="155655" name="AutoShape 7"/>
          <p:cNvSpPr>
            <a:spLocks/>
          </p:cNvSpPr>
          <p:nvPr/>
        </p:nvSpPr>
        <p:spPr bwMode="auto">
          <a:xfrm>
            <a:off x="6213475" y="7469188"/>
            <a:ext cx="6769100" cy="1655762"/>
          </a:xfrm>
          <a:prstGeom prst="roundRect">
            <a:avLst>
              <a:gd name="adj" fmla="val 16667"/>
            </a:avLst>
          </a:prstGeom>
          <a:gradFill rotWithShape="0">
            <a:gsLst>
              <a:gs pos="0">
                <a:srgbClr val="0082E5">
                  <a:alpha val="75000"/>
                </a:srgbClr>
              </a:gs>
              <a:gs pos="100000">
                <a:srgbClr val="0057E5">
                  <a:alpha val="64999"/>
                </a:srgbClr>
              </a:gs>
            </a:gsLst>
            <a:lin ang="5400000" scaled="1"/>
          </a:gradFill>
          <a:ln w="12700">
            <a:noFill/>
            <a:round/>
            <a:headEnd/>
            <a:tailEnd/>
          </a:ln>
          <a:effectLst/>
        </p:spPr>
        <p:txBody>
          <a:bodyPr wrap="none" anchor="ctr">
            <a:prstTxWarp prst="textNoShape">
              <a:avLst/>
            </a:prstTxWarp>
          </a:bodyPr>
          <a:lstStyle/>
          <a:p>
            <a:pPr>
              <a:defRPr/>
            </a:pPr>
            <a:r>
              <a:rPr lang="en-US">
                <a:effectLst>
                  <a:outerShdw blurRad="38100" dist="38100" dir="2700000" algn="tl">
                    <a:srgbClr val="000000"/>
                  </a:outerShdw>
                </a:effectLst>
              </a:rPr>
              <a:t>Autonomous processing unit</a:t>
            </a:r>
          </a:p>
          <a:p>
            <a:pPr>
              <a:defRPr/>
            </a:pPr>
            <a:r>
              <a:rPr lang="en-US">
                <a:effectLst>
                  <a:outerShdw blurRad="38100" dist="38100" dir="2700000" algn="tl">
                    <a:srgbClr val="000000"/>
                  </a:outerShdw>
                </a:effectLst>
              </a:rPr>
              <a:t>for a data subset</a:t>
            </a:r>
          </a:p>
        </p:txBody>
      </p:sp>
      <p:sp>
        <p:nvSpPr>
          <p:cNvPr id="155656" name="Line 8"/>
          <p:cNvSpPr>
            <a:spLocks noChangeShapeType="1"/>
          </p:cNvSpPr>
          <p:nvPr/>
        </p:nvSpPr>
        <p:spPr bwMode="auto">
          <a:xfrm flipV="1">
            <a:off x="9598025" y="6677025"/>
            <a:ext cx="0" cy="792163"/>
          </a:xfrm>
          <a:prstGeom prst="line">
            <a:avLst/>
          </a:prstGeom>
          <a:noFill/>
          <a:ln w="76200">
            <a:solidFill>
              <a:srgbClr val="FFFF00"/>
            </a:solidFill>
            <a:round/>
            <a:headEnd/>
            <a:tailEnd type="triangle" w="med" len="med"/>
          </a:ln>
          <a:effectLst/>
        </p:spPr>
        <p:txBody>
          <a:bodyPr>
            <a:prstTxWarp prst="textNoShape">
              <a:avLst/>
            </a:prstTxWarp>
          </a:bodyPr>
          <a:lstStyle/>
          <a:p>
            <a:pPr>
              <a:defRPr/>
            </a:pPr>
            <a:endParaRPr lang="en-US"/>
          </a:p>
        </p:txBody>
      </p:sp>
      <p:sp>
        <p:nvSpPr>
          <p:cNvPr id="155657" name="Oval 9"/>
          <p:cNvSpPr>
            <a:spLocks/>
          </p:cNvSpPr>
          <p:nvPr/>
        </p:nvSpPr>
        <p:spPr bwMode="auto">
          <a:xfrm>
            <a:off x="8662988" y="3363913"/>
            <a:ext cx="1943100" cy="3313112"/>
          </a:xfrm>
          <a:prstGeom prst="ellipse">
            <a:avLst/>
          </a:prstGeom>
          <a:noFill/>
          <a:ln w="76200">
            <a:solidFill>
              <a:srgbClr val="FFFF00"/>
            </a:solidFill>
            <a:round/>
            <a:headEnd/>
            <a:tailEnd/>
          </a:ln>
          <a:effectLst/>
        </p:spPr>
        <p:txBody>
          <a:bodyPr wrap="none" anchor="ctr">
            <a:prstTxWarp prst="textNoShape">
              <a:avLst/>
            </a:prstTxWarp>
          </a:bodyPr>
          <a:lstStyle/>
          <a:p>
            <a:pP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Simplifying the Contract</a:t>
            </a:r>
            <a:endParaRPr lang="en-US" dirty="0"/>
          </a:p>
        </p:txBody>
      </p:sp>
      <p:sp>
        <p:nvSpPr>
          <p:cNvPr id="3" name="Content Placeholder 2"/>
          <p:cNvSpPr>
            <a:spLocks noGrp="1"/>
          </p:cNvSpPr>
          <p:nvPr>
            <p:ph idx="1"/>
          </p:nvPr>
        </p:nvSpPr>
        <p:spPr/>
        <p:txBody>
          <a:bodyPr/>
          <a:lstStyle/>
          <a:p>
            <a:endParaRPr lang="en-US" dirty="0" smtClean="0"/>
          </a:p>
          <a:p>
            <a:r>
              <a:rPr lang="en-US" dirty="0" smtClean="0"/>
              <a:t>For many users ACID is overkill.</a:t>
            </a:r>
          </a:p>
          <a:p>
            <a:r>
              <a:rPr lang="en-US" dirty="0"/>
              <a:t>I</a:t>
            </a:r>
            <a:r>
              <a:rPr lang="en-US" dirty="0" smtClean="0"/>
              <a:t>mplementing ACID in a distributed architecture has a significant affect on performance.</a:t>
            </a:r>
          </a:p>
          <a:p>
            <a:r>
              <a:rPr lang="en-US" dirty="0" err="1" smtClean="0"/>
              <a:t>NoSQL</a:t>
            </a:r>
            <a:r>
              <a:rPr lang="en-US" dirty="0" smtClean="0"/>
              <a:t> </a:t>
            </a:r>
            <a:r>
              <a:rPr lang="en-US" dirty="0"/>
              <a:t>Movement</a:t>
            </a:r>
            <a:r>
              <a:rPr lang="en-US" dirty="0" smtClean="0"/>
              <a:t>: </a:t>
            </a:r>
            <a:r>
              <a:rPr lang="en-US" dirty="0" err="1" smtClean="0"/>
              <a:t>CouchDB</a:t>
            </a:r>
            <a:r>
              <a:rPr lang="en-US" dirty="0"/>
              <a:t>, </a:t>
            </a:r>
            <a:r>
              <a:rPr lang="en-US" dirty="0" smtClean="0"/>
              <a:t>MongoDB,10gen, Basho, </a:t>
            </a:r>
            <a:r>
              <a:rPr lang="en-US" dirty="0" err="1" smtClean="0"/>
              <a:t>CouchOne</a:t>
            </a:r>
            <a:r>
              <a:rPr lang="en-US" dirty="0" smtClean="0"/>
              <a:t>, </a:t>
            </a:r>
            <a:r>
              <a:rPr lang="en-US" dirty="0" err="1" smtClean="0"/>
              <a:t>Cloudant</a:t>
            </a:r>
            <a:r>
              <a:rPr lang="en-US" dirty="0" smtClean="0"/>
              <a:t>, </a:t>
            </a:r>
            <a:r>
              <a:rPr lang="en-US" dirty="0" err="1" smtClean="0"/>
              <a:t>Cloudera</a:t>
            </a:r>
            <a:r>
              <a:rPr lang="en-US" dirty="0" smtClean="0"/>
              <a:t>, </a:t>
            </a:r>
            <a:r>
              <a:rPr lang="en-US" dirty="0" err="1" smtClean="0"/>
              <a:t>GoGrid</a:t>
            </a:r>
            <a:r>
              <a:rPr lang="en-US" dirty="0" smtClean="0"/>
              <a:t>, </a:t>
            </a:r>
            <a:r>
              <a:rPr lang="en-US" dirty="0" err="1" smtClean="0"/>
              <a:t>InfiniteGraph</a:t>
            </a:r>
            <a:r>
              <a:rPr lang="en-US" dirty="0" smtClean="0"/>
              <a:t>, </a:t>
            </a:r>
            <a:r>
              <a:rPr lang="en-US" dirty="0" err="1" smtClean="0"/>
              <a:t>Membase</a:t>
            </a:r>
            <a:r>
              <a:rPr lang="en-US" dirty="0" smtClean="0"/>
              <a:t>, </a:t>
            </a:r>
            <a:r>
              <a:rPr lang="en-US" dirty="0" err="1" smtClean="0"/>
              <a:t>Riptano</a:t>
            </a:r>
            <a:r>
              <a:rPr lang="en-US" dirty="0" smtClean="0"/>
              <a:t>, </a:t>
            </a:r>
            <a:r>
              <a:rPr lang="en-US" dirty="0" err="1" smtClean="0"/>
              <a:t>Scality</a:t>
            </a:r>
            <a:r>
              <a:rPr lang="en-US" dirty="0" smtClean="0"/>
              <a:t>….</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
          <p:cNvGrpSpPr>
            <a:grpSpLocks/>
          </p:cNvGrpSpPr>
          <p:nvPr/>
        </p:nvGrpSpPr>
        <p:grpSpPr bwMode="auto">
          <a:xfrm>
            <a:off x="3478064" y="2572544"/>
            <a:ext cx="5892800" cy="4368800"/>
            <a:chOff x="0" y="0"/>
            <a:chExt cx="3712" cy="2752"/>
          </a:xfrm>
        </p:grpSpPr>
        <p:pic>
          <p:nvPicPr>
            <p:cNvPr id="21511" name="Picture 2"/>
            <p:cNvPicPr>
              <a:picLocks noChangeAspect="1" noChangeArrowheads="1"/>
            </p:cNvPicPr>
            <p:nvPr/>
          </p:nvPicPr>
          <p:blipFill>
            <a:blip r:embed="rId2"/>
            <a:srcRect t="488" r="798" b="531"/>
            <a:stretch>
              <a:fillRect/>
            </a:stretch>
          </p:blipFill>
          <p:spPr bwMode="auto">
            <a:xfrm>
              <a:off x="138" y="128"/>
              <a:ext cx="3441" cy="2480"/>
            </a:xfrm>
            <a:prstGeom prst="rect">
              <a:avLst/>
            </a:prstGeom>
            <a:noFill/>
            <a:ln w="12700">
              <a:noFill/>
              <a:miter lim="800000"/>
              <a:headEnd/>
              <a:tailEnd/>
            </a:ln>
          </p:spPr>
        </p:pic>
        <p:pic>
          <p:nvPicPr>
            <p:cNvPr id="21512" name="Picture 3"/>
            <p:cNvPicPr>
              <a:picLocks noChangeArrowheads="1"/>
            </p:cNvPicPr>
            <p:nvPr/>
          </p:nvPicPr>
          <p:blipFill>
            <a:blip r:embed="rId3"/>
            <a:srcRect/>
            <a:stretch>
              <a:fillRect/>
            </a:stretch>
          </p:blipFill>
          <p:spPr bwMode="auto">
            <a:xfrm>
              <a:off x="0" y="0"/>
              <a:ext cx="3712" cy="2752"/>
            </a:xfrm>
            <a:prstGeom prst="rect">
              <a:avLst/>
            </a:prstGeom>
            <a:noFill/>
            <a:ln w="12700">
              <a:noFill/>
              <a:miter lim="800000"/>
              <a:headEnd/>
              <a:tailEnd/>
            </a:ln>
          </p:spPr>
        </p:pic>
      </p:grpSp>
      <p:sp>
        <p:nvSpPr>
          <p:cNvPr id="16388" name="Rectangle 4"/>
          <p:cNvSpPr>
            <a:spLocks noGrp="1" noChangeArrowheads="1"/>
          </p:cNvSpPr>
          <p:nvPr>
            <p:ph type="title"/>
          </p:nvPr>
        </p:nvSpPr>
        <p:spPr/>
        <p:txBody>
          <a:bodyPr/>
          <a:lstStyle/>
          <a:p>
            <a:r>
              <a:rPr lang="en-US" smtClean="0"/>
              <a:t>Databases have huge operational overheads</a:t>
            </a:r>
            <a:endParaRPr lang="en-US" dirty="0"/>
          </a:p>
        </p:txBody>
      </p:sp>
      <p:sp>
        <p:nvSpPr>
          <p:cNvPr id="16390" name="Line 6"/>
          <p:cNvSpPr>
            <a:spLocks noChangeShapeType="1"/>
          </p:cNvSpPr>
          <p:nvPr/>
        </p:nvSpPr>
        <p:spPr bwMode="auto">
          <a:xfrm rot="10800000" flipH="1">
            <a:off x="3630464" y="7347744"/>
            <a:ext cx="5562600" cy="1587"/>
          </a:xfrm>
          <a:prstGeom prst="line">
            <a:avLst/>
          </a:prstGeom>
          <a:noFill/>
          <a:ln w="25400" cap="flat">
            <a:solidFill>
              <a:schemeClr val="tx1"/>
            </a:solidFill>
            <a:prstDash val="solid"/>
            <a:miter lim="800000"/>
            <a:headEnd type="none" w="med" len="med"/>
            <a:tailEnd type="none" w="med" len="med"/>
          </a:ln>
        </p:spPr>
        <p:txBody>
          <a:bodyPr lIns="0" tIns="0" rIns="0" bIns="0">
            <a:prstTxWarp prst="textNoShape">
              <a:avLst/>
            </a:prstTxWarp>
          </a:bodyPr>
          <a:lstStyle/>
          <a:p>
            <a:pPr>
              <a:defRPr/>
            </a:pPr>
            <a:endParaRPr lang="en-US" dirty="0"/>
          </a:p>
        </p:txBody>
      </p:sp>
      <p:sp>
        <p:nvSpPr>
          <p:cNvPr id="16391" name="Rectangle 7"/>
          <p:cNvSpPr>
            <a:spLocks/>
          </p:cNvSpPr>
          <p:nvPr/>
        </p:nvSpPr>
        <p:spPr bwMode="auto">
          <a:xfrm>
            <a:off x="2576364" y="7438231"/>
            <a:ext cx="7696200" cy="19558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defRPr/>
            </a:pPr>
            <a:r>
              <a:rPr lang="en-US" sz="4000" dirty="0">
                <a:ln>
                  <a:solidFill>
                    <a:srgbClr val="0000FF"/>
                  </a:solidFill>
                </a:ln>
                <a:solidFill>
                  <a:srgbClr val="66CCFF"/>
                </a:solidFill>
                <a:effectLst/>
              </a:rPr>
              <a:t>Research with Shore DB indicates only 6.8% of instructions contribute to ‘useful work’</a:t>
            </a:r>
          </a:p>
        </p:txBody>
      </p:sp>
      <p:sp>
        <p:nvSpPr>
          <p:cNvPr id="2" name="TextBox 1"/>
          <p:cNvSpPr txBox="1"/>
          <p:nvPr/>
        </p:nvSpPr>
        <p:spPr>
          <a:xfrm>
            <a:off x="11182920" y="8993450"/>
            <a:ext cx="1800200" cy="707886"/>
          </a:xfrm>
          <a:prstGeom prst="rect">
            <a:avLst/>
          </a:prstGeom>
          <a:noFill/>
        </p:spPr>
        <p:txBody>
          <a:bodyPr wrap="square" rtlCol="0">
            <a:spAutoFit/>
          </a:bodyPr>
          <a:lstStyle/>
          <a:p>
            <a:pPr algn="l"/>
            <a:r>
              <a:rPr lang="en-US" sz="1000" dirty="0" smtClean="0"/>
              <a:t>Taken from “</a:t>
            </a:r>
            <a:r>
              <a:rPr lang="en-US" sz="1000" b="1" dirty="0"/>
              <a:t>OLTP Through the Looking Glass, and What We Found </a:t>
            </a:r>
            <a:r>
              <a:rPr lang="en-US" sz="1000" b="1" dirty="0" smtClean="0"/>
              <a:t>There” </a:t>
            </a:r>
            <a:r>
              <a:rPr lang="en-US" sz="1000" dirty="0" err="1" smtClean="0"/>
              <a:t>Harizopoulos</a:t>
            </a:r>
            <a:r>
              <a:rPr lang="en-US" sz="1000" dirty="0" smtClean="0"/>
              <a:t> et al</a:t>
            </a:r>
            <a:r>
              <a:rPr lang="en-US" sz="1000" b="1" dirty="0" smtClean="0"/>
              <a:t> </a:t>
            </a:r>
            <a:endParaRPr lang="en-US" sz="1000" dirty="0"/>
          </a:p>
        </p:txBody>
      </p:sp>
    </p:spTree>
    <p:extLst>
      <p:ext uri="{BB962C8B-B14F-4D97-AF65-F5344CB8AC3E}">
        <p14:creationId xmlns:p14="http://schemas.microsoft.com/office/powerpoint/2010/main" val="33352280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Memory is 100x faster than disk</a:t>
            </a:r>
            <a:endParaRPr lang="en-US" dirty="0"/>
          </a:p>
        </p:txBody>
      </p:sp>
      <p:sp>
        <p:nvSpPr>
          <p:cNvPr id="5" name="Rounded Rectangle 4"/>
          <p:cNvSpPr/>
          <p:nvPr/>
        </p:nvSpPr>
        <p:spPr bwMode="auto">
          <a:xfrm>
            <a:off x="1821880" y="4530115"/>
            <a:ext cx="9145016" cy="1440160"/>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6600" b="1" dirty="0" smtClean="0"/>
              <a:t>0.000,000,000,000</a:t>
            </a:r>
            <a:endParaRPr kumimoji="0" lang="en-US" sz="6600" b="1" i="0" u="none" strike="noStrike" cap="none" normalizeH="0" baseline="0" dirty="0">
              <a:ln>
                <a:noFill/>
              </a:ln>
              <a:solidFill>
                <a:srgbClr val="FFFFFF"/>
              </a:solidFill>
              <a:effectLst>
                <a:outerShdw blurRad="38100" dist="38100" dir="2700000" algn="tl">
                  <a:srgbClr val="000000">
                    <a:alpha val="43137"/>
                  </a:srgbClr>
                </a:outerShdw>
              </a:effectLst>
              <a:sym typeface="Helvetica Neue Light" charset="0"/>
            </a:endParaRPr>
          </a:p>
        </p:txBody>
      </p:sp>
      <p:sp>
        <p:nvSpPr>
          <p:cNvPr id="7" name="Right Brace 6"/>
          <p:cNvSpPr/>
          <p:nvPr/>
        </p:nvSpPr>
        <p:spPr bwMode="auto">
          <a:xfrm rot="16200000">
            <a:off x="4198144" y="2356520"/>
            <a:ext cx="360040" cy="1224136"/>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Right Brace 7"/>
          <p:cNvSpPr/>
          <p:nvPr/>
        </p:nvSpPr>
        <p:spPr bwMode="auto">
          <a:xfrm rot="16200000">
            <a:off x="5782320" y="2356520"/>
            <a:ext cx="360040" cy="1224136"/>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Right Brace 8"/>
          <p:cNvSpPr/>
          <p:nvPr/>
        </p:nvSpPr>
        <p:spPr bwMode="auto">
          <a:xfrm rot="16200000">
            <a:off x="7438504" y="2356520"/>
            <a:ext cx="360040" cy="1224136"/>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Right Brace 9"/>
          <p:cNvSpPr/>
          <p:nvPr/>
        </p:nvSpPr>
        <p:spPr bwMode="auto">
          <a:xfrm rot="16200000">
            <a:off x="9022680" y="2356520"/>
            <a:ext cx="360040" cy="1224136"/>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TextBox 12"/>
          <p:cNvSpPr txBox="1"/>
          <p:nvPr/>
        </p:nvSpPr>
        <p:spPr>
          <a:xfrm>
            <a:off x="5278264" y="1852464"/>
            <a:ext cx="1368152" cy="738664"/>
          </a:xfrm>
          <a:prstGeom prst="rect">
            <a:avLst/>
          </a:prstGeom>
          <a:noFill/>
        </p:spPr>
        <p:txBody>
          <a:bodyPr wrap="square" rtlCol="0">
            <a:spAutoFit/>
          </a:bodyPr>
          <a:lstStyle/>
          <a:p>
            <a:r>
              <a:rPr lang="en-US" dirty="0" err="1" smtClean="0">
                <a:latin typeface="Lucida Grande"/>
                <a:ea typeface="Lucida Grande"/>
                <a:cs typeface="Lucida Grande"/>
              </a:rPr>
              <a:t>μs</a:t>
            </a:r>
            <a:endParaRPr lang="en-US" dirty="0"/>
          </a:p>
        </p:txBody>
      </p:sp>
      <p:sp>
        <p:nvSpPr>
          <p:cNvPr id="14" name="TextBox 13"/>
          <p:cNvSpPr txBox="1"/>
          <p:nvPr/>
        </p:nvSpPr>
        <p:spPr>
          <a:xfrm>
            <a:off x="6934448" y="1852464"/>
            <a:ext cx="1368152" cy="738664"/>
          </a:xfrm>
          <a:prstGeom prst="rect">
            <a:avLst/>
          </a:prstGeom>
          <a:noFill/>
        </p:spPr>
        <p:txBody>
          <a:bodyPr wrap="square" rtlCol="0">
            <a:spAutoFit/>
          </a:bodyPr>
          <a:lstStyle/>
          <a:p>
            <a:r>
              <a:rPr lang="en-US" dirty="0">
                <a:latin typeface="Lucida Grande"/>
                <a:ea typeface="Lucida Grande"/>
                <a:cs typeface="Lucida Grande"/>
              </a:rPr>
              <a:t>n</a:t>
            </a:r>
            <a:r>
              <a:rPr lang="en-US" dirty="0" smtClean="0">
                <a:latin typeface="Lucida Grande"/>
                <a:ea typeface="Lucida Grande"/>
                <a:cs typeface="Lucida Grande"/>
              </a:rPr>
              <a:t>s</a:t>
            </a:r>
            <a:endParaRPr lang="en-US" dirty="0"/>
          </a:p>
        </p:txBody>
      </p:sp>
      <p:sp>
        <p:nvSpPr>
          <p:cNvPr id="15" name="TextBox 14"/>
          <p:cNvSpPr txBox="1"/>
          <p:nvPr/>
        </p:nvSpPr>
        <p:spPr>
          <a:xfrm>
            <a:off x="8518624" y="1852464"/>
            <a:ext cx="1368152" cy="738664"/>
          </a:xfrm>
          <a:prstGeom prst="rect">
            <a:avLst/>
          </a:prstGeom>
          <a:noFill/>
        </p:spPr>
        <p:txBody>
          <a:bodyPr wrap="square" rtlCol="0">
            <a:spAutoFit/>
          </a:bodyPr>
          <a:lstStyle/>
          <a:p>
            <a:r>
              <a:rPr lang="en-US" dirty="0" err="1">
                <a:latin typeface="Lucida Grande"/>
                <a:ea typeface="Lucida Grande"/>
                <a:cs typeface="Lucida Grande"/>
              </a:rPr>
              <a:t>p</a:t>
            </a:r>
            <a:r>
              <a:rPr lang="en-US" dirty="0" err="1" smtClean="0">
                <a:latin typeface="Lucida Grande"/>
                <a:ea typeface="Lucida Grande"/>
                <a:cs typeface="Lucida Grande"/>
              </a:rPr>
              <a:t>s</a:t>
            </a:r>
            <a:endParaRPr lang="en-US" dirty="0"/>
          </a:p>
        </p:txBody>
      </p:sp>
      <p:sp>
        <p:nvSpPr>
          <p:cNvPr id="16" name="TextBox 15"/>
          <p:cNvSpPr txBox="1"/>
          <p:nvPr/>
        </p:nvSpPr>
        <p:spPr>
          <a:xfrm>
            <a:off x="3694088" y="1852464"/>
            <a:ext cx="1368152" cy="738664"/>
          </a:xfrm>
          <a:prstGeom prst="rect">
            <a:avLst/>
          </a:prstGeom>
          <a:noFill/>
        </p:spPr>
        <p:txBody>
          <a:bodyPr wrap="square" rtlCol="0">
            <a:spAutoFit/>
          </a:bodyPr>
          <a:lstStyle/>
          <a:p>
            <a:r>
              <a:rPr lang="en-US" dirty="0" err="1">
                <a:latin typeface="Lucida Grande"/>
                <a:ea typeface="Lucida Grande"/>
                <a:cs typeface="Lucida Grande"/>
              </a:rPr>
              <a:t>m</a:t>
            </a:r>
            <a:r>
              <a:rPr lang="en-US" dirty="0" err="1" smtClean="0">
                <a:latin typeface="Lucida Grande"/>
                <a:ea typeface="Lucida Grande"/>
                <a:cs typeface="Lucida Grande"/>
              </a:rPr>
              <a:t>s</a:t>
            </a:r>
            <a:endParaRPr lang="en-US" dirty="0"/>
          </a:p>
        </p:txBody>
      </p:sp>
      <p:sp>
        <p:nvSpPr>
          <p:cNvPr id="17" name="TextBox 16"/>
          <p:cNvSpPr txBox="1"/>
          <p:nvPr/>
        </p:nvSpPr>
        <p:spPr>
          <a:xfrm>
            <a:off x="9526736" y="6604992"/>
            <a:ext cx="3528392" cy="615553"/>
          </a:xfrm>
          <a:prstGeom prst="rect">
            <a:avLst/>
          </a:prstGeom>
          <a:noFill/>
        </p:spPr>
        <p:txBody>
          <a:bodyPr wrap="square" rtlCol="0">
            <a:spAutoFit/>
          </a:bodyPr>
          <a:lstStyle/>
          <a:p>
            <a:pPr algn="l"/>
            <a:r>
              <a:rPr lang="en-US" sz="3400" dirty="0" smtClean="0">
                <a:latin typeface="Lucida Grande"/>
                <a:ea typeface="Lucida Grande"/>
                <a:cs typeface="Lucida Grande"/>
              </a:rPr>
              <a:t>L1 Cache Ref</a:t>
            </a:r>
          </a:p>
        </p:txBody>
      </p:sp>
      <p:sp>
        <p:nvSpPr>
          <p:cNvPr id="18" name="TextBox 17"/>
          <p:cNvSpPr txBox="1"/>
          <p:nvPr/>
        </p:nvSpPr>
        <p:spPr>
          <a:xfrm>
            <a:off x="7582520" y="7914491"/>
            <a:ext cx="3528392" cy="615553"/>
          </a:xfrm>
          <a:prstGeom prst="rect">
            <a:avLst/>
          </a:prstGeom>
          <a:noFill/>
        </p:spPr>
        <p:txBody>
          <a:bodyPr wrap="square" rtlCol="0">
            <a:spAutoFit/>
          </a:bodyPr>
          <a:lstStyle/>
          <a:p>
            <a:pPr algn="l"/>
            <a:r>
              <a:rPr lang="en-US" sz="3400" dirty="0" smtClean="0">
                <a:latin typeface="Lucida Grande"/>
                <a:ea typeface="Lucida Grande"/>
                <a:cs typeface="Lucida Grande"/>
              </a:rPr>
              <a:t>L2 Cache Ref</a:t>
            </a:r>
            <a:endParaRPr lang="en-US" sz="3400" dirty="0"/>
          </a:p>
        </p:txBody>
      </p:sp>
      <p:sp>
        <p:nvSpPr>
          <p:cNvPr id="19" name="TextBox 18"/>
          <p:cNvSpPr txBox="1"/>
          <p:nvPr/>
        </p:nvSpPr>
        <p:spPr>
          <a:xfrm>
            <a:off x="5494288" y="6618347"/>
            <a:ext cx="3240360" cy="1138773"/>
          </a:xfrm>
          <a:prstGeom prst="rect">
            <a:avLst/>
          </a:prstGeom>
          <a:noFill/>
        </p:spPr>
        <p:txBody>
          <a:bodyPr wrap="square" rtlCol="0">
            <a:spAutoFit/>
          </a:bodyPr>
          <a:lstStyle/>
          <a:p>
            <a:pPr algn="l"/>
            <a:r>
              <a:rPr lang="en-US" sz="3400" dirty="0" smtClean="0">
                <a:latin typeface="Lucida Grande"/>
                <a:ea typeface="Lucida Grande"/>
                <a:cs typeface="Lucida Grande"/>
              </a:rPr>
              <a:t>Main Memory</a:t>
            </a:r>
          </a:p>
          <a:p>
            <a:pPr algn="l"/>
            <a:r>
              <a:rPr lang="en-US" sz="3400" dirty="0" smtClean="0">
                <a:latin typeface="Lucida Grande"/>
                <a:ea typeface="Lucida Grande"/>
                <a:cs typeface="Lucida Grande"/>
              </a:rPr>
              <a:t>Ref</a:t>
            </a:r>
            <a:endParaRPr lang="en-US" sz="3400" dirty="0"/>
          </a:p>
        </p:txBody>
      </p:sp>
      <p:sp>
        <p:nvSpPr>
          <p:cNvPr id="20" name="TextBox 19"/>
          <p:cNvSpPr txBox="1"/>
          <p:nvPr/>
        </p:nvSpPr>
        <p:spPr>
          <a:xfrm>
            <a:off x="5998344" y="3364632"/>
            <a:ext cx="4536504" cy="615553"/>
          </a:xfrm>
          <a:prstGeom prst="rect">
            <a:avLst/>
          </a:prstGeom>
          <a:noFill/>
        </p:spPr>
        <p:txBody>
          <a:bodyPr wrap="square" rtlCol="0">
            <a:spAutoFit/>
          </a:bodyPr>
          <a:lstStyle/>
          <a:p>
            <a:pPr algn="l"/>
            <a:r>
              <a:rPr lang="en-US" sz="3400" dirty="0" smtClean="0">
                <a:latin typeface="Lucida Grande"/>
                <a:ea typeface="Lucida Grande"/>
                <a:cs typeface="Lucida Grande"/>
              </a:rPr>
              <a:t>1MB Main Memory</a:t>
            </a:r>
            <a:endParaRPr lang="en-US" sz="3400" dirty="0"/>
          </a:p>
        </p:txBody>
      </p:sp>
      <p:sp>
        <p:nvSpPr>
          <p:cNvPr id="21" name="TextBox 20"/>
          <p:cNvSpPr txBox="1"/>
          <p:nvPr/>
        </p:nvSpPr>
        <p:spPr>
          <a:xfrm>
            <a:off x="2541960" y="7986499"/>
            <a:ext cx="4536504" cy="1138773"/>
          </a:xfrm>
          <a:prstGeom prst="rect">
            <a:avLst/>
          </a:prstGeom>
          <a:noFill/>
        </p:spPr>
        <p:txBody>
          <a:bodyPr wrap="square" rtlCol="0">
            <a:spAutoFit/>
          </a:bodyPr>
          <a:lstStyle/>
          <a:p>
            <a:pPr algn="l"/>
            <a:r>
              <a:rPr lang="en-US" sz="3400" dirty="0" smtClean="0">
                <a:latin typeface="Lucida Grande"/>
                <a:ea typeface="Lucida Grande"/>
                <a:cs typeface="Lucida Grande"/>
              </a:rPr>
              <a:t>Cross Network Round Trip</a:t>
            </a:r>
            <a:endParaRPr lang="en-US" sz="3400" dirty="0"/>
          </a:p>
        </p:txBody>
      </p:sp>
      <p:sp>
        <p:nvSpPr>
          <p:cNvPr id="22" name="TextBox 21"/>
          <p:cNvSpPr txBox="1"/>
          <p:nvPr/>
        </p:nvSpPr>
        <p:spPr>
          <a:xfrm>
            <a:off x="453728" y="6631702"/>
            <a:ext cx="4536504" cy="1138773"/>
          </a:xfrm>
          <a:prstGeom prst="rect">
            <a:avLst/>
          </a:prstGeom>
          <a:noFill/>
        </p:spPr>
        <p:txBody>
          <a:bodyPr wrap="square" rtlCol="0">
            <a:spAutoFit/>
          </a:bodyPr>
          <a:lstStyle/>
          <a:p>
            <a:pPr algn="l"/>
            <a:r>
              <a:rPr lang="en-US" sz="3400" dirty="0" smtClean="0">
                <a:latin typeface="Lucida Grande"/>
                <a:ea typeface="Lucida Grande"/>
                <a:cs typeface="Lucida Grande"/>
              </a:rPr>
              <a:t>Cross Continental Round Trip</a:t>
            </a:r>
            <a:endParaRPr lang="en-US" sz="3400" dirty="0"/>
          </a:p>
        </p:txBody>
      </p:sp>
      <p:sp>
        <p:nvSpPr>
          <p:cNvPr id="23" name="TextBox 22"/>
          <p:cNvSpPr txBox="1"/>
          <p:nvPr/>
        </p:nvSpPr>
        <p:spPr>
          <a:xfrm>
            <a:off x="669752" y="3364632"/>
            <a:ext cx="4536504" cy="615553"/>
          </a:xfrm>
          <a:prstGeom prst="rect">
            <a:avLst/>
          </a:prstGeom>
          <a:noFill/>
        </p:spPr>
        <p:txBody>
          <a:bodyPr wrap="square" rtlCol="0">
            <a:spAutoFit/>
          </a:bodyPr>
          <a:lstStyle/>
          <a:p>
            <a:pPr algn="l"/>
            <a:r>
              <a:rPr lang="en-US" sz="3400" dirty="0" smtClean="0">
                <a:latin typeface="Lucida Grande"/>
                <a:ea typeface="Lucida Grande"/>
                <a:cs typeface="Lucida Grande"/>
              </a:rPr>
              <a:t>1MB Disk/Network</a:t>
            </a:r>
            <a:endParaRPr lang="en-US" sz="3400" dirty="0"/>
          </a:p>
        </p:txBody>
      </p:sp>
      <p:cxnSp>
        <p:nvCxnSpPr>
          <p:cNvPr id="25" name="Straight Arrow Connector 24"/>
          <p:cNvCxnSpPr/>
          <p:nvPr/>
        </p:nvCxnSpPr>
        <p:spPr bwMode="auto">
          <a:xfrm flipH="1" flipV="1">
            <a:off x="8806656" y="5538227"/>
            <a:ext cx="792088" cy="1080120"/>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H="1" flipV="1">
            <a:off x="8158584" y="5610235"/>
            <a:ext cx="720080" cy="2304256"/>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V="1">
            <a:off x="6862440" y="5610235"/>
            <a:ext cx="288032" cy="1152128"/>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V="1">
            <a:off x="4198144" y="5538227"/>
            <a:ext cx="1296144" cy="24482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2541960" y="5610235"/>
            <a:ext cx="1224136" cy="1152128"/>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3910112" y="4012704"/>
            <a:ext cx="432048" cy="864096"/>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flipH="1">
            <a:off x="5566296" y="4012704"/>
            <a:ext cx="432048" cy="877451"/>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27" name="TextBox 26"/>
          <p:cNvSpPr txBox="1"/>
          <p:nvPr/>
        </p:nvSpPr>
        <p:spPr>
          <a:xfrm>
            <a:off x="6646416" y="8765232"/>
            <a:ext cx="6120680" cy="707886"/>
          </a:xfrm>
          <a:prstGeom prst="rect">
            <a:avLst/>
          </a:prstGeom>
          <a:noFill/>
        </p:spPr>
        <p:txBody>
          <a:bodyPr wrap="square" rtlCol="0">
            <a:spAutoFit/>
          </a:bodyPr>
          <a:lstStyle/>
          <a:p>
            <a:pPr algn="l"/>
            <a:r>
              <a:rPr lang="en-US" sz="2000" dirty="0" smtClean="0">
                <a:latin typeface="Lucida Grande"/>
                <a:ea typeface="Lucida Grande"/>
                <a:cs typeface="Lucida Grande"/>
              </a:rPr>
              <a:t>* L1 ref is about 2 clock cycles or 0.7ns. This is the time it takes light to travel 20cm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all that overhead</a:t>
            </a:r>
            <a:endParaRPr lang="en-US" dirty="0"/>
          </a:p>
        </p:txBody>
      </p:sp>
      <p:sp>
        <p:nvSpPr>
          <p:cNvPr id="9" name="Content Placeholder 8"/>
          <p:cNvSpPr>
            <a:spLocks noGrp="1"/>
          </p:cNvSpPr>
          <p:nvPr>
            <p:ph idx="1"/>
          </p:nvPr>
        </p:nvSpPr>
        <p:spPr/>
        <p:txBody>
          <a:bodyPr/>
          <a:lstStyle/>
          <a:p>
            <a:pPr marL="0" indent="0">
              <a:buNone/>
            </a:pPr>
            <a:r>
              <a:rPr lang="en-US" dirty="0" smtClean="0"/>
              <a:t>RAM means:</a:t>
            </a:r>
          </a:p>
          <a:p>
            <a:r>
              <a:rPr lang="en-US" dirty="0" smtClean="0"/>
              <a:t>No IO</a:t>
            </a:r>
          </a:p>
          <a:p>
            <a:r>
              <a:rPr lang="en-US" dirty="0" smtClean="0"/>
              <a:t>Single Threaded</a:t>
            </a:r>
          </a:p>
          <a:p>
            <a:pPr lvl="1">
              <a:buFont typeface="Symbol" charset="2"/>
              <a:buChar char=""/>
            </a:pPr>
            <a:r>
              <a:rPr lang="en-US" dirty="0" smtClean="0"/>
              <a:t>No locking / latching</a:t>
            </a:r>
          </a:p>
          <a:p>
            <a:r>
              <a:rPr lang="en-US" dirty="0" smtClean="0"/>
              <a:t>Rapid aggregation </a:t>
            </a:r>
            <a:r>
              <a:rPr lang="en-US" dirty="0" err="1" smtClean="0"/>
              <a:t>etc</a:t>
            </a:r>
            <a:endParaRPr lang="en-US" dirty="0" smtClean="0"/>
          </a:p>
          <a:p>
            <a:r>
              <a:rPr lang="en-US" dirty="0" smtClean="0"/>
              <a:t>Query plans become less important</a:t>
            </a:r>
          </a:p>
          <a:p>
            <a:endParaRPr lang="en-US" dirty="0"/>
          </a:p>
        </p:txBody>
      </p:sp>
      <p:grpSp>
        <p:nvGrpSpPr>
          <p:cNvPr id="10" name="Group 1"/>
          <p:cNvGrpSpPr>
            <a:grpSpLocks/>
          </p:cNvGrpSpPr>
          <p:nvPr/>
        </p:nvGrpSpPr>
        <p:grpSpPr bwMode="auto">
          <a:xfrm>
            <a:off x="6426200" y="3200400"/>
            <a:ext cx="5892800" cy="4368800"/>
            <a:chOff x="0" y="0"/>
            <a:chExt cx="3712" cy="2752"/>
          </a:xfrm>
        </p:grpSpPr>
        <p:pic>
          <p:nvPicPr>
            <p:cNvPr id="11" name="Picture 2"/>
            <p:cNvPicPr>
              <a:picLocks noChangeAspect="1" noChangeArrowheads="1"/>
            </p:cNvPicPr>
            <p:nvPr/>
          </p:nvPicPr>
          <p:blipFill>
            <a:blip r:embed="rId2"/>
            <a:srcRect t="488" r="798" b="531"/>
            <a:stretch>
              <a:fillRect/>
            </a:stretch>
          </p:blipFill>
          <p:spPr bwMode="auto">
            <a:xfrm>
              <a:off x="138" y="128"/>
              <a:ext cx="3441" cy="2480"/>
            </a:xfrm>
            <a:prstGeom prst="rect">
              <a:avLst/>
            </a:prstGeom>
            <a:noFill/>
            <a:ln w="12700">
              <a:noFill/>
              <a:miter lim="800000"/>
              <a:headEnd/>
              <a:tailEnd/>
            </a:ln>
          </p:spPr>
        </p:pic>
        <p:pic>
          <p:nvPicPr>
            <p:cNvPr id="12" name="Picture 3"/>
            <p:cNvPicPr>
              <a:picLocks noChangeArrowheads="1"/>
            </p:cNvPicPr>
            <p:nvPr/>
          </p:nvPicPr>
          <p:blipFill>
            <a:blip r:embed="rId3"/>
            <a:srcRect/>
            <a:stretch>
              <a:fillRect/>
            </a:stretch>
          </p:blipFill>
          <p:spPr bwMode="auto">
            <a:xfrm>
              <a:off x="0" y="0"/>
              <a:ext cx="3712" cy="2752"/>
            </a:xfrm>
            <a:prstGeom prst="rect">
              <a:avLst/>
            </a:prstGeom>
            <a:noFill/>
            <a:ln w="12700">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US" dirty="0" smtClean="0"/>
              <a:t>We were keen to leverage these three factors in building the ODC</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3995796"/>
              </p:ext>
            </p:extLst>
          </p:nvPr>
        </p:nvGraphicFramePr>
        <p:xfrm>
          <a:off x="787400" y="2356520"/>
          <a:ext cx="11303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ODC?</a:t>
            </a:r>
            <a:endParaRPr lang="en-US" dirty="0"/>
          </a:p>
        </p:txBody>
      </p:sp>
      <p:sp>
        <p:nvSpPr>
          <p:cNvPr id="3" name="Content Placeholder 2"/>
          <p:cNvSpPr>
            <a:spLocks noGrp="1"/>
          </p:cNvSpPr>
          <p:nvPr>
            <p:ph idx="1"/>
          </p:nvPr>
        </p:nvSpPr>
        <p:spPr>
          <a:xfrm>
            <a:off x="787400" y="1924472"/>
            <a:ext cx="11303000" cy="6019800"/>
          </a:xfrm>
        </p:spPr>
        <p:txBody>
          <a:bodyPr/>
          <a:lstStyle/>
          <a:p>
            <a:pPr marL="0" indent="0" algn="ctr">
              <a:buNone/>
            </a:pPr>
            <a:endParaRPr lang="en-US" sz="4400" dirty="0" smtClean="0"/>
          </a:p>
          <a:p>
            <a:pPr marL="0" indent="0" algn="ctr">
              <a:buNone/>
            </a:pPr>
            <a:r>
              <a:rPr lang="en-US" sz="4400" dirty="0" smtClean="0"/>
              <a:t>Highly distributed, in memory, </a:t>
            </a:r>
            <a:r>
              <a:rPr lang="en-US" sz="4400" dirty="0" err="1" smtClean="0"/>
              <a:t>normalised</a:t>
            </a:r>
            <a:r>
              <a:rPr lang="en-US" sz="4400" dirty="0" smtClean="0"/>
              <a:t> data store designed for scalable data access and processing.</a:t>
            </a:r>
          </a:p>
          <a:p>
            <a:pPr marL="0" indent="0" algn="ctr">
              <a:buNone/>
            </a:pPr>
            <a:endParaRPr lang="en-US" sz="4400" dirty="0"/>
          </a:p>
        </p:txBody>
      </p:sp>
    </p:spTree>
    <p:extLst>
      <p:ext uri="{BB962C8B-B14F-4D97-AF65-F5344CB8AC3E}">
        <p14:creationId xmlns:p14="http://schemas.microsoft.com/office/powerpoint/2010/main" val="3317877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254000" y="2068488"/>
            <a:ext cx="3590925" cy="3096344"/>
          </a:xfrm>
          <a:prstGeom prst="roundRect">
            <a:avLst>
              <a:gd name="adj" fmla="val 16667"/>
            </a:avLst>
          </a:prstGeom>
          <a:gradFill rotWithShape="1">
            <a:gsLst>
              <a:gs pos="0">
                <a:srgbClr val="E3F8DE"/>
              </a:gs>
              <a:gs pos="100000">
                <a:srgbClr val="66DA46"/>
              </a:gs>
            </a:gsLst>
            <a:lin ang="5400000" scaled="1"/>
          </a:gradFill>
          <a:ln w="38100">
            <a:solidFill>
              <a:srgbClr val="5C5C5C"/>
            </a:solidFill>
            <a:round/>
            <a:headEnd/>
            <a:tailEnd/>
          </a:ln>
        </p:spPr>
        <p:txBody>
          <a:bodyPr lIns="124130" tIns="62065" rIns="124130" bIns="62065">
            <a:prstTxWarp prst="textNoShape">
              <a:avLst/>
            </a:prstTxWarp>
          </a:bodyPr>
          <a:lstStyle/>
          <a:p>
            <a:pPr algn="l" eaLnBrk="0" hangingPunct="0">
              <a:spcBef>
                <a:spcPct val="50000"/>
              </a:spcBef>
              <a:defRPr/>
            </a:pPr>
            <a:r>
              <a:rPr lang="en-GB" sz="2700" dirty="0" smtClean="0">
                <a:solidFill>
                  <a:srgbClr val="000066"/>
                </a:solidFill>
                <a:latin typeface="Eurostile"/>
                <a:cs typeface="Eurostile"/>
              </a:rPr>
              <a:t>The internet era has moved us away from traditional database architecture, now a quarter of a century old.</a:t>
            </a:r>
            <a:endParaRPr lang="en-GB" sz="2200" dirty="0">
              <a:solidFill>
                <a:srgbClr val="000066"/>
              </a:solidFill>
              <a:latin typeface="Eurostile"/>
              <a:cs typeface="Eurostile"/>
            </a:endParaRPr>
          </a:p>
        </p:txBody>
      </p:sp>
      <p:sp>
        <p:nvSpPr>
          <p:cNvPr id="8" name="AutoShape 7"/>
          <p:cNvSpPr>
            <a:spLocks noChangeArrowheads="1"/>
          </p:cNvSpPr>
          <p:nvPr/>
        </p:nvSpPr>
        <p:spPr bwMode="auto">
          <a:xfrm>
            <a:off x="4270152" y="1398662"/>
            <a:ext cx="4270598" cy="2830066"/>
          </a:xfrm>
          <a:prstGeom prst="roundRect">
            <a:avLst>
              <a:gd name="adj" fmla="val 16667"/>
            </a:avLst>
          </a:prstGeom>
          <a:gradFill rotWithShape="1">
            <a:gsLst>
              <a:gs pos="0">
                <a:srgbClr val="FBFFD8"/>
              </a:gs>
              <a:gs pos="100000">
                <a:srgbClr val="E6FE00"/>
              </a:gs>
            </a:gsLst>
            <a:lin ang="5400000" scaled="1"/>
          </a:gradFill>
          <a:ln w="38100">
            <a:solidFill>
              <a:srgbClr val="5C5C5C"/>
            </a:solidFill>
            <a:round/>
            <a:headEnd/>
            <a:tailEnd/>
          </a:ln>
        </p:spPr>
        <p:txBody>
          <a:bodyPr lIns="124130" tIns="62065" rIns="124130" bIns="62065">
            <a:prstTxWarp prst="textNoShape">
              <a:avLst/>
            </a:prstTxWarp>
          </a:bodyPr>
          <a:lstStyle/>
          <a:p>
            <a:pPr algn="l" eaLnBrk="0" hangingPunct="0">
              <a:spcBef>
                <a:spcPct val="50000"/>
              </a:spcBef>
              <a:defRPr/>
            </a:pPr>
            <a:r>
              <a:rPr lang="en-GB" sz="2700" dirty="0" smtClean="0">
                <a:solidFill>
                  <a:srgbClr val="000066"/>
                </a:solidFill>
                <a:latin typeface="Eurostile"/>
                <a:cs typeface="Eurostile"/>
              </a:rPr>
              <a:t>Industry and academia have responded with a variety of solutions that leverage distribution, use of a simpler contract and RAM storage.</a:t>
            </a:r>
            <a:endParaRPr lang="en-GB" sz="2200" dirty="0">
              <a:solidFill>
                <a:srgbClr val="000066"/>
              </a:solidFill>
              <a:latin typeface="Eurostile"/>
              <a:cs typeface="Eurostile"/>
            </a:endParaRPr>
          </a:p>
        </p:txBody>
      </p:sp>
      <p:sp>
        <p:nvSpPr>
          <p:cNvPr id="9" name="AutoShape 8"/>
          <p:cNvSpPr>
            <a:spLocks noChangeArrowheads="1"/>
          </p:cNvSpPr>
          <p:nvPr/>
        </p:nvSpPr>
        <p:spPr bwMode="auto">
          <a:xfrm>
            <a:off x="9094688" y="1564432"/>
            <a:ext cx="3656112" cy="3024336"/>
          </a:xfrm>
          <a:prstGeom prst="roundRect">
            <a:avLst>
              <a:gd name="adj" fmla="val 16667"/>
            </a:avLst>
          </a:prstGeom>
          <a:gradFill rotWithShape="1">
            <a:gsLst>
              <a:gs pos="0">
                <a:srgbClr val="FFE6E0"/>
              </a:gs>
              <a:gs pos="100000">
                <a:srgbClr val="FF3300"/>
              </a:gs>
            </a:gsLst>
            <a:lin ang="5400000" scaled="1"/>
          </a:gradFill>
          <a:ln w="38100">
            <a:solidFill>
              <a:srgbClr val="5C5C5C"/>
            </a:solidFill>
            <a:round/>
            <a:headEnd/>
            <a:tailEnd/>
          </a:ln>
        </p:spPr>
        <p:txBody>
          <a:bodyPr lIns="124130" tIns="62065" rIns="124130" bIns="62065">
            <a:prstTxWarp prst="textNoShape">
              <a:avLst/>
            </a:prstTxWarp>
          </a:bodyPr>
          <a:lstStyle/>
          <a:p>
            <a:pPr algn="l" eaLnBrk="0" hangingPunct="0">
              <a:spcBef>
                <a:spcPct val="50000"/>
              </a:spcBef>
              <a:defRPr/>
            </a:pPr>
            <a:r>
              <a:rPr lang="en-GB" sz="2700" dirty="0" smtClean="0">
                <a:solidFill>
                  <a:srgbClr val="000066"/>
                </a:solidFill>
                <a:latin typeface="Eurostile"/>
                <a:cs typeface="Eurostile"/>
              </a:rPr>
              <a:t>We introduce ODC a </a:t>
            </a:r>
            <a:r>
              <a:rPr lang="en-GB" sz="2700" dirty="0" err="1" smtClean="0">
                <a:solidFill>
                  <a:srgbClr val="000066"/>
                </a:solidFill>
                <a:latin typeface="Eurostile"/>
                <a:cs typeface="Eurostile"/>
              </a:rPr>
              <a:t>NoSQL</a:t>
            </a:r>
            <a:r>
              <a:rPr lang="en-GB" sz="2700" dirty="0" smtClean="0">
                <a:solidFill>
                  <a:srgbClr val="000066"/>
                </a:solidFill>
                <a:latin typeface="Eurostile"/>
                <a:cs typeface="Eurostile"/>
              </a:rPr>
              <a:t> store with a unique mechanism for efficiently managing </a:t>
            </a:r>
            <a:r>
              <a:rPr lang="en-GB" sz="2700" i="1" dirty="0" smtClean="0">
                <a:solidFill>
                  <a:srgbClr val="000066"/>
                </a:solidFill>
                <a:latin typeface="Eurostile"/>
                <a:cs typeface="Eurostile"/>
              </a:rPr>
              <a:t>normalised</a:t>
            </a:r>
            <a:r>
              <a:rPr lang="en-GB" sz="2700" dirty="0" smtClean="0">
                <a:solidFill>
                  <a:srgbClr val="000066"/>
                </a:solidFill>
                <a:latin typeface="Eurostile"/>
                <a:cs typeface="Eurostile"/>
              </a:rPr>
              <a:t> data.</a:t>
            </a:r>
            <a:endParaRPr lang="en-GB" sz="2700" dirty="0">
              <a:solidFill>
                <a:srgbClr val="000066"/>
              </a:solidFill>
              <a:latin typeface="Eurostile"/>
              <a:cs typeface="Eurostile"/>
            </a:endParaRPr>
          </a:p>
        </p:txBody>
      </p:sp>
      <p:sp>
        <p:nvSpPr>
          <p:cNvPr id="10" name="AutoShape 9"/>
          <p:cNvSpPr>
            <a:spLocks noChangeArrowheads="1"/>
          </p:cNvSpPr>
          <p:nvPr/>
        </p:nvSpPr>
        <p:spPr bwMode="auto">
          <a:xfrm>
            <a:off x="9094688" y="5092824"/>
            <a:ext cx="3672408" cy="3600400"/>
          </a:xfrm>
          <a:prstGeom prst="roundRect">
            <a:avLst>
              <a:gd name="adj" fmla="val 16667"/>
            </a:avLst>
          </a:prstGeom>
          <a:solidFill>
            <a:srgbClr val="3333FF"/>
          </a:solidFill>
          <a:ln w="38100" algn="ctr">
            <a:solidFill>
              <a:srgbClr val="5C5C5C"/>
            </a:solidFill>
            <a:round/>
            <a:headEnd/>
            <a:tailEnd/>
          </a:ln>
          <a:effectLst/>
        </p:spPr>
        <p:txBody>
          <a:bodyPr lIns="124130" tIns="62065" rIns="124130" bIns="62065">
            <a:prstTxWarp prst="textNoShape">
              <a:avLst/>
            </a:prstTxWarp>
          </a:bodyPr>
          <a:lstStyle/>
          <a:p>
            <a:pPr algn="l" eaLnBrk="0" hangingPunct="0">
              <a:spcBef>
                <a:spcPct val="50000"/>
              </a:spcBef>
              <a:defRPr/>
            </a:pPr>
            <a:r>
              <a:rPr lang="en-GB" sz="2700" dirty="0" smtClean="0">
                <a:latin typeface="Eurostile"/>
                <a:cs typeface="Eurostile"/>
              </a:rPr>
              <a:t>We show how we adapt the concept of a  Snowflake Schema to aid the application of replication and partitioning and avoid problems with distributed joins.</a:t>
            </a:r>
            <a:endParaRPr lang="en-GB" sz="2200" dirty="0">
              <a:latin typeface="Eurostile"/>
              <a:cs typeface="Eurostile"/>
            </a:endParaRPr>
          </a:p>
        </p:txBody>
      </p:sp>
      <p:sp>
        <p:nvSpPr>
          <p:cNvPr id="11" name="AutoShape 10"/>
          <p:cNvSpPr>
            <a:spLocks noChangeArrowheads="1"/>
          </p:cNvSpPr>
          <p:nvPr/>
        </p:nvSpPr>
        <p:spPr bwMode="auto">
          <a:xfrm>
            <a:off x="254000" y="5562600"/>
            <a:ext cx="4088160" cy="3581400"/>
          </a:xfrm>
          <a:prstGeom prst="roundRect">
            <a:avLst>
              <a:gd name="adj" fmla="val 16667"/>
            </a:avLst>
          </a:prstGeom>
          <a:gradFill rotWithShape="1">
            <a:gsLst>
              <a:gs pos="0">
                <a:schemeClr val="accent1">
                  <a:gamma/>
                  <a:tint val="19216"/>
                  <a:invGamma/>
                </a:schemeClr>
              </a:gs>
              <a:gs pos="100000">
                <a:schemeClr val="accent1"/>
              </a:gs>
            </a:gsLst>
            <a:lin ang="5400000" scaled="1"/>
          </a:gradFill>
          <a:ln w="38100" algn="ctr">
            <a:solidFill>
              <a:srgbClr val="5C5C5C"/>
            </a:solidFill>
            <a:round/>
            <a:headEnd/>
            <a:tailEnd/>
          </a:ln>
          <a:effectLst/>
        </p:spPr>
        <p:txBody>
          <a:bodyPr lIns="124130" tIns="62065" rIns="124130" bIns="62065">
            <a:prstTxWarp prst="textNoShape">
              <a:avLst/>
            </a:prstTxWarp>
          </a:bodyPr>
          <a:lstStyle/>
          <a:p>
            <a:pPr algn="l" eaLnBrk="0" hangingPunct="0">
              <a:spcBef>
                <a:spcPct val="50000"/>
              </a:spcBef>
              <a:defRPr/>
            </a:pPr>
            <a:r>
              <a:rPr lang="en-GB" sz="2700" dirty="0" smtClean="0">
                <a:solidFill>
                  <a:srgbClr val="000066"/>
                </a:solidFill>
                <a:latin typeface="Eurostile"/>
                <a:cs typeface="Eurostile"/>
              </a:rPr>
              <a:t>The result is a highly scalable, in-memory data store that can support both millisecond queries and high bandwidth exports over a normalised object model.</a:t>
            </a:r>
            <a:endParaRPr lang="en-GB" sz="2200" dirty="0">
              <a:solidFill>
                <a:srgbClr val="000066"/>
              </a:solidFill>
              <a:latin typeface="Eurostile"/>
              <a:cs typeface="Eurostile"/>
            </a:endParaRPr>
          </a:p>
        </p:txBody>
      </p:sp>
      <p:sp>
        <p:nvSpPr>
          <p:cNvPr id="12" name="AutoShape 16"/>
          <p:cNvSpPr>
            <a:spLocks noChangeArrowheads="1"/>
          </p:cNvSpPr>
          <p:nvPr/>
        </p:nvSpPr>
        <p:spPr bwMode="auto">
          <a:xfrm>
            <a:off x="4702200" y="5524872"/>
            <a:ext cx="4104456" cy="3096344"/>
          </a:xfrm>
          <a:prstGeom prst="roundRect">
            <a:avLst>
              <a:gd name="adj" fmla="val 16667"/>
            </a:avLst>
          </a:prstGeom>
          <a:gradFill rotWithShape="1">
            <a:gsLst>
              <a:gs pos="0">
                <a:schemeClr val="folHlink">
                  <a:gamma/>
                  <a:tint val="15686"/>
                  <a:invGamma/>
                </a:schemeClr>
              </a:gs>
              <a:gs pos="100000">
                <a:schemeClr val="folHlink"/>
              </a:gs>
            </a:gsLst>
            <a:lin ang="5400000" scaled="1"/>
          </a:gradFill>
          <a:ln w="38100" algn="ctr">
            <a:solidFill>
              <a:srgbClr val="5C5C5C"/>
            </a:solidFill>
            <a:round/>
            <a:headEnd/>
            <a:tailEnd/>
          </a:ln>
          <a:effectLst/>
        </p:spPr>
        <p:txBody>
          <a:bodyPr lIns="124130" tIns="62065" rIns="124130" bIns="62065">
            <a:prstTxWarp prst="textNoShape">
              <a:avLst/>
            </a:prstTxWarp>
          </a:bodyPr>
          <a:lstStyle/>
          <a:p>
            <a:pPr algn="l" eaLnBrk="0" hangingPunct="0">
              <a:spcBef>
                <a:spcPct val="50000"/>
              </a:spcBef>
              <a:defRPr/>
            </a:pPr>
            <a:r>
              <a:rPr lang="en-GB" sz="2700" dirty="0" smtClean="0">
                <a:solidFill>
                  <a:srgbClr val="000066"/>
                </a:solidFill>
                <a:latin typeface="Eurostile"/>
                <a:cs typeface="Eurostile"/>
              </a:rPr>
              <a:t>Finally we introduce the ‘Connected Replication’ pattern as mechanism for making the star schema practical for in memory architectures.</a:t>
            </a:r>
          </a:p>
        </p:txBody>
      </p:sp>
      <p:cxnSp>
        <p:nvCxnSpPr>
          <p:cNvPr id="13" name="AutoShape 3"/>
          <p:cNvCxnSpPr>
            <a:cxnSpLocks noChangeShapeType="1"/>
            <a:stCxn id="7" idx="3"/>
            <a:endCxn id="8" idx="1"/>
          </p:cNvCxnSpPr>
          <p:nvPr/>
        </p:nvCxnSpPr>
        <p:spPr bwMode="auto">
          <a:xfrm flipV="1">
            <a:off x="3844925" y="2813695"/>
            <a:ext cx="425227" cy="802965"/>
          </a:xfrm>
          <a:prstGeom prst="curvedConnector3">
            <a:avLst>
              <a:gd name="adj1" fmla="val 50000"/>
            </a:avLst>
          </a:prstGeom>
          <a:ln w="57150" cmpd="sng">
            <a:headEnd type="none"/>
            <a:tailEnd type="none" w="med" len="med"/>
          </a:ln>
        </p:spPr>
        <p:style>
          <a:lnRef idx="2">
            <a:schemeClr val="accent2"/>
          </a:lnRef>
          <a:fillRef idx="0">
            <a:schemeClr val="accent2"/>
          </a:fillRef>
          <a:effectRef idx="1">
            <a:schemeClr val="accent2"/>
          </a:effectRef>
          <a:fontRef idx="minor">
            <a:schemeClr val="tx1"/>
          </a:fontRef>
        </p:style>
      </p:cxnSp>
      <p:cxnSp>
        <p:nvCxnSpPr>
          <p:cNvPr id="14" name="AutoShape 4"/>
          <p:cNvCxnSpPr>
            <a:cxnSpLocks noChangeShapeType="1"/>
            <a:endCxn id="9" idx="1"/>
          </p:cNvCxnSpPr>
          <p:nvPr/>
        </p:nvCxnSpPr>
        <p:spPr bwMode="auto">
          <a:xfrm>
            <a:off x="8540750" y="2813696"/>
            <a:ext cx="553938" cy="262904"/>
          </a:xfrm>
          <a:prstGeom prst="curvedConnector3">
            <a:avLst>
              <a:gd name="adj1" fmla="val 50000"/>
            </a:avLst>
          </a:prstGeom>
          <a:ln w="57150" cmpd="sng">
            <a:headEnd type="none"/>
            <a:tailEnd type="none" w="med" len="med"/>
          </a:ln>
        </p:spPr>
        <p:style>
          <a:lnRef idx="2">
            <a:schemeClr val="accent2"/>
          </a:lnRef>
          <a:fillRef idx="0">
            <a:schemeClr val="accent2"/>
          </a:fillRef>
          <a:effectRef idx="1">
            <a:schemeClr val="accent2"/>
          </a:effectRef>
          <a:fontRef idx="minor">
            <a:schemeClr val="tx1"/>
          </a:fontRef>
        </p:style>
      </p:cxnSp>
      <p:cxnSp>
        <p:nvCxnSpPr>
          <p:cNvPr id="15" name="AutoShape 5"/>
          <p:cNvCxnSpPr>
            <a:cxnSpLocks noChangeShapeType="1"/>
            <a:stCxn id="9" idx="2"/>
            <a:endCxn id="10" idx="0"/>
          </p:cNvCxnSpPr>
          <p:nvPr/>
        </p:nvCxnSpPr>
        <p:spPr bwMode="auto">
          <a:xfrm rot="16200000" flipH="1">
            <a:off x="10674790" y="4836722"/>
            <a:ext cx="504056" cy="8148"/>
          </a:xfrm>
          <a:prstGeom prst="curvedConnector3">
            <a:avLst>
              <a:gd name="adj1" fmla="val 50000"/>
            </a:avLst>
          </a:prstGeom>
          <a:ln w="57150" cmpd="sng">
            <a:headEnd type="none"/>
            <a:tailEnd type="none" w="med" len="med"/>
          </a:ln>
        </p:spPr>
        <p:style>
          <a:lnRef idx="2">
            <a:schemeClr val="accent2"/>
          </a:lnRef>
          <a:fillRef idx="0">
            <a:schemeClr val="accent2"/>
          </a:fillRef>
          <a:effectRef idx="1">
            <a:schemeClr val="accent2"/>
          </a:effectRef>
          <a:fontRef idx="minor">
            <a:schemeClr val="tx1"/>
          </a:fontRef>
        </p:style>
      </p:cxnSp>
      <p:cxnSp>
        <p:nvCxnSpPr>
          <p:cNvPr id="16" name="AutoShape 13"/>
          <p:cNvCxnSpPr>
            <a:cxnSpLocks noChangeShapeType="1"/>
            <a:stCxn id="12" idx="1"/>
            <a:endCxn id="11" idx="3"/>
          </p:cNvCxnSpPr>
          <p:nvPr/>
        </p:nvCxnSpPr>
        <p:spPr bwMode="auto">
          <a:xfrm rot="10800000" flipV="1">
            <a:off x="4342160" y="7073044"/>
            <a:ext cx="360040" cy="280256"/>
          </a:xfrm>
          <a:prstGeom prst="curvedConnector3">
            <a:avLst>
              <a:gd name="adj1" fmla="val 50000"/>
            </a:avLst>
          </a:prstGeom>
          <a:ln w="57150" cmpd="sng">
            <a:headEnd type="none"/>
            <a:tailEnd type="none" w="med" len="med"/>
          </a:ln>
        </p:spPr>
        <p:style>
          <a:lnRef idx="2">
            <a:schemeClr val="accent2"/>
          </a:lnRef>
          <a:fillRef idx="0">
            <a:schemeClr val="accent2"/>
          </a:fillRef>
          <a:effectRef idx="1">
            <a:schemeClr val="accent2"/>
          </a:effectRef>
          <a:fontRef idx="minor">
            <a:schemeClr val="tx1"/>
          </a:fontRef>
        </p:style>
      </p:cxnSp>
      <p:cxnSp>
        <p:nvCxnSpPr>
          <p:cNvPr id="17" name="AutoShape 14"/>
          <p:cNvCxnSpPr>
            <a:cxnSpLocks noChangeShapeType="1"/>
            <a:stCxn id="10" idx="1"/>
            <a:endCxn id="12" idx="3"/>
          </p:cNvCxnSpPr>
          <p:nvPr/>
        </p:nvCxnSpPr>
        <p:spPr bwMode="auto">
          <a:xfrm rot="10800000" flipV="1">
            <a:off x="8806656" y="6893024"/>
            <a:ext cx="288032" cy="180020"/>
          </a:xfrm>
          <a:prstGeom prst="curvedConnector3">
            <a:avLst>
              <a:gd name="adj1" fmla="val 50000"/>
            </a:avLst>
          </a:prstGeom>
          <a:ln w="57150" cmpd="sng">
            <a:headEnd type="none"/>
            <a:tailEnd type="none" w="med" len="med"/>
          </a:ln>
        </p:spPr>
        <p:style>
          <a:lnRef idx="2">
            <a:schemeClr val="accent2"/>
          </a:lnRef>
          <a:fillRef idx="0">
            <a:schemeClr val="accent2"/>
          </a:fillRef>
          <a:effectRef idx="1">
            <a:schemeClr val="accent2"/>
          </a:effectRef>
          <a:fontRef idx="minor">
            <a:schemeClr val="tx1"/>
          </a:fontRef>
        </p:style>
      </p:cxnSp>
      <p:sp>
        <p:nvSpPr>
          <p:cNvPr id="18" name="Rectangle 2"/>
          <p:cNvSpPr>
            <a:spLocks noGrp="1" noChangeArrowheads="1"/>
          </p:cNvSpPr>
          <p:nvPr>
            <p:ph type="title"/>
          </p:nvPr>
        </p:nvSpPr>
        <p:spPr>
          <a:xfrm>
            <a:off x="787400" y="533400"/>
            <a:ext cx="11303000" cy="1447800"/>
          </a:xfrm>
        </p:spPr>
        <p:txBody>
          <a:bodyPr/>
          <a:lstStyle/>
          <a:p>
            <a:pPr algn="l"/>
            <a:r>
              <a:rPr lang="en-GB" dirty="0" smtClean="0"/>
              <a:t>The Story…</a:t>
            </a:r>
            <a:endParaRPr lang="en-GB" dirty="0"/>
          </a:p>
        </p:txBody>
      </p:sp>
    </p:spTree>
    <p:extLst>
      <p:ext uri="{BB962C8B-B14F-4D97-AF65-F5344CB8AC3E}">
        <p14:creationId xmlns:p14="http://schemas.microsoft.com/office/powerpoint/2010/main" val="200229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a:t>
            </a:r>
            <a:endParaRPr lang="en-US" dirty="0"/>
          </a:p>
        </p:txBody>
      </p:sp>
      <p:sp>
        <p:nvSpPr>
          <p:cNvPr id="3" name="Content Placeholder 2"/>
          <p:cNvSpPr>
            <a:spLocks noGrp="1"/>
          </p:cNvSpPr>
          <p:nvPr>
            <p:ph idx="1"/>
          </p:nvPr>
        </p:nvSpPr>
        <p:spPr>
          <a:xfrm>
            <a:off x="787400" y="1924472"/>
            <a:ext cx="11303000" cy="1800200"/>
          </a:xfrm>
        </p:spPr>
        <p:txBody>
          <a:bodyPr/>
          <a:lstStyle/>
          <a:p>
            <a:pPr marL="0" indent="0">
              <a:buNone/>
            </a:pPr>
            <a:r>
              <a:rPr lang="en-US" dirty="0" smtClean="0"/>
              <a:t>Originating from Scott </a:t>
            </a:r>
            <a:r>
              <a:rPr lang="en-US" dirty="0" err="1" smtClean="0"/>
              <a:t>Marcar’s</a:t>
            </a:r>
            <a:r>
              <a:rPr lang="en-US" dirty="0" smtClean="0"/>
              <a:t> concept of a central brain within the bank: </a:t>
            </a:r>
          </a:p>
          <a:p>
            <a:endParaRPr lang="en-US" dirty="0"/>
          </a:p>
        </p:txBody>
      </p:sp>
      <p:pic>
        <p:nvPicPr>
          <p:cNvPr id="4" name="Picture 3"/>
          <p:cNvPicPr>
            <a:picLocks noChangeAspect="1"/>
          </p:cNvPicPr>
          <p:nvPr/>
        </p:nvPicPr>
        <p:blipFill>
          <a:blip r:embed="rId2"/>
          <a:stretch>
            <a:fillRect/>
          </a:stretch>
        </p:blipFill>
        <p:spPr>
          <a:xfrm>
            <a:off x="7712124" y="3938984"/>
            <a:ext cx="4406900" cy="4394200"/>
          </a:xfrm>
          <a:prstGeom prst="rect">
            <a:avLst/>
          </a:prstGeom>
        </p:spPr>
      </p:pic>
      <p:sp>
        <p:nvSpPr>
          <p:cNvPr id="5" name="TextBox 4"/>
          <p:cNvSpPr txBox="1"/>
          <p:nvPr/>
        </p:nvSpPr>
        <p:spPr>
          <a:xfrm>
            <a:off x="813768" y="3796680"/>
            <a:ext cx="6624736" cy="4801314"/>
          </a:xfrm>
          <a:prstGeom prst="rect">
            <a:avLst/>
          </a:prstGeom>
          <a:noFill/>
        </p:spPr>
        <p:txBody>
          <a:bodyPr wrap="square" rtlCol="0">
            <a:spAutoFit/>
          </a:bodyPr>
          <a:lstStyle/>
          <a:p>
            <a:pPr algn="just"/>
            <a:r>
              <a:rPr lang="en-US" sz="3400" i="1" dirty="0"/>
              <a:t>“The copying of data lies at the route of many of the bank’s problems. By supplying a single </a:t>
            </a:r>
            <a:r>
              <a:rPr lang="en-US" sz="3400" i="1" dirty="0" smtClean="0"/>
              <a:t>real-time view </a:t>
            </a:r>
            <a:r>
              <a:rPr lang="en-US" sz="3400" i="1" dirty="0"/>
              <a:t>that all systems can interface with </a:t>
            </a:r>
            <a:r>
              <a:rPr lang="en-US" sz="3400" i="1" dirty="0" smtClean="0"/>
              <a:t>we </a:t>
            </a:r>
            <a:r>
              <a:rPr lang="en-US" sz="3400" i="1" dirty="0"/>
              <a:t>remove the need for reconciliation and promote the concept of truly shared services” - Scott </a:t>
            </a:r>
            <a:r>
              <a:rPr lang="en-US" sz="3400" i="1" dirty="0" err="1"/>
              <a:t>Marcar</a:t>
            </a:r>
            <a:r>
              <a:rPr lang="en-US" sz="3400" i="1" dirty="0"/>
              <a:t> (Head of Risk and Finance Technology</a:t>
            </a:r>
            <a:r>
              <a:rPr lang="en-US" sz="3400" i="1" dirty="0" smtClean="0"/>
              <a:t>)</a:t>
            </a:r>
            <a:endParaRPr lang="en-US" sz="3400" dirty="0"/>
          </a:p>
        </p:txBody>
      </p:sp>
    </p:spTree>
    <p:extLst>
      <p:ext uri="{BB962C8B-B14F-4D97-AF65-F5344CB8AC3E}">
        <p14:creationId xmlns:p14="http://schemas.microsoft.com/office/powerpoint/2010/main" val="529484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quite tricky problem</a:t>
            </a:r>
            <a:endParaRPr lang="en-US" dirty="0"/>
          </a:p>
        </p:txBody>
      </p:sp>
      <p:graphicFrame>
        <p:nvGraphicFramePr>
          <p:cNvPr id="10" name="Diagram 9"/>
          <p:cNvGraphicFramePr/>
          <p:nvPr>
            <p:extLst>
              <p:ext uri="{D42A27DB-BD31-4B8C-83A1-F6EECF244321}">
                <p14:modId xmlns:p14="http://schemas.microsoft.com/office/powerpoint/2010/main" val="674654967"/>
              </p:ext>
            </p:extLst>
          </p:nvPr>
        </p:nvGraphicFramePr>
        <p:xfrm>
          <a:off x="1821880" y="1852464"/>
          <a:ext cx="9361040" cy="7128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279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ODC Data Grid: Highly Distributed Physical Architecture</a:t>
            </a:r>
            <a:endParaRPr lang="en-US" dirty="0"/>
          </a:p>
        </p:txBody>
      </p:sp>
      <p:grpSp>
        <p:nvGrpSpPr>
          <p:cNvPr id="485" name="Group 484"/>
          <p:cNvGrpSpPr/>
          <p:nvPr/>
        </p:nvGrpSpPr>
        <p:grpSpPr>
          <a:xfrm>
            <a:off x="309712" y="4660776"/>
            <a:ext cx="12529392" cy="2448272"/>
            <a:chOff x="957784" y="5596880"/>
            <a:chExt cx="11305256" cy="1512168"/>
          </a:xfrm>
        </p:grpSpPr>
        <p:cxnSp>
          <p:nvCxnSpPr>
            <p:cNvPr id="469" name="Straight Connector 468"/>
            <p:cNvCxnSpPr/>
            <p:nvPr/>
          </p:nvCxnSpPr>
          <p:spPr bwMode="auto">
            <a:xfrm>
              <a:off x="1154296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0" name="Straight Connector 469"/>
            <p:cNvCxnSpPr/>
            <p:nvPr/>
          </p:nvCxnSpPr>
          <p:spPr bwMode="auto">
            <a:xfrm>
              <a:off x="1154296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1" name="Straight Connector 470"/>
            <p:cNvCxnSpPr/>
            <p:nvPr/>
          </p:nvCxnSpPr>
          <p:spPr bwMode="auto">
            <a:xfrm>
              <a:off x="1154296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2" name="Straight Connector 471"/>
            <p:cNvCxnSpPr/>
            <p:nvPr/>
          </p:nvCxnSpPr>
          <p:spPr bwMode="auto">
            <a:xfrm>
              <a:off x="1154296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3" name="Straight Connector 472"/>
            <p:cNvCxnSpPr/>
            <p:nvPr/>
          </p:nvCxnSpPr>
          <p:spPr bwMode="auto">
            <a:xfrm>
              <a:off x="1154296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4" name="Straight Connector 473"/>
            <p:cNvCxnSpPr/>
            <p:nvPr/>
          </p:nvCxnSpPr>
          <p:spPr bwMode="auto">
            <a:xfrm>
              <a:off x="1154296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5" name="Straight Connector 474"/>
            <p:cNvCxnSpPr/>
            <p:nvPr/>
          </p:nvCxnSpPr>
          <p:spPr bwMode="auto">
            <a:xfrm>
              <a:off x="1154296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6" name="Straight Connector 475"/>
            <p:cNvCxnSpPr/>
            <p:nvPr/>
          </p:nvCxnSpPr>
          <p:spPr bwMode="auto">
            <a:xfrm>
              <a:off x="1154296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7" name="Straight Connector 476"/>
            <p:cNvCxnSpPr/>
            <p:nvPr/>
          </p:nvCxnSpPr>
          <p:spPr bwMode="auto">
            <a:xfrm>
              <a:off x="1154296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8" name="Straight Connector 477"/>
            <p:cNvCxnSpPr/>
            <p:nvPr/>
          </p:nvCxnSpPr>
          <p:spPr bwMode="auto">
            <a:xfrm>
              <a:off x="1154296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9" name="Straight Connector 478"/>
            <p:cNvCxnSpPr/>
            <p:nvPr/>
          </p:nvCxnSpPr>
          <p:spPr bwMode="auto">
            <a:xfrm>
              <a:off x="1154296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80" name="Straight Connector 479"/>
            <p:cNvCxnSpPr/>
            <p:nvPr/>
          </p:nvCxnSpPr>
          <p:spPr bwMode="auto">
            <a:xfrm>
              <a:off x="1154296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81" name="Straight Connector 480"/>
            <p:cNvCxnSpPr/>
            <p:nvPr/>
          </p:nvCxnSpPr>
          <p:spPr bwMode="auto">
            <a:xfrm>
              <a:off x="1154296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82" name="Straight Connector 481"/>
            <p:cNvCxnSpPr/>
            <p:nvPr/>
          </p:nvCxnSpPr>
          <p:spPr bwMode="auto">
            <a:xfrm>
              <a:off x="1154296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83" name="Straight Connector 482"/>
            <p:cNvCxnSpPr/>
            <p:nvPr/>
          </p:nvCxnSpPr>
          <p:spPr bwMode="auto">
            <a:xfrm>
              <a:off x="1154296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84" name="Straight Connector 483"/>
            <p:cNvCxnSpPr/>
            <p:nvPr/>
          </p:nvCxnSpPr>
          <p:spPr bwMode="auto">
            <a:xfrm>
              <a:off x="1154296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3" name="Straight Connector 452"/>
            <p:cNvCxnSpPr/>
            <p:nvPr/>
          </p:nvCxnSpPr>
          <p:spPr bwMode="auto">
            <a:xfrm>
              <a:off x="1082288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4" name="Straight Connector 453"/>
            <p:cNvCxnSpPr/>
            <p:nvPr/>
          </p:nvCxnSpPr>
          <p:spPr bwMode="auto">
            <a:xfrm>
              <a:off x="1082288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5" name="Straight Connector 454"/>
            <p:cNvCxnSpPr/>
            <p:nvPr/>
          </p:nvCxnSpPr>
          <p:spPr bwMode="auto">
            <a:xfrm>
              <a:off x="1082288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6" name="Straight Connector 455"/>
            <p:cNvCxnSpPr/>
            <p:nvPr/>
          </p:nvCxnSpPr>
          <p:spPr bwMode="auto">
            <a:xfrm>
              <a:off x="1082288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7" name="Straight Connector 456"/>
            <p:cNvCxnSpPr/>
            <p:nvPr/>
          </p:nvCxnSpPr>
          <p:spPr bwMode="auto">
            <a:xfrm>
              <a:off x="1082288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8" name="Straight Connector 457"/>
            <p:cNvCxnSpPr/>
            <p:nvPr/>
          </p:nvCxnSpPr>
          <p:spPr bwMode="auto">
            <a:xfrm>
              <a:off x="1082288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9" name="Straight Connector 458"/>
            <p:cNvCxnSpPr/>
            <p:nvPr/>
          </p:nvCxnSpPr>
          <p:spPr bwMode="auto">
            <a:xfrm>
              <a:off x="1082288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0" name="Straight Connector 459"/>
            <p:cNvCxnSpPr/>
            <p:nvPr/>
          </p:nvCxnSpPr>
          <p:spPr bwMode="auto">
            <a:xfrm>
              <a:off x="1082288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1" name="Straight Connector 460"/>
            <p:cNvCxnSpPr/>
            <p:nvPr/>
          </p:nvCxnSpPr>
          <p:spPr bwMode="auto">
            <a:xfrm>
              <a:off x="1082288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2" name="Straight Connector 461"/>
            <p:cNvCxnSpPr/>
            <p:nvPr/>
          </p:nvCxnSpPr>
          <p:spPr bwMode="auto">
            <a:xfrm>
              <a:off x="1082288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3" name="Straight Connector 462"/>
            <p:cNvCxnSpPr/>
            <p:nvPr/>
          </p:nvCxnSpPr>
          <p:spPr bwMode="auto">
            <a:xfrm>
              <a:off x="1082288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4" name="Straight Connector 463"/>
            <p:cNvCxnSpPr/>
            <p:nvPr/>
          </p:nvCxnSpPr>
          <p:spPr bwMode="auto">
            <a:xfrm>
              <a:off x="1082288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5" name="Straight Connector 464"/>
            <p:cNvCxnSpPr/>
            <p:nvPr/>
          </p:nvCxnSpPr>
          <p:spPr bwMode="auto">
            <a:xfrm>
              <a:off x="1082288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6" name="Straight Connector 465"/>
            <p:cNvCxnSpPr/>
            <p:nvPr/>
          </p:nvCxnSpPr>
          <p:spPr bwMode="auto">
            <a:xfrm>
              <a:off x="1082288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7" name="Straight Connector 466"/>
            <p:cNvCxnSpPr/>
            <p:nvPr/>
          </p:nvCxnSpPr>
          <p:spPr bwMode="auto">
            <a:xfrm>
              <a:off x="1082288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8" name="Straight Connector 467"/>
            <p:cNvCxnSpPr/>
            <p:nvPr/>
          </p:nvCxnSpPr>
          <p:spPr bwMode="auto">
            <a:xfrm>
              <a:off x="1082288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7" name="Straight Connector 436"/>
            <p:cNvCxnSpPr/>
            <p:nvPr/>
          </p:nvCxnSpPr>
          <p:spPr bwMode="auto">
            <a:xfrm>
              <a:off x="1010280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8" name="Straight Connector 437"/>
            <p:cNvCxnSpPr/>
            <p:nvPr/>
          </p:nvCxnSpPr>
          <p:spPr bwMode="auto">
            <a:xfrm>
              <a:off x="1010280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9" name="Straight Connector 438"/>
            <p:cNvCxnSpPr/>
            <p:nvPr/>
          </p:nvCxnSpPr>
          <p:spPr bwMode="auto">
            <a:xfrm>
              <a:off x="1010280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0" name="Straight Connector 439"/>
            <p:cNvCxnSpPr/>
            <p:nvPr/>
          </p:nvCxnSpPr>
          <p:spPr bwMode="auto">
            <a:xfrm>
              <a:off x="1010280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1" name="Straight Connector 440"/>
            <p:cNvCxnSpPr/>
            <p:nvPr/>
          </p:nvCxnSpPr>
          <p:spPr bwMode="auto">
            <a:xfrm>
              <a:off x="1010280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2" name="Straight Connector 441"/>
            <p:cNvCxnSpPr/>
            <p:nvPr/>
          </p:nvCxnSpPr>
          <p:spPr bwMode="auto">
            <a:xfrm>
              <a:off x="1010280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3" name="Straight Connector 442"/>
            <p:cNvCxnSpPr/>
            <p:nvPr/>
          </p:nvCxnSpPr>
          <p:spPr bwMode="auto">
            <a:xfrm>
              <a:off x="1010280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4" name="Straight Connector 443"/>
            <p:cNvCxnSpPr/>
            <p:nvPr/>
          </p:nvCxnSpPr>
          <p:spPr bwMode="auto">
            <a:xfrm>
              <a:off x="1010280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5" name="Straight Connector 444"/>
            <p:cNvCxnSpPr/>
            <p:nvPr/>
          </p:nvCxnSpPr>
          <p:spPr bwMode="auto">
            <a:xfrm>
              <a:off x="1010280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6" name="Straight Connector 445"/>
            <p:cNvCxnSpPr/>
            <p:nvPr/>
          </p:nvCxnSpPr>
          <p:spPr bwMode="auto">
            <a:xfrm>
              <a:off x="1010280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7" name="Straight Connector 446"/>
            <p:cNvCxnSpPr/>
            <p:nvPr/>
          </p:nvCxnSpPr>
          <p:spPr bwMode="auto">
            <a:xfrm>
              <a:off x="1010280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8" name="Straight Connector 447"/>
            <p:cNvCxnSpPr/>
            <p:nvPr/>
          </p:nvCxnSpPr>
          <p:spPr bwMode="auto">
            <a:xfrm>
              <a:off x="1010280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9" name="Straight Connector 448"/>
            <p:cNvCxnSpPr/>
            <p:nvPr/>
          </p:nvCxnSpPr>
          <p:spPr bwMode="auto">
            <a:xfrm>
              <a:off x="1010280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0" name="Straight Connector 449"/>
            <p:cNvCxnSpPr/>
            <p:nvPr/>
          </p:nvCxnSpPr>
          <p:spPr bwMode="auto">
            <a:xfrm>
              <a:off x="1010280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1" name="Straight Connector 450"/>
            <p:cNvCxnSpPr/>
            <p:nvPr/>
          </p:nvCxnSpPr>
          <p:spPr bwMode="auto">
            <a:xfrm>
              <a:off x="1010280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2" name="Straight Connector 451"/>
            <p:cNvCxnSpPr/>
            <p:nvPr/>
          </p:nvCxnSpPr>
          <p:spPr bwMode="auto">
            <a:xfrm>
              <a:off x="1010280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1" name="Straight Connector 420"/>
            <p:cNvCxnSpPr/>
            <p:nvPr/>
          </p:nvCxnSpPr>
          <p:spPr bwMode="auto">
            <a:xfrm>
              <a:off x="938272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2" name="Straight Connector 421"/>
            <p:cNvCxnSpPr/>
            <p:nvPr/>
          </p:nvCxnSpPr>
          <p:spPr bwMode="auto">
            <a:xfrm>
              <a:off x="938272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3" name="Straight Connector 422"/>
            <p:cNvCxnSpPr/>
            <p:nvPr/>
          </p:nvCxnSpPr>
          <p:spPr bwMode="auto">
            <a:xfrm>
              <a:off x="938272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4" name="Straight Connector 423"/>
            <p:cNvCxnSpPr/>
            <p:nvPr/>
          </p:nvCxnSpPr>
          <p:spPr bwMode="auto">
            <a:xfrm>
              <a:off x="938272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5" name="Straight Connector 424"/>
            <p:cNvCxnSpPr/>
            <p:nvPr/>
          </p:nvCxnSpPr>
          <p:spPr bwMode="auto">
            <a:xfrm>
              <a:off x="938272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6" name="Straight Connector 425"/>
            <p:cNvCxnSpPr/>
            <p:nvPr/>
          </p:nvCxnSpPr>
          <p:spPr bwMode="auto">
            <a:xfrm>
              <a:off x="938272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7" name="Straight Connector 426"/>
            <p:cNvCxnSpPr/>
            <p:nvPr/>
          </p:nvCxnSpPr>
          <p:spPr bwMode="auto">
            <a:xfrm>
              <a:off x="938272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8" name="Straight Connector 427"/>
            <p:cNvCxnSpPr/>
            <p:nvPr/>
          </p:nvCxnSpPr>
          <p:spPr bwMode="auto">
            <a:xfrm>
              <a:off x="938272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9" name="Straight Connector 428"/>
            <p:cNvCxnSpPr/>
            <p:nvPr/>
          </p:nvCxnSpPr>
          <p:spPr bwMode="auto">
            <a:xfrm>
              <a:off x="938272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0" name="Straight Connector 429"/>
            <p:cNvCxnSpPr/>
            <p:nvPr/>
          </p:nvCxnSpPr>
          <p:spPr bwMode="auto">
            <a:xfrm>
              <a:off x="938272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1" name="Straight Connector 430"/>
            <p:cNvCxnSpPr/>
            <p:nvPr/>
          </p:nvCxnSpPr>
          <p:spPr bwMode="auto">
            <a:xfrm>
              <a:off x="938272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2" name="Straight Connector 431"/>
            <p:cNvCxnSpPr/>
            <p:nvPr/>
          </p:nvCxnSpPr>
          <p:spPr bwMode="auto">
            <a:xfrm>
              <a:off x="938272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3" name="Straight Connector 432"/>
            <p:cNvCxnSpPr/>
            <p:nvPr/>
          </p:nvCxnSpPr>
          <p:spPr bwMode="auto">
            <a:xfrm>
              <a:off x="938272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4" name="Straight Connector 433"/>
            <p:cNvCxnSpPr/>
            <p:nvPr/>
          </p:nvCxnSpPr>
          <p:spPr bwMode="auto">
            <a:xfrm>
              <a:off x="938272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5" name="Straight Connector 434"/>
            <p:cNvCxnSpPr/>
            <p:nvPr/>
          </p:nvCxnSpPr>
          <p:spPr bwMode="auto">
            <a:xfrm>
              <a:off x="938272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6" name="Straight Connector 435"/>
            <p:cNvCxnSpPr/>
            <p:nvPr/>
          </p:nvCxnSpPr>
          <p:spPr bwMode="auto">
            <a:xfrm>
              <a:off x="938272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5" name="Straight Connector 404"/>
            <p:cNvCxnSpPr/>
            <p:nvPr/>
          </p:nvCxnSpPr>
          <p:spPr bwMode="auto">
            <a:xfrm>
              <a:off x="866264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6" name="Straight Connector 405"/>
            <p:cNvCxnSpPr/>
            <p:nvPr/>
          </p:nvCxnSpPr>
          <p:spPr bwMode="auto">
            <a:xfrm>
              <a:off x="866264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7" name="Straight Connector 406"/>
            <p:cNvCxnSpPr/>
            <p:nvPr/>
          </p:nvCxnSpPr>
          <p:spPr bwMode="auto">
            <a:xfrm>
              <a:off x="866264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8" name="Straight Connector 407"/>
            <p:cNvCxnSpPr/>
            <p:nvPr/>
          </p:nvCxnSpPr>
          <p:spPr bwMode="auto">
            <a:xfrm>
              <a:off x="866264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9" name="Straight Connector 408"/>
            <p:cNvCxnSpPr/>
            <p:nvPr/>
          </p:nvCxnSpPr>
          <p:spPr bwMode="auto">
            <a:xfrm>
              <a:off x="866264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0" name="Straight Connector 409"/>
            <p:cNvCxnSpPr/>
            <p:nvPr/>
          </p:nvCxnSpPr>
          <p:spPr bwMode="auto">
            <a:xfrm>
              <a:off x="866264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1" name="Straight Connector 410"/>
            <p:cNvCxnSpPr/>
            <p:nvPr/>
          </p:nvCxnSpPr>
          <p:spPr bwMode="auto">
            <a:xfrm>
              <a:off x="866264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2" name="Straight Connector 411"/>
            <p:cNvCxnSpPr/>
            <p:nvPr/>
          </p:nvCxnSpPr>
          <p:spPr bwMode="auto">
            <a:xfrm>
              <a:off x="866264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3" name="Straight Connector 412"/>
            <p:cNvCxnSpPr/>
            <p:nvPr/>
          </p:nvCxnSpPr>
          <p:spPr bwMode="auto">
            <a:xfrm>
              <a:off x="866264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4" name="Straight Connector 413"/>
            <p:cNvCxnSpPr/>
            <p:nvPr/>
          </p:nvCxnSpPr>
          <p:spPr bwMode="auto">
            <a:xfrm>
              <a:off x="866264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5" name="Straight Connector 414"/>
            <p:cNvCxnSpPr/>
            <p:nvPr/>
          </p:nvCxnSpPr>
          <p:spPr bwMode="auto">
            <a:xfrm>
              <a:off x="866264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6" name="Straight Connector 415"/>
            <p:cNvCxnSpPr/>
            <p:nvPr/>
          </p:nvCxnSpPr>
          <p:spPr bwMode="auto">
            <a:xfrm>
              <a:off x="866264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7" name="Straight Connector 416"/>
            <p:cNvCxnSpPr/>
            <p:nvPr/>
          </p:nvCxnSpPr>
          <p:spPr bwMode="auto">
            <a:xfrm>
              <a:off x="866264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8" name="Straight Connector 417"/>
            <p:cNvCxnSpPr/>
            <p:nvPr/>
          </p:nvCxnSpPr>
          <p:spPr bwMode="auto">
            <a:xfrm>
              <a:off x="866264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9" name="Straight Connector 418"/>
            <p:cNvCxnSpPr/>
            <p:nvPr/>
          </p:nvCxnSpPr>
          <p:spPr bwMode="auto">
            <a:xfrm>
              <a:off x="866264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0" name="Straight Connector 419"/>
            <p:cNvCxnSpPr/>
            <p:nvPr/>
          </p:nvCxnSpPr>
          <p:spPr bwMode="auto">
            <a:xfrm>
              <a:off x="866264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9" name="Straight Connector 388"/>
            <p:cNvCxnSpPr/>
            <p:nvPr/>
          </p:nvCxnSpPr>
          <p:spPr bwMode="auto">
            <a:xfrm>
              <a:off x="794256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0" name="Straight Connector 389"/>
            <p:cNvCxnSpPr/>
            <p:nvPr/>
          </p:nvCxnSpPr>
          <p:spPr bwMode="auto">
            <a:xfrm>
              <a:off x="794256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1" name="Straight Connector 390"/>
            <p:cNvCxnSpPr/>
            <p:nvPr/>
          </p:nvCxnSpPr>
          <p:spPr bwMode="auto">
            <a:xfrm>
              <a:off x="794256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2" name="Straight Connector 391"/>
            <p:cNvCxnSpPr/>
            <p:nvPr/>
          </p:nvCxnSpPr>
          <p:spPr bwMode="auto">
            <a:xfrm>
              <a:off x="794256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3" name="Straight Connector 392"/>
            <p:cNvCxnSpPr/>
            <p:nvPr/>
          </p:nvCxnSpPr>
          <p:spPr bwMode="auto">
            <a:xfrm>
              <a:off x="794256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4" name="Straight Connector 393"/>
            <p:cNvCxnSpPr/>
            <p:nvPr/>
          </p:nvCxnSpPr>
          <p:spPr bwMode="auto">
            <a:xfrm>
              <a:off x="794256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5" name="Straight Connector 394"/>
            <p:cNvCxnSpPr/>
            <p:nvPr/>
          </p:nvCxnSpPr>
          <p:spPr bwMode="auto">
            <a:xfrm>
              <a:off x="794256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6" name="Straight Connector 395"/>
            <p:cNvCxnSpPr/>
            <p:nvPr/>
          </p:nvCxnSpPr>
          <p:spPr bwMode="auto">
            <a:xfrm>
              <a:off x="794256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7" name="Straight Connector 396"/>
            <p:cNvCxnSpPr/>
            <p:nvPr/>
          </p:nvCxnSpPr>
          <p:spPr bwMode="auto">
            <a:xfrm>
              <a:off x="794256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8" name="Straight Connector 397"/>
            <p:cNvCxnSpPr/>
            <p:nvPr/>
          </p:nvCxnSpPr>
          <p:spPr bwMode="auto">
            <a:xfrm>
              <a:off x="794256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9" name="Straight Connector 398"/>
            <p:cNvCxnSpPr/>
            <p:nvPr/>
          </p:nvCxnSpPr>
          <p:spPr bwMode="auto">
            <a:xfrm>
              <a:off x="794256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0" name="Straight Connector 399"/>
            <p:cNvCxnSpPr/>
            <p:nvPr/>
          </p:nvCxnSpPr>
          <p:spPr bwMode="auto">
            <a:xfrm>
              <a:off x="794256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1" name="Straight Connector 400"/>
            <p:cNvCxnSpPr/>
            <p:nvPr/>
          </p:nvCxnSpPr>
          <p:spPr bwMode="auto">
            <a:xfrm>
              <a:off x="794256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2" name="Straight Connector 401"/>
            <p:cNvCxnSpPr/>
            <p:nvPr/>
          </p:nvCxnSpPr>
          <p:spPr bwMode="auto">
            <a:xfrm>
              <a:off x="794256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3" name="Straight Connector 402"/>
            <p:cNvCxnSpPr/>
            <p:nvPr/>
          </p:nvCxnSpPr>
          <p:spPr bwMode="auto">
            <a:xfrm>
              <a:off x="794256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4" name="Straight Connector 403"/>
            <p:cNvCxnSpPr/>
            <p:nvPr/>
          </p:nvCxnSpPr>
          <p:spPr bwMode="auto">
            <a:xfrm>
              <a:off x="794256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3" name="Straight Connector 372"/>
            <p:cNvCxnSpPr/>
            <p:nvPr/>
          </p:nvCxnSpPr>
          <p:spPr bwMode="auto">
            <a:xfrm>
              <a:off x="722248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4" name="Straight Connector 373"/>
            <p:cNvCxnSpPr/>
            <p:nvPr/>
          </p:nvCxnSpPr>
          <p:spPr bwMode="auto">
            <a:xfrm>
              <a:off x="722248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5" name="Straight Connector 374"/>
            <p:cNvCxnSpPr/>
            <p:nvPr/>
          </p:nvCxnSpPr>
          <p:spPr bwMode="auto">
            <a:xfrm>
              <a:off x="722248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6" name="Straight Connector 375"/>
            <p:cNvCxnSpPr/>
            <p:nvPr/>
          </p:nvCxnSpPr>
          <p:spPr bwMode="auto">
            <a:xfrm>
              <a:off x="722248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7" name="Straight Connector 376"/>
            <p:cNvCxnSpPr/>
            <p:nvPr/>
          </p:nvCxnSpPr>
          <p:spPr bwMode="auto">
            <a:xfrm>
              <a:off x="722248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8" name="Straight Connector 377"/>
            <p:cNvCxnSpPr/>
            <p:nvPr/>
          </p:nvCxnSpPr>
          <p:spPr bwMode="auto">
            <a:xfrm>
              <a:off x="722248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9" name="Straight Connector 378"/>
            <p:cNvCxnSpPr/>
            <p:nvPr/>
          </p:nvCxnSpPr>
          <p:spPr bwMode="auto">
            <a:xfrm>
              <a:off x="722248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0" name="Straight Connector 379"/>
            <p:cNvCxnSpPr/>
            <p:nvPr/>
          </p:nvCxnSpPr>
          <p:spPr bwMode="auto">
            <a:xfrm>
              <a:off x="722248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1" name="Straight Connector 380"/>
            <p:cNvCxnSpPr/>
            <p:nvPr/>
          </p:nvCxnSpPr>
          <p:spPr bwMode="auto">
            <a:xfrm>
              <a:off x="722248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2" name="Straight Connector 381"/>
            <p:cNvCxnSpPr/>
            <p:nvPr/>
          </p:nvCxnSpPr>
          <p:spPr bwMode="auto">
            <a:xfrm>
              <a:off x="722248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3" name="Straight Connector 382"/>
            <p:cNvCxnSpPr/>
            <p:nvPr/>
          </p:nvCxnSpPr>
          <p:spPr bwMode="auto">
            <a:xfrm>
              <a:off x="722248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4" name="Straight Connector 383"/>
            <p:cNvCxnSpPr/>
            <p:nvPr/>
          </p:nvCxnSpPr>
          <p:spPr bwMode="auto">
            <a:xfrm>
              <a:off x="722248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5" name="Straight Connector 384"/>
            <p:cNvCxnSpPr/>
            <p:nvPr/>
          </p:nvCxnSpPr>
          <p:spPr bwMode="auto">
            <a:xfrm>
              <a:off x="722248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6" name="Straight Connector 385"/>
            <p:cNvCxnSpPr/>
            <p:nvPr/>
          </p:nvCxnSpPr>
          <p:spPr bwMode="auto">
            <a:xfrm>
              <a:off x="722248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7" name="Straight Connector 386"/>
            <p:cNvCxnSpPr/>
            <p:nvPr/>
          </p:nvCxnSpPr>
          <p:spPr bwMode="auto">
            <a:xfrm>
              <a:off x="722248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8" name="Straight Connector 387"/>
            <p:cNvCxnSpPr/>
            <p:nvPr/>
          </p:nvCxnSpPr>
          <p:spPr bwMode="auto">
            <a:xfrm>
              <a:off x="722248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7" name="Straight Connector 356"/>
            <p:cNvCxnSpPr/>
            <p:nvPr/>
          </p:nvCxnSpPr>
          <p:spPr bwMode="auto">
            <a:xfrm>
              <a:off x="650240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8" name="Straight Connector 357"/>
            <p:cNvCxnSpPr/>
            <p:nvPr/>
          </p:nvCxnSpPr>
          <p:spPr bwMode="auto">
            <a:xfrm>
              <a:off x="650240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9" name="Straight Connector 358"/>
            <p:cNvCxnSpPr/>
            <p:nvPr/>
          </p:nvCxnSpPr>
          <p:spPr bwMode="auto">
            <a:xfrm>
              <a:off x="650240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0" name="Straight Connector 359"/>
            <p:cNvCxnSpPr/>
            <p:nvPr/>
          </p:nvCxnSpPr>
          <p:spPr bwMode="auto">
            <a:xfrm>
              <a:off x="650240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1" name="Straight Connector 360"/>
            <p:cNvCxnSpPr/>
            <p:nvPr/>
          </p:nvCxnSpPr>
          <p:spPr bwMode="auto">
            <a:xfrm>
              <a:off x="650240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2" name="Straight Connector 361"/>
            <p:cNvCxnSpPr/>
            <p:nvPr/>
          </p:nvCxnSpPr>
          <p:spPr bwMode="auto">
            <a:xfrm>
              <a:off x="650240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3" name="Straight Connector 362"/>
            <p:cNvCxnSpPr/>
            <p:nvPr/>
          </p:nvCxnSpPr>
          <p:spPr bwMode="auto">
            <a:xfrm>
              <a:off x="650240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4" name="Straight Connector 363"/>
            <p:cNvCxnSpPr/>
            <p:nvPr/>
          </p:nvCxnSpPr>
          <p:spPr bwMode="auto">
            <a:xfrm>
              <a:off x="650240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5" name="Straight Connector 364"/>
            <p:cNvCxnSpPr/>
            <p:nvPr/>
          </p:nvCxnSpPr>
          <p:spPr bwMode="auto">
            <a:xfrm>
              <a:off x="650240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6" name="Straight Connector 365"/>
            <p:cNvCxnSpPr/>
            <p:nvPr/>
          </p:nvCxnSpPr>
          <p:spPr bwMode="auto">
            <a:xfrm>
              <a:off x="650240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7" name="Straight Connector 366"/>
            <p:cNvCxnSpPr/>
            <p:nvPr/>
          </p:nvCxnSpPr>
          <p:spPr bwMode="auto">
            <a:xfrm>
              <a:off x="650240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8" name="Straight Connector 367"/>
            <p:cNvCxnSpPr/>
            <p:nvPr/>
          </p:nvCxnSpPr>
          <p:spPr bwMode="auto">
            <a:xfrm>
              <a:off x="650240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9" name="Straight Connector 368"/>
            <p:cNvCxnSpPr/>
            <p:nvPr/>
          </p:nvCxnSpPr>
          <p:spPr bwMode="auto">
            <a:xfrm>
              <a:off x="650240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0" name="Straight Connector 369"/>
            <p:cNvCxnSpPr/>
            <p:nvPr/>
          </p:nvCxnSpPr>
          <p:spPr bwMode="auto">
            <a:xfrm>
              <a:off x="650240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1" name="Straight Connector 370"/>
            <p:cNvCxnSpPr/>
            <p:nvPr/>
          </p:nvCxnSpPr>
          <p:spPr bwMode="auto">
            <a:xfrm>
              <a:off x="650240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2" name="Straight Connector 371"/>
            <p:cNvCxnSpPr/>
            <p:nvPr/>
          </p:nvCxnSpPr>
          <p:spPr bwMode="auto">
            <a:xfrm>
              <a:off x="650240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1" name="Straight Connector 340"/>
            <p:cNvCxnSpPr/>
            <p:nvPr/>
          </p:nvCxnSpPr>
          <p:spPr bwMode="auto">
            <a:xfrm>
              <a:off x="5782320" y="58212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2" name="Straight Connector 341"/>
            <p:cNvCxnSpPr/>
            <p:nvPr/>
          </p:nvCxnSpPr>
          <p:spPr bwMode="auto">
            <a:xfrm>
              <a:off x="5782320" y="58849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3" name="Straight Connector 342"/>
            <p:cNvCxnSpPr/>
            <p:nvPr/>
          </p:nvCxnSpPr>
          <p:spPr bwMode="auto">
            <a:xfrm>
              <a:off x="5782320" y="59569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4" name="Straight Connector 343"/>
            <p:cNvCxnSpPr/>
            <p:nvPr/>
          </p:nvCxnSpPr>
          <p:spPr bwMode="auto">
            <a:xfrm>
              <a:off x="5782320" y="60289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5" name="Straight Connector 344"/>
            <p:cNvCxnSpPr/>
            <p:nvPr/>
          </p:nvCxnSpPr>
          <p:spPr bwMode="auto">
            <a:xfrm>
              <a:off x="5782320" y="61009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6" name="Straight Connector 345"/>
            <p:cNvCxnSpPr/>
            <p:nvPr/>
          </p:nvCxnSpPr>
          <p:spPr bwMode="auto">
            <a:xfrm>
              <a:off x="5782320" y="61645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7" name="Straight Connector 346"/>
            <p:cNvCxnSpPr/>
            <p:nvPr/>
          </p:nvCxnSpPr>
          <p:spPr bwMode="auto">
            <a:xfrm>
              <a:off x="5782320" y="62365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8" name="Straight Connector 347"/>
            <p:cNvCxnSpPr/>
            <p:nvPr/>
          </p:nvCxnSpPr>
          <p:spPr bwMode="auto">
            <a:xfrm>
              <a:off x="5782320" y="63085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9" name="Straight Connector 348"/>
            <p:cNvCxnSpPr/>
            <p:nvPr/>
          </p:nvCxnSpPr>
          <p:spPr bwMode="auto">
            <a:xfrm>
              <a:off x="5782320" y="63889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0" name="Straight Connector 349"/>
            <p:cNvCxnSpPr/>
            <p:nvPr/>
          </p:nvCxnSpPr>
          <p:spPr bwMode="auto">
            <a:xfrm>
              <a:off x="5782320" y="64525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1" name="Straight Connector 350"/>
            <p:cNvCxnSpPr/>
            <p:nvPr/>
          </p:nvCxnSpPr>
          <p:spPr bwMode="auto">
            <a:xfrm>
              <a:off x="5782320" y="65246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2" name="Straight Connector 351"/>
            <p:cNvCxnSpPr/>
            <p:nvPr/>
          </p:nvCxnSpPr>
          <p:spPr bwMode="auto">
            <a:xfrm>
              <a:off x="5782320" y="65966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3" name="Straight Connector 352"/>
            <p:cNvCxnSpPr/>
            <p:nvPr/>
          </p:nvCxnSpPr>
          <p:spPr bwMode="auto">
            <a:xfrm>
              <a:off x="5782320" y="66686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4" name="Straight Connector 353"/>
            <p:cNvCxnSpPr/>
            <p:nvPr/>
          </p:nvCxnSpPr>
          <p:spPr bwMode="auto">
            <a:xfrm>
              <a:off x="5782320" y="67322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5" name="Straight Connector 354"/>
            <p:cNvCxnSpPr/>
            <p:nvPr/>
          </p:nvCxnSpPr>
          <p:spPr bwMode="auto">
            <a:xfrm>
              <a:off x="5782320" y="680424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6" name="Straight Connector 355"/>
            <p:cNvCxnSpPr/>
            <p:nvPr/>
          </p:nvCxnSpPr>
          <p:spPr bwMode="auto">
            <a:xfrm>
              <a:off x="5782320" y="68762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5" name="Straight Connector 324"/>
            <p:cNvCxnSpPr/>
            <p:nvPr/>
          </p:nvCxnSpPr>
          <p:spPr bwMode="auto">
            <a:xfrm>
              <a:off x="506224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6" name="Straight Connector 325"/>
            <p:cNvCxnSpPr/>
            <p:nvPr/>
          </p:nvCxnSpPr>
          <p:spPr bwMode="auto">
            <a:xfrm>
              <a:off x="506224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7" name="Straight Connector 326"/>
            <p:cNvCxnSpPr/>
            <p:nvPr/>
          </p:nvCxnSpPr>
          <p:spPr bwMode="auto">
            <a:xfrm>
              <a:off x="506224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8" name="Straight Connector 327"/>
            <p:cNvCxnSpPr/>
            <p:nvPr/>
          </p:nvCxnSpPr>
          <p:spPr bwMode="auto">
            <a:xfrm>
              <a:off x="506224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9" name="Straight Connector 328"/>
            <p:cNvCxnSpPr/>
            <p:nvPr/>
          </p:nvCxnSpPr>
          <p:spPr bwMode="auto">
            <a:xfrm>
              <a:off x="506224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0" name="Straight Connector 329"/>
            <p:cNvCxnSpPr/>
            <p:nvPr/>
          </p:nvCxnSpPr>
          <p:spPr bwMode="auto">
            <a:xfrm>
              <a:off x="506224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1" name="Straight Connector 330"/>
            <p:cNvCxnSpPr/>
            <p:nvPr/>
          </p:nvCxnSpPr>
          <p:spPr bwMode="auto">
            <a:xfrm>
              <a:off x="506224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2" name="Straight Connector 331"/>
            <p:cNvCxnSpPr/>
            <p:nvPr/>
          </p:nvCxnSpPr>
          <p:spPr bwMode="auto">
            <a:xfrm>
              <a:off x="506224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3" name="Straight Connector 332"/>
            <p:cNvCxnSpPr/>
            <p:nvPr/>
          </p:nvCxnSpPr>
          <p:spPr bwMode="auto">
            <a:xfrm>
              <a:off x="506224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4" name="Straight Connector 333"/>
            <p:cNvCxnSpPr/>
            <p:nvPr/>
          </p:nvCxnSpPr>
          <p:spPr bwMode="auto">
            <a:xfrm>
              <a:off x="506224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5" name="Straight Connector 334"/>
            <p:cNvCxnSpPr/>
            <p:nvPr/>
          </p:nvCxnSpPr>
          <p:spPr bwMode="auto">
            <a:xfrm>
              <a:off x="506224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6" name="Straight Connector 335"/>
            <p:cNvCxnSpPr/>
            <p:nvPr/>
          </p:nvCxnSpPr>
          <p:spPr bwMode="auto">
            <a:xfrm>
              <a:off x="506224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7" name="Straight Connector 336"/>
            <p:cNvCxnSpPr/>
            <p:nvPr/>
          </p:nvCxnSpPr>
          <p:spPr bwMode="auto">
            <a:xfrm>
              <a:off x="506224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8" name="Straight Connector 337"/>
            <p:cNvCxnSpPr/>
            <p:nvPr/>
          </p:nvCxnSpPr>
          <p:spPr bwMode="auto">
            <a:xfrm>
              <a:off x="506224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9" name="Straight Connector 338"/>
            <p:cNvCxnSpPr/>
            <p:nvPr/>
          </p:nvCxnSpPr>
          <p:spPr bwMode="auto">
            <a:xfrm>
              <a:off x="506224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0" name="Straight Connector 339"/>
            <p:cNvCxnSpPr/>
            <p:nvPr/>
          </p:nvCxnSpPr>
          <p:spPr bwMode="auto">
            <a:xfrm>
              <a:off x="506224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9" name="Straight Connector 308"/>
            <p:cNvCxnSpPr/>
            <p:nvPr/>
          </p:nvCxnSpPr>
          <p:spPr bwMode="auto">
            <a:xfrm>
              <a:off x="434216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0" name="Straight Connector 309"/>
            <p:cNvCxnSpPr/>
            <p:nvPr/>
          </p:nvCxnSpPr>
          <p:spPr bwMode="auto">
            <a:xfrm>
              <a:off x="434216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1" name="Straight Connector 310"/>
            <p:cNvCxnSpPr/>
            <p:nvPr/>
          </p:nvCxnSpPr>
          <p:spPr bwMode="auto">
            <a:xfrm>
              <a:off x="434216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2" name="Straight Connector 311"/>
            <p:cNvCxnSpPr/>
            <p:nvPr/>
          </p:nvCxnSpPr>
          <p:spPr bwMode="auto">
            <a:xfrm>
              <a:off x="434216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3" name="Straight Connector 312"/>
            <p:cNvCxnSpPr/>
            <p:nvPr/>
          </p:nvCxnSpPr>
          <p:spPr bwMode="auto">
            <a:xfrm>
              <a:off x="434216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4" name="Straight Connector 313"/>
            <p:cNvCxnSpPr/>
            <p:nvPr/>
          </p:nvCxnSpPr>
          <p:spPr bwMode="auto">
            <a:xfrm>
              <a:off x="434216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5" name="Straight Connector 314"/>
            <p:cNvCxnSpPr/>
            <p:nvPr/>
          </p:nvCxnSpPr>
          <p:spPr bwMode="auto">
            <a:xfrm>
              <a:off x="434216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6" name="Straight Connector 315"/>
            <p:cNvCxnSpPr/>
            <p:nvPr/>
          </p:nvCxnSpPr>
          <p:spPr bwMode="auto">
            <a:xfrm>
              <a:off x="434216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7" name="Straight Connector 316"/>
            <p:cNvCxnSpPr/>
            <p:nvPr/>
          </p:nvCxnSpPr>
          <p:spPr bwMode="auto">
            <a:xfrm>
              <a:off x="434216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8" name="Straight Connector 317"/>
            <p:cNvCxnSpPr/>
            <p:nvPr/>
          </p:nvCxnSpPr>
          <p:spPr bwMode="auto">
            <a:xfrm>
              <a:off x="434216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9" name="Straight Connector 318"/>
            <p:cNvCxnSpPr/>
            <p:nvPr/>
          </p:nvCxnSpPr>
          <p:spPr bwMode="auto">
            <a:xfrm>
              <a:off x="434216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0" name="Straight Connector 319"/>
            <p:cNvCxnSpPr/>
            <p:nvPr/>
          </p:nvCxnSpPr>
          <p:spPr bwMode="auto">
            <a:xfrm>
              <a:off x="434216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1" name="Straight Connector 320"/>
            <p:cNvCxnSpPr/>
            <p:nvPr/>
          </p:nvCxnSpPr>
          <p:spPr bwMode="auto">
            <a:xfrm>
              <a:off x="434216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2" name="Straight Connector 321"/>
            <p:cNvCxnSpPr/>
            <p:nvPr/>
          </p:nvCxnSpPr>
          <p:spPr bwMode="auto">
            <a:xfrm>
              <a:off x="434216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3" name="Straight Connector 322"/>
            <p:cNvCxnSpPr/>
            <p:nvPr/>
          </p:nvCxnSpPr>
          <p:spPr bwMode="auto">
            <a:xfrm>
              <a:off x="434216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4" name="Straight Connector 323"/>
            <p:cNvCxnSpPr/>
            <p:nvPr/>
          </p:nvCxnSpPr>
          <p:spPr bwMode="auto">
            <a:xfrm>
              <a:off x="434216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3" name="Straight Connector 292"/>
            <p:cNvCxnSpPr/>
            <p:nvPr/>
          </p:nvCxnSpPr>
          <p:spPr bwMode="auto">
            <a:xfrm>
              <a:off x="362208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4" name="Straight Connector 293"/>
            <p:cNvCxnSpPr/>
            <p:nvPr/>
          </p:nvCxnSpPr>
          <p:spPr bwMode="auto">
            <a:xfrm>
              <a:off x="362208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5" name="Straight Connector 294"/>
            <p:cNvCxnSpPr/>
            <p:nvPr/>
          </p:nvCxnSpPr>
          <p:spPr bwMode="auto">
            <a:xfrm>
              <a:off x="362208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6" name="Straight Connector 295"/>
            <p:cNvCxnSpPr/>
            <p:nvPr/>
          </p:nvCxnSpPr>
          <p:spPr bwMode="auto">
            <a:xfrm>
              <a:off x="362208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7" name="Straight Connector 296"/>
            <p:cNvCxnSpPr/>
            <p:nvPr/>
          </p:nvCxnSpPr>
          <p:spPr bwMode="auto">
            <a:xfrm>
              <a:off x="362208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8" name="Straight Connector 297"/>
            <p:cNvCxnSpPr/>
            <p:nvPr/>
          </p:nvCxnSpPr>
          <p:spPr bwMode="auto">
            <a:xfrm>
              <a:off x="362208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9" name="Straight Connector 298"/>
            <p:cNvCxnSpPr/>
            <p:nvPr/>
          </p:nvCxnSpPr>
          <p:spPr bwMode="auto">
            <a:xfrm>
              <a:off x="362208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0" name="Straight Connector 299"/>
            <p:cNvCxnSpPr/>
            <p:nvPr/>
          </p:nvCxnSpPr>
          <p:spPr bwMode="auto">
            <a:xfrm>
              <a:off x="362208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1" name="Straight Connector 300"/>
            <p:cNvCxnSpPr/>
            <p:nvPr/>
          </p:nvCxnSpPr>
          <p:spPr bwMode="auto">
            <a:xfrm>
              <a:off x="362208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2" name="Straight Connector 301"/>
            <p:cNvCxnSpPr/>
            <p:nvPr/>
          </p:nvCxnSpPr>
          <p:spPr bwMode="auto">
            <a:xfrm>
              <a:off x="362208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3" name="Straight Connector 302"/>
            <p:cNvCxnSpPr/>
            <p:nvPr/>
          </p:nvCxnSpPr>
          <p:spPr bwMode="auto">
            <a:xfrm>
              <a:off x="362208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4" name="Straight Connector 303"/>
            <p:cNvCxnSpPr/>
            <p:nvPr/>
          </p:nvCxnSpPr>
          <p:spPr bwMode="auto">
            <a:xfrm>
              <a:off x="362208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5" name="Straight Connector 304"/>
            <p:cNvCxnSpPr/>
            <p:nvPr/>
          </p:nvCxnSpPr>
          <p:spPr bwMode="auto">
            <a:xfrm>
              <a:off x="362208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6" name="Straight Connector 305"/>
            <p:cNvCxnSpPr/>
            <p:nvPr/>
          </p:nvCxnSpPr>
          <p:spPr bwMode="auto">
            <a:xfrm>
              <a:off x="362208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7" name="Straight Connector 306"/>
            <p:cNvCxnSpPr/>
            <p:nvPr/>
          </p:nvCxnSpPr>
          <p:spPr bwMode="auto">
            <a:xfrm>
              <a:off x="362208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8" name="Straight Connector 307"/>
            <p:cNvCxnSpPr/>
            <p:nvPr/>
          </p:nvCxnSpPr>
          <p:spPr bwMode="auto">
            <a:xfrm>
              <a:off x="362208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7" name="Straight Connector 276"/>
            <p:cNvCxnSpPr/>
            <p:nvPr/>
          </p:nvCxnSpPr>
          <p:spPr bwMode="auto">
            <a:xfrm>
              <a:off x="290200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8" name="Straight Connector 277"/>
            <p:cNvCxnSpPr/>
            <p:nvPr/>
          </p:nvCxnSpPr>
          <p:spPr bwMode="auto">
            <a:xfrm>
              <a:off x="290200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9" name="Straight Connector 278"/>
            <p:cNvCxnSpPr/>
            <p:nvPr/>
          </p:nvCxnSpPr>
          <p:spPr bwMode="auto">
            <a:xfrm>
              <a:off x="290200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0" name="Straight Connector 279"/>
            <p:cNvCxnSpPr/>
            <p:nvPr/>
          </p:nvCxnSpPr>
          <p:spPr bwMode="auto">
            <a:xfrm>
              <a:off x="290200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1" name="Straight Connector 280"/>
            <p:cNvCxnSpPr/>
            <p:nvPr/>
          </p:nvCxnSpPr>
          <p:spPr bwMode="auto">
            <a:xfrm>
              <a:off x="290200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2" name="Straight Connector 281"/>
            <p:cNvCxnSpPr/>
            <p:nvPr/>
          </p:nvCxnSpPr>
          <p:spPr bwMode="auto">
            <a:xfrm>
              <a:off x="290200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3" name="Straight Connector 282"/>
            <p:cNvCxnSpPr/>
            <p:nvPr/>
          </p:nvCxnSpPr>
          <p:spPr bwMode="auto">
            <a:xfrm>
              <a:off x="290200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4" name="Straight Connector 283"/>
            <p:cNvCxnSpPr/>
            <p:nvPr/>
          </p:nvCxnSpPr>
          <p:spPr bwMode="auto">
            <a:xfrm>
              <a:off x="290200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5" name="Straight Connector 284"/>
            <p:cNvCxnSpPr/>
            <p:nvPr/>
          </p:nvCxnSpPr>
          <p:spPr bwMode="auto">
            <a:xfrm>
              <a:off x="290200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6" name="Straight Connector 285"/>
            <p:cNvCxnSpPr/>
            <p:nvPr/>
          </p:nvCxnSpPr>
          <p:spPr bwMode="auto">
            <a:xfrm>
              <a:off x="290200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7" name="Straight Connector 286"/>
            <p:cNvCxnSpPr/>
            <p:nvPr/>
          </p:nvCxnSpPr>
          <p:spPr bwMode="auto">
            <a:xfrm>
              <a:off x="290200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8" name="Straight Connector 287"/>
            <p:cNvCxnSpPr/>
            <p:nvPr/>
          </p:nvCxnSpPr>
          <p:spPr bwMode="auto">
            <a:xfrm>
              <a:off x="290200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9" name="Straight Connector 288"/>
            <p:cNvCxnSpPr/>
            <p:nvPr/>
          </p:nvCxnSpPr>
          <p:spPr bwMode="auto">
            <a:xfrm>
              <a:off x="290200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0" name="Straight Connector 289"/>
            <p:cNvCxnSpPr/>
            <p:nvPr/>
          </p:nvCxnSpPr>
          <p:spPr bwMode="auto">
            <a:xfrm>
              <a:off x="290200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1" name="Straight Connector 290"/>
            <p:cNvCxnSpPr/>
            <p:nvPr/>
          </p:nvCxnSpPr>
          <p:spPr bwMode="auto">
            <a:xfrm>
              <a:off x="290200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2" name="Straight Connector 291"/>
            <p:cNvCxnSpPr/>
            <p:nvPr/>
          </p:nvCxnSpPr>
          <p:spPr bwMode="auto">
            <a:xfrm>
              <a:off x="290200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1" name="Straight Connector 260"/>
            <p:cNvCxnSpPr/>
            <p:nvPr/>
          </p:nvCxnSpPr>
          <p:spPr bwMode="auto">
            <a:xfrm>
              <a:off x="218192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2" name="Straight Connector 261"/>
            <p:cNvCxnSpPr/>
            <p:nvPr/>
          </p:nvCxnSpPr>
          <p:spPr bwMode="auto">
            <a:xfrm>
              <a:off x="218192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3" name="Straight Connector 262"/>
            <p:cNvCxnSpPr/>
            <p:nvPr/>
          </p:nvCxnSpPr>
          <p:spPr bwMode="auto">
            <a:xfrm>
              <a:off x="218192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4" name="Straight Connector 263"/>
            <p:cNvCxnSpPr/>
            <p:nvPr/>
          </p:nvCxnSpPr>
          <p:spPr bwMode="auto">
            <a:xfrm>
              <a:off x="218192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5" name="Straight Connector 264"/>
            <p:cNvCxnSpPr/>
            <p:nvPr/>
          </p:nvCxnSpPr>
          <p:spPr bwMode="auto">
            <a:xfrm>
              <a:off x="218192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6" name="Straight Connector 265"/>
            <p:cNvCxnSpPr/>
            <p:nvPr/>
          </p:nvCxnSpPr>
          <p:spPr bwMode="auto">
            <a:xfrm>
              <a:off x="218192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7" name="Straight Connector 266"/>
            <p:cNvCxnSpPr/>
            <p:nvPr/>
          </p:nvCxnSpPr>
          <p:spPr bwMode="auto">
            <a:xfrm>
              <a:off x="218192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8" name="Straight Connector 267"/>
            <p:cNvCxnSpPr/>
            <p:nvPr/>
          </p:nvCxnSpPr>
          <p:spPr bwMode="auto">
            <a:xfrm>
              <a:off x="218192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9" name="Straight Connector 268"/>
            <p:cNvCxnSpPr/>
            <p:nvPr/>
          </p:nvCxnSpPr>
          <p:spPr bwMode="auto">
            <a:xfrm>
              <a:off x="218192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0" name="Straight Connector 269"/>
            <p:cNvCxnSpPr/>
            <p:nvPr/>
          </p:nvCxnSpPr>
          <p:spPr bwMode="auto">
            <a:xfrm>
              <a:off x="218192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1" name="Straight Connector 270"/>
            <p:cNvCxnSpPr/>
            <p:nvPr/>
          </p:nvCxnSpPr>
          <p:spPr bwMode="auto">
            <a:xfrm>
              <a:off x="218192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2" name="Straight Connector 271"/>
            <p:cNvCxnSpPr/>
            <p:nvPr/>
          </p:nvCxnSpPr>
          <p:spPr bwMode="auto">
            <a:xfrm>
              <a:off x="218192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3" name="Straight Connector 272"/>
            <p:cNvCxnSpPr/>
            <p:nvPr/>
          </p:nvCxnSpPr>
          <p:spPr bwMode="auto">
            <a:xfrm>
              <a:off x="218192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4" name="Straight Connector 273"/>
            <p:cNvCxnSpPr/>
            <p:nvPr/>
          </p:nvCxnSpPr>
          <p:spPr bwMode="auto">
            <a:xfrm>
              <a:off x="218192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5" name="Straight Connector 274"/>
            <p:cNvCxnSpPr/>
            <p:nvPr/>
          </p:nvCxnSpPr>
          <p:spPr bwMode="auto">
            <a:xfrm>
              <a:off x="218192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6" name="Straight Connector 275"/>
            <p:cNvCxnSpPr/>
            <p:nvPr/>
          </p:nvCxnSpPr>
          <p:spPr bwMode="auto">
            <a:xfrm>
              <a:off x="218192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5" name="Straight Connector 244"/>
            <p:cNvCxnSpPr/>
            <p:nvPr/>
          </p:nvCxnSpPr>
          <p:spPr bwMode="auto">
            <a:xfrm>
              <a:off x="146184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6" name="Straight Connector 245"/>
            <p:cNvCxnSpPr/>
            <p:nvPr/>
          </p:nvCxnSpPr>
          <p:spPr bwMode="auto">
            <a:xfrm>
              <a:off x="146184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7" name="Straight Connector 246"/>
            <p:cNvCxnSpPr/>
            <p:nvPr/>
          </p:nvCxnSpPr>
          <p:spPr bwMode="auto">
            <a:xfrm>
              <a:off x="146184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8" name="Straight Connector 247"/>
            <p:cNvCxnSpPr/>
            <p:nvPr/>
          </p:nvCxnSpPr>
          <p:spPr bwMode="auto">
            <a:xfrm>
              <a:off x="146184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9" name="Straight Connector 248"/>
            <p:cNvCxnSpPr/>
            <p:nvPr/>
          </p:nvCxnSpPr>
          <p:spPr bwMode="auto">
            <a:xfrm>
              <a:off x="146184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0" name="Straight Connector 249"/>
            <p:cNvCxnSpPr/>
            <p:nvPr/>
          </p:nvCxnSpPr>
          <p:spPr bwMode="auto">
            <a:xfrm>
              <a:off x="146184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1" name="Straight Connector 250"/>
            <p:cNvCxnSpPr/>
            <p:nvPr/>
          </p:nvCxnSpPr>
          <p:spPr bwMode="auto">
            <a:xfrm>
              <a:off x="146184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2" name="Straight Connector 251"/>
            <p:cNvCxnSpPr/>
            <p:nvPr/>
          </p:nvCxnSpPr>
          <p:spPr bwMode="auto">
            <a:xfrm>
              <a:off x="146184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3" name="Straight Connector 252"/>
            <p:cNvCxnSpPr/>
            <p:nvPr/>
          </p:nvCxnSpPr>
          <p:spPr bwMode="auto">
            <a:xfrm>
              <a:off x="146184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4" name="Straight Connector 253"/>
            <p:cNvCxnSpPr/>
            <p:nvPr/>
          </p:nvCxnSpPr>
          <p:spPr bwMode="auto">
            <a:xfrm>
              <a:off x="146184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5" name="Straight Connector 254"/>
            <p:cNvCxnSpPr/>
            <p:nvPr/>
          </p:nvCxnSpPr>
          <p:spPr bwMode="auto">
            <a:xfrm>
              <a:off x="146184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6" name="Straight Connector 255"/>
            <p:cNvCxnSpPr/>
            <p:nvPr/>
          </p:nvCxnSpPr>
          <p:spPr bwMode="auto">
            <a:xfrm>
              <a:off x="146184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7" name="Straight Connector 256"/>
            <p:cNvCxnSpPr/>
            <p:nvPr/>
          </p:nvCxnSpPr>
          <p:spPr bwMode="auto">
            <a:xfrm>
              <a:off x="146184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8" name="Straight Connector 257"/>
            <p:cNvCxnSpPr/>
            <p:nvPr/>
          </p:nvCxnSpPr>
          <p:spPr bwMode="auto">
            <a:xfrm>
              <a:off x="146184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9" name="Straight Connector 258"/>
            <p:cNvCxnSpPr/>
            <p:nvPr/>
          </p:nvCxnSpPr>
          <p:spPr bwMode="auto">
            <a:xfrm>
              <a:off x="146184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0" name="Straight Connector 259"/>
            <p:cNvCxnSpPr/>
            <p:nvPr/>
          </p:nvCxnSpPr>
          <p:spPr bwMode="auto">
            <a:xfrm>
              <a:off x="146184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grpSp>
          <p:nvGrpSpPr>
            <p:cNvPr id="238" name="Group 237"/>
            <p:cNvGrpSpPr/>
            <p:nvPr/>
          </p:nvGrpSpPr>
          <p:grpSpPr>
            <a:xfrm>
              <a:off x="957784" y="5596880"/>
              <a:ext cx="11305256" cy="1512168"/>
              <a:chOff x="1245816" y="5452864"/>
              <a:chExt cx="10225136" cy="1656184"/>
            </a:xfrm>
          </p:grpSpPr>
          <p:sp>
            <p:nvSpPr>
              <p:cNvPr id="30" name="Rounded Rectangle 29"/>
              <p:cNvSpPr/>
              <p:nvPr/>
            </p:nvSpPr>
            <p:spPr bwMode="auto">
              <a:xfrm>
                <a:off x="124581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 name="Rounded Rectangle 30"/>
              <p:cNvSpPr/>
              <p:nvPr/>
            </p:nvSpPr>
            <p:spPr bwMode="auto">
              <a:xfrm>
                <a:off x="189388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 name="Rounded Rectangle 31"/>
              <p:cNvSpPr/>
              <p:nvPr/>
            </p:nvSpPr>
            <p:spPr bwMode="auto">
              <a:xfrm>
                <a:off x="319003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 name="Rounded Rectangle 32"/>
              <p:cNvSpPr/>
              <p:nvPr/>
            </p:nvSpPr>
            <p:spPr bwMode="auto">
              <a:xfrm>
                <a:off x="254196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 name="Rounded Rectangle 33"/>
              <p:cNvSpPr/>
              <p:nvPr/>
            </p:nvSpPr>
            <p:spPr bwMode="auto">
              <a:xfrm>
                <a:off x="383810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 name="Rounded Rectangle 34"/>
              <p:cNvSpPr/>
              <p:nvPr/>
            </p:nvSpPr>
            <p:spPr bwMode="auto">
              <a:xfrm>
                <a:off x="448617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 name="Rounded Rectangle 35"/>
              <p:cNvSpPr/>
              <p:nvPr/>
            </p:nvSpPr>
            <p:spPr bwMode="auto">
              <a:xfrm>
                <a:off x="578232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 name="Rounded Rectangle 36"/>
              <p:cNvSpPr/>
              <p:nvPr/>
            </p:nvSpPr>
            <p:spPr bwMode="auto">
              <a:xfrm>
                <a:off x="513424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 name="Rounded Rectangle 37"/>
              <p:cNvSpPr/>
              <p:nvPr/>
            </p:nvSpPr>
            <p:spPr bwMode="auto">
              <a:xfrm>
                <a:off x="643039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 name="Rounded Rectangle 38"/>
              <p:cNvSpPr/>
              <p:nvPr/>
            </p:nvSpPr>
            <p:spPr bwMode="auto">
              <a:xfrm>
                <a:off x="707846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 name="Rounded Rectangle 39"/>
              <p:cNvSpPr/>
              <p:nvPr/>
            </p:nvSpPr>
            <p:spPr bwMode="auto">
              <a:xfrm>
                <a:off x="837460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 name="Rounded Rectangle 40"/>
              <p:cNvSpPr/>
              <p:nvPr/>
            </p:nvSpPr>
            <p:spPr bwMode="auto">
              <a:xfrm>
                <a:off x="772653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 name="Rounded Rectangle 41"/>
              <p:cNvSpPr/>
              <p:nvPr/>
            </p:nvSpPr>
            <p:spPr bwMode="auto">
              <a:xfrm>
                <a:off x="902268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 name="Rounded Rectangle 42"/>
              <p:cNvSpPr/>
              <p:nvPr/>
            </p:nvSpPr>
            <p:spPr bwMode="auto">
              <a:xfrm>
                <a:off x="967075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 name="Rounded Rectangle 43"/>
              <p:cNvSpPr/>
              <p:nvPr/>
            </p:nvSpPr>
            <p:spPr bwMode="auto">
              <a:xfrm>
                <a:off x="1096689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 name="Rounded Rectangle 44"/>
              <p:cNvSpPr/>
              <p:nvPr/>
            </p:nvSpPr>
            <p:spPr bwMode="auto">
              <a:xfrm>
                <a:off x="1031882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 name="Rounded Rectangle 45"/>
              <p:cNvSpPr/>
              <p:nvPr/>
            </p:nvSpPr>
            <p:spPr bwMode="auto">
              <a:xfrm>
                <a:off x="131782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7" name="Rounded Rectangle 46"/>
              <p:cNvSpPr/>
              <p:nvPr/>
            </p:nvSpPr>
            <p:spPr bwMode="auto">
              <a:xfrm>
                <a:off x="196589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8" name="Rounded Rectangle 47"/>
              <p:cNvSpPr/>
              <p:nvPr/>
            </p:nvSpPr>
            <p:spPr bwMode="auto">
              <a:xfrm>
                <a:off x="326204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9" name="Rounded Rectangle 48"/>
              <p:cNvSpPr/>
              <p:nvPr/>
            </p:nvSpPr>
            <p:spPr bwMode="auto">
              <a:xfrm>
                <a:off x="261396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0" name="Rounded Rectangle 49"/>
              <p:cNvSpPr/>
              <p:nvPr/>
            </p:nvSpPr>
            <p:spPr bwMode="auto">
              <a:xfrm>
                <a:off x="391011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Rounded Rectangle 50"/>
              <p:cNvSpPr/>
              <p:nvPr/>
            </p:nvSpPr>
            <p:spPr bwMode="auto">
              <a:xfrm>
                <a:off x="455818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2" name="Rounded Rectangle 51"/>
              <p:cNvSpPr/>
              <p:nvPr/>
            </p:nvSpPr>
            <p:spPr bwMode="auto">
              <a:xfrm>
                <a:off x="585432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3" name="Rounded Rectangle 52"/>
              <p:cNvSpPr/>
              <p:nvPr/>
            </p:nvSpPr>
            <p:spPr bwMode="auto">
              <a:xfrm>
                <a:off x="520625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4" name="Rounded Rectangle 53"/>
              <p:cNvSpPr/>
              <p:nvPr/>
            </p:nvSpPr>
            <p:spPr bwMode="auto">
              <a:xfrm>
                <a:off x="650240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 name="Rounded Rectangle 54"/>
              <p:cNvSpPr/>
              <p:nvPr/>
            </p:nvSpPr>
            <p:spPr bwMode="auto">
              <a:xfrm>
                <a:off x="715047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 name="Rounded Rectangle 55"/>
              <p:cNvSpPr/>
              <p:nvPr/>
            </p:nvSpPr>
            <p:spPr bwMode="auto">
              <a:xfrm>
                <a:off x="844661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 name="Rounded Rectangle 56"/>
              <p:cNvSpPr/>
              <p:nvPr/>
            </p:nvSpPr>
            <p:spPr bwMode="auto">
              <a:xfrm>
                <a:off x="779854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 name="Rounded Rectangle 57"/>
              <p:cNvSpPr/>
              <p:nvPr/>
            </p:nvSpPr>
            <p:spPr bwMode="auto">
              <a:xfrm>
                <a:off x="909468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 name="Rounded Rectangle 58"/>
              <p:cNvSpPr/>
              <p:nvPr/>
            </p:nvSpPr>
            <p:spPr bwMode="auto">
              <a:xfrm>
                <a:off x="974276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 name="Rounded Rectangle 59"/>
              <p:cNvSpPr/>
              <p:nvPr/>
            </p:nvSpPr>
            <p:spPr bwMode="auto">
              <a:xfrm>
                <a:off x="1103890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1" name="Rounded Rectangle 60"/>
              <p:cNvSpPr/>
              <p:nvPr/>
            </p:nvSpPr>
            <p:spPr bwMode="auto">
              <a:xfrm>
                <a:off x="1039083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2" name="Rounded Rectangle 61"/>
              <p:cNvSpPr/>
              <p:nvPr/>
            </p:nvSpPr>
            <p:spPr bwMode="auto">
              <a:xfrm>
                <a:off x="153384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3" name="Rounded Rectangle 62"/>
              <p:cNvSpPr/>
              <p:nvPr/>
            </p:nvSpPr>
            <p:spPr bwMode="auto">
              <a:xfrm>
                <a:off x="218192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4" name="Rounded Rectangle 63"/>
              <p:cNvSpPr/>
              <p:nvPr/>
            </p:nvSpPr>
            <p:spPr bwMode="auto">
              <a:xfrm>
                <a:off x="347806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5" name="Rounded Rectangle 64"/>
              <p:cNvSpPr/>
              <p:nvPr/>
            </p:nvSpPr>
            <p:spPr bwMode="auto">
              <a:xfrm>
                <a:off x="282999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6" name="Rounded Rectangle 65"/>
              <p:cNvSpPr/>
              <p:nvPr/>
            </p:nvSpPr>
            <p:spPr bwMode="auto">
              <a:xfrm>
                <a:off x="412613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7" name="Rounded Rectangle 66"/>
              <p:cNvSpPr/>
              <p:nvPr/>
            </p:nvSpPr>
            <p:spPr bwMode="auto">
              <a:xfrm>
                <a:off x="477420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8" name="Rounded Rectangle 67"/>
              <p:cNvSpPr/>
              <p:nvPr/>
            </p:nvSpPr>
            <p:spPr bwMode="auto">
              <a:xfrm>
                <a:off x="607035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9" name="Rounded Rectangle 68"/>
              <p:cNvSpPr/>
              <p:nvPr/>
            </p:nvSpPr>
            <p:spPr bwMode="auto">
              <a:xfrm>
                <a:off x="542228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0" name="Rounded Rectangle 69"/>
              <p:cNvSpPr/>
              <p:nvPr/>
            </p:nvSpPr>
            <p:spPr bwMode="auto">
              <a:xfrm>
                <a:off x="671842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1" name="Rounded Rectangle 70"/>
              <p:cNvSpPr/>
              <p:nvPr/>
            </p:nvSpPr>
            <p:spPr bwMode="auto">
              <a:xfrm>
                <a:off x="736649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2" name="Rounded Rectangle 71"/>
              <p:cNvSpPr/>
              <p:nvPr/>
            </p:nvSpPr>
            <p:spPr bwMode="auto">
              <a:xfrm>
                <a:off x="866264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3" name="Rounded Rectangle 72"/>
              <p:cNvSpPr/>
              <p:nvPr/>
            </p:nvSpPr>
            <p:spPr bwMode="auto">
              <a:xfrm>
                <a:off x="801456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4" name="Rounded Rectangle 73"/>
              <p:cNvSpPr/>
              <p:nvPr/>
            </p:nvSpPr>
            <p:spPr bwMode="auto">
              <a:xfrm>
                <a:off x="931071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5" name="Rounded Rectangle 74"/>
              <p:cNvSpPr/>
              <p:nvPr/>
            </p:nvSpPr>
            <p:spPr bwMode="auto">
              <a:xfrm>
                <a:off x="995878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6" name="Rounded Rectangle 75"/>
              <p:cNvSpPr/>
              <p:nvPr/>
            </p:nvSpPr>
            <p:spPr bwMode="auto">
              <a:xfrm>
                <a:off x="1125492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7" name="Rounded Rectangle 76"/>
              <p:cNvSpPr/>
              <p:nvPr/>
            </p:nvSpPr>
            <p:spPr bwMode="auto">
              <a:xfrm>
                <a:off x="1060685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8" name="Rounded Rectangle 77"/>
              <p:cNvSpPr/>
              <p:nvPr/>
            </p:nvSpPr>
            <p:spPr bwMode="auto">
              <a:xfrm>
                <a:off x="131782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9" name="Rounded Rectangle 78"/>
              <p:cNvSpPr/>
              <p:nvPr/>
            </p:nvSpPr>
            <p:spPr bwMode="auto">
              <a:xfrm>
                <a:off x="196589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0" name="Rounded Rectangle 79"/>
              <p:cNvSpPr/>
              <p:nvPr/>
            </p:nvSpPr>
            <p:spPr bwMode="auto">
              <a:xfrm>
                <a:off x="326204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1" name="Rounded Rectangle 80"/>
              <p:cNvSpPr/>
              <p:nvPr/>
            </p:nvSpPr>
            <p:spPr bwMode="auto">
              <a:xfrm>
                <a:off x="261396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2" name="Rounded Rectangle 81"/>
              <p:cNvSpPr/>
              <p:nvPr/>
            </p:nvSpPr>
            <p:spPr bwMode="auto">
              <a:xfrm>
                <a:off x="391011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3" name="Rounded Rectangle 82"/>
              <p:cNvSpPr/>
              <p:nvPr/>
            </p:nvSpPr>
            <p:spPr bwMode="auto">
              <a:xfrm>
                <a:off x="455818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4" name="Rounded Rectangle 83"/>
              <p:cNvSpPr/>
              <p:nvPr/>
            </p:nvSpPr>
            <p:spPr bwMode="auto">
              <a:xfrm>
                <a:off x="585432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5" name="Rounded Rectangle 84"/>
              <p:cNvSpPr/>
              <p:nvPr/>
            </p:nvSpPr>
            <p:spPr bwMode="auto">
              <a:xfrm>
                <a:off x="520625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6" name="Rounded Rectangle 85"/>
              <p:cNvSpPr/>
              <p:nvPr/>
            </p:nvSpPr>
            <p:spPr bwMode="auto">
              <a:xfrm>
                <a:off x="650240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7" name="Rounded Rectangle 86"/>
              <p:cNvSpPr/>
              <p:nvPr/>
            </p:nvSpPr>
            <p:spPr bwMode="auto">
              <a:xfrm>
                <a:off x="715047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8" name="Rounded Rectangle 87"/>
              <p:cNvSpPr/>
              <p:nvPr/>
            </p:nvSpPr>
            <p:spPr bwMode="auto">
              <a:xfrm>
                <a:off x="844661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9" name="Rounded Rectangle 88"/>
              <p:cNvSpPr/>
              <p:nvPr/>
            </p:nvSpPr>
            <p:spPr bwMode="auto">
              <a:xfrm>
                <a:off x="779854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0" name="Rounded Rectangle 89"/>
              <p:cNvSpPr/>
              <p:nvPr/>
            </p:nvSpPr>
            <p:spPr bwMode="auto">
              <a:xfrm>
                <a:off x="909468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1" name="Rounded Rectangle 90"/>
              <p:cNvSpPr/>
              <p:nvPr/>
            </p:nvSpPr>
            <p:spPr bwMode="auto">
              <a:xfrm>
                <a:off x="974276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2" name="Rounded Rectangle 91"/>
              <p:cNvSpPr/>
              <p:nvPr/>
            </p:nvSpPr>
            <p:spPr bwMode="auto">
              <a:xfrm>
                <a:off x="1103890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3" name="Rounded Rectangle 92"/>
              <p:cNvSpPr/>
              <p:nvPr/>
            </p:nvSpPr>
            <p:spPr bwMode="auto">
              <a:xfrm>
                <a:off x="1039083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4" name="Rounded Rectangle 93"/>
              <p:cNvSpPr/>
              <p:nvPr/>
            </p:nvSpPr>
            <p:spPr bwMode="auto">
              <a:xfrm>
                <a:off x="153384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5" name="Rounded Rectangle 94"/>
              <p:cNvSpPr/>
              <p:nvPr/>
            </p:nvSpPr>
            <p:spPr bwMode="auto">
              <a:xfrm>
                <a:off x="218192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6" name="Rounded Rectangle 95"/>
              <p:cNvSpPr/>
              <p:nvPr/>
            </p:nvSpPr>
            <p:spPr bwMode="auto">
              <a:xfrm>
                <a:off x="347806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7" name="Rounded Rectangle 96"/>
              <p:cNvSpPr/>
              <p:nvPr/>
            </p:nvSpPr>
            <p:spPr bwMode="auto">
              <a:xfrm>
                <a:off x="282999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8" name="Rounded Rectangle 97"/>
              <p:cNvSpPr/>
              <p:nvPr/>
            </p:nvSpPr>
            <p:spPr bwMode="auto">
              <a:xfrm>
                <a:off x="412613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9" name="Rounded Rectangle 98"/>
              <p:cNvSpPr/>
              <p:nvPr/>
            </p:nvSpPr>
            <p:spPr bwMode="auto">
              <a:xfrm>
                <a:off x="477420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0" name="Rounded Rectangle 99"/>
              <p:cNvSpPr/>
              <p:nvPr/>
            </p:nvSpPr>
            <p:spPr bwMode="auto">
              <a:xfrm>
                <a:off x="607035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1" name="Rounded Rectangle 100"/>
              <p:cNvSpPr/>
              <p:nvPr/>
            </p:nvSpPr>
            <p:spPr bwMode="auto">
              <a:xfrm>
                <a:off x="542228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2" name="Rounded Rectangle 101"/>
              <p:cNvSpPr/>
              <p:nvPr/>
            </p:nvSpPr>
            <p:spPr bwMode="auto">
              <a:xfrm>
                <a:off x="671842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3" name="Rounded Rectangle 102"/>
              <p:cNvSpPr/>
              <p:nvPr/>
            </p:nvSpPr>
            <p:spPr bwMode="auto">
              <a:xfrm>
                <a:off x="736649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4" name="Rounded Rectangle 103"/>
              <p:cNvSpPr/>
              <p:nvPr/>
            </p:nvSpPr>
            <p:spPr bwMode="auto">
              <a:xfrm>
                <a:off x="866264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5" name="Rounded Rectangle 104"/>
              <p:cNvSpPr/>
              <p:nvPr/>
            </p:nvSpPr>
            <p:spPr bwMode="auto">
              <a:xfrm>
                <a:off x="801456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6" name="Rounded Rectangle 105"/>
              <p:cNvSpPr/>
              <p:nvPr/>
            </p:nvSpPr>
            <p:spPr bwMode="auto">
              <a:xfrm>
                <a:off x="931071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7" name="Rounded Rectangle 106"/>
              <p:cNvSpPr/>
              <p:nvPr/>
            </p:nvSpPr>
            <p:spPr bwMode="auto">
              <a:xfrm>
                <a:off x="995878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8" name="Rounded Rectangle 107"/>
              <p:cNvSpPr/>
              <p:nvPr/>
            </p:nvSpPr>
            <p:spPr bwMode="auto">
              <a:xfrm>
                <a:off x="1125492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9" name="Rounded Rectangle 108"/>
              <p:cNvSpPr/>
              <p:nvPr/>
            </p:nvSpPr>
            <p:spPr bwMode="auto">
              <a:xfrm>
                <a:off x="1060685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2" name="Rounded Rectangle 141"/>
              <p:cNvSpPr/>
              <p:nvPr/>
            </p:nvSpPr>
            <p:spPr bwMode="auto">
              <a:xfrm>
                <a:off x="131782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3" name="Rounded Rectangle 142"/>
              <p:cNvSpPr/>
              <p:nvPr/>
            </p:nvSpPr>
            <p:spPr bwMode="auto">
              <a:xfrm>
                <a:off x="196589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4" name="Rounded Rectangle 143"/>
              <p:cNvSpPr/>
              <p:nvPr/>
            </p:nvSpPr>
            <p:spPr bwMode="auto">
              <a:xfrm>
                <a:off x="326204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5" name="Rounded Rectangle 144"/>
              <p:cNvSpPr/>
              <p:nvPr/>
            </p:nvSpPr>
            <p:spPr bwMode="auto">
              <a:xfrm>
                <a:off x="261396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6" name="Rounded Rectangle 145"/>
              <p:cNvSpPr/>
              <p:nvPr/>
            </p:nvSpPr>
            <p:spPr bwMode="auto">
              <a:xfrm>
                <a:off x="391011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7" name="Rounded Rectangle 146"/>
              <p:cNvSpPr/>
              <p:nvPr/>
            </p:nvSpPr>
            <p:spPr bwMode="auto">
              <a:xfrm>
                <a:off x="455818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8" name="Rounded Rectangle 147"/>
              <p:cNvSpPr/>
              <p:nvPr/>
            </p:nvSpPr>
            <p:spPr bwMode="auto">
              <a:xfrm>
                <a:off x="585432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9" name="Rounded Rectangle 148"/>
              <p:cNvSpPr/>
              <p:nvPr/>
            </p:nvSpPr>
            <p:spPr bwMode="auto">
              <a:xfrm>
                <a:off x="520625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0" name="Rounded Rectangle 149"/>
              <p:cNvSpPr/>
              <p:nvPr/>
            </p:nvSpPr>
            <p:spPr bwMode="auto">
              <a:xfrm>
                <a:off x="650240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1" name="Rounded Rectangle 150"/>
              <p:cNvSpPr/>
              <p:nvPr/>
            </p:nvSpPr>
            <p:spPr bwMode="auto">
              <a:xfrm>
                <a:off x="715047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2" name="Rounded Rectangle 151"/>
              <p:cNvSpPr/>
              <p:nvPr/>
            </p:nvSpPr>
            <p:spPr bwMode="auto">
              <a:xfrm>
                <a:off x="844661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3" name="Rounded Rectangle 152"/>
              <p:cNvSpPr/>
              <p:nvPr/>
            </p:nvSpPr>
            <p:spPr bwMode="auto">
              <a:xfrm>
                <a:off x="779854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4" name="Rounded Rectangle 153"/>
              <p:cNvSpPr/>
              <p:nvPr/>
            </p:nvSpPr>
            <p:spPr bwMode="auto">
              <a:xfrm>
                <a:off x="909468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5" name="Rounded Rectangle 154"/>
              <p:cNvSpPr/>
              <p:nvPr/>
            </p:nvSpPr>
            <p:spPr bwMode="auto">
              <a:xfrm>
                <a:off x="974276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6" name="Rounded Rectangle 155"/>
              <p:cNvSpPr/>
              <p:nvPr/>
            </p:nvSpPr>
            <p:spPr bwMode="auto">
              <a:xfrm>
                <a:off x="1103890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7" name="Rounded Rectangle 156"/>
              <p:cNvSpPr/>
              <p:nvPr/>
            </p:nvSpPr>
            <p:spPr bwMode="auto">
              <a:xfrm>
                <a:off x="1039083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8" name="Rounded Rectangle 157"/>
              <p:cNvSpPr/>
              <p:nvPr/>
            </p:nvSpPr>
            <p:spPr bwMode="auto">
              <a:xfrm>
                <a:off x="153384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9" name="Rounded Rectangle 158"/>
              <p:cNvSpPr/>
              <p:nvPr/>
            </p:nvSpPr>
            <p:spPr bwMode="auto">
              <a:xfrm>
                <a:off x="218192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0" name="Rounded Rectangle 159"/>
              <p:cNvSpPr/>
              <p:nvPr/>
            </p:nvSpPr>
            <p:spPr bwMode="auto">
              <a:xfrm>
                <a:off x="347806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1" name="Rounded Rectangle 160"/>
              <p:cNvSpPr/>
              <p:nvPr/>
            </p:nvSpPr>
            <p:spPr bwMode="auto">
              <a:xfrm>
                <a:off x="282999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2" name="Rounded Rectangle 161"/>
              <p:cNvSpPr/>
              <p:nvPr/>
            </p:nvSpPr>
            <p:spPr bwMode="auto">
              <a:xfrm>
                <a:off x="412613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3" name="Rounded Rectangle 162"/>
              <p:cNvSpPr/>
              <p:nvPr/>
            </p:nvSpPr>
            <p:spPr bwMode="auto">
              <a:xfrm>
                <a:off x="477420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4" name="Rounded Rectangle 163"/>
              <p:cNvSpPr/>
              <p:nvPr/>
            </p:nvSpPr>
            <p:spPr bwMode="auto">
              <a:xfrm>
                <a:off x="607035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5" name="Rounded Rectangle 164"/>
              <p:cNvSpPr/>
              <p:nvPr/>
            </p:nvSpPr>
            <p:spPr bwMode="auto">
              <a:xfrm>
                <a:off x="542228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6" name="Rounded Rectangle 165"/>
              <p:cNvSpPr/>
              <p:nvPr/>
            </p:nvSpPr>
            <p:spPr bwMode="auto">
              <a:xfrm>
                <a:off x="671842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7" name="Rounded Rectangle 166"/>
              <p:cNvSpPr/>
              <p:nvPr/>
            </p:nvSpPr>
            <p:spPr bwMode="auto">
              <a:xfrm>
                <a:off x="736649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8" name="Rounded Rectangle 167"/>
              <p:cNvSpPr/>
              <p:nvPr/>
            </p:nvSpPr>
            <p:spPr bwMode="auto">
              <a:xfrm>
                <a:off x="866264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9" name="Rounded Rectangle 168"/>
              <p:cNvSpPr/>
              <p:nvPr/>
            </p:nvSpPr>
            <p:spPr bwMode="auto">
              <a:xfrm>
                <a:off x="801456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0" name="Rounded Rectangle 169"/>
              <p:cNvSpPr/>
              <p:nvPr/>
            </p:nvSpPr>
            <p:spPr bwMode="auto">
              <a:xfrm>
                <a:off x="931071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1" name="Rounded Rectangle 170"/>
              <p:cNvSpPr/>
              <p:nvPr/>
            </p:nvSpPr>
            <p:spPr bwMode="auto">
              <a:xfrm>
                <a:off x="995878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2" name="Rounded Rectangle 171"/>
              <p:cNvSpPr/>
              <p:nvPr/>
            </p:nvSpPr>
            <p:spPr bwMode="auto">
              <a:xfrm>
                <a:off x="1125492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3" name="Rounded Rectangle 172"/>
              <p:cNvSpPr/>
              <p:nvPr/>
            </p:nvSpPr>
            <p:spPr bwMode="auto">
              <a:xfrm>
                <a:off x="1060685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4" name="Rounded Rectangle 173"/>
              <p:cNvSpPr/>
              <p:nvPr/>
            </p:nvSpPr>
            <p:spPr bwMode="auto">
              <a:xfrm>
                <a:off x="131782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5" name="Rounded Rectangle 174"/>
              <p:cNvSpPr/>
              <p:nvPr/>
            </p:nvSpPr>
            <p:spPr bwMode="auto">
              <a:xfrm>
                <a:off x="196589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6" name="Rounded Rectangle 175"/>
              <p:cNvSpPr/>
              <p:nvPr/>
            </p:nvSpPr>
            <p:spPr bwMode="auto">
              <a:xfrm>
                <a:off x="326204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7" name="Rounded Rectangle 176"/>
              <p:cNvSpPr/>
              <p:nvPr/>
            </p:nvSpPr>
            <p:spPr bwMode="auto">
              <a:xfrm>
                <a:off x="261396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8" name="Rounded Rectangle 177"/>
              <p:cNvSpPr/>
              <p:nvPr/>
            </p:nvSpPr>
            <p:spPr bwMode="auto">
              <a:xfrm>
                <a:off x="391011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9" name="Rounded Rectangle 178"/>
              <p:cNvSpPr/>
              <p:nvPr/>
            </p:nvSpPr>
            <p:spPr bwMode="auto">
              <a:xfrm>
                <a:off x="455818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0" name="Rounded Rectangle 179"/>
              <p:cNvSpPr/>
              <p:nvPr/>
            </p:nvSpPr>
            <p:spPr bwMode="auto">
              <a:xfrm>
                <a:off x="585432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1" name="Rounded Rectangle 180"/>
              <p:cNvSpPr/>
              <p:nvPr/>
            </p:nvSpPr>
            <p:spPr bwMode="auto">
              <a:xfrm>
                <a:off x="520625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2" name="Rounded Rectangle 181"/>
              <p:cNvSpPr/>
              <p:nvPr/>
            </p:nvSpPr>
            <p:spPr bwMode="auto">
              <a:xfrm>
                <a:off x="650240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3" name="Rounded Rectangle 182"/>
              <p:cNvSpPr/>
              <p:nvPr/>
            </p:nvSpPr>
            <p:spPr bwMode="auto">
              <a:xfrm>
                <a:off x="715047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4" name="Rounded Rectangle 183"/>
              <p:cNvSpPr/>
              <p:nvPr/>
            </p:nvSpPr>
            <p:spPr bwMode="auto">
              <a:xfrm>
                <a:off x="844661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5" name="Rounded Rectangle 184"/>
              <p:cNvSpPr/>
              <p:nvPr/>
            </p:nvSpPr>
            <p:spPr bwMode="auto">
              <a:xfrm>
                <a:off x="779854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6" name="Rounded Rectangle 185"/>
              <p:cNvSpPr/>
              <p:nvPr/>
            </p:nvSpPr>
            <p:spPr bwMode="auto">
              <a:xfrm>
                <a:off x="909468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7" name="Rounded Rectangle 186"/>
              <p:cNvSpPr/>
              <p:nvPr/>
            </p:nvSpPr>
            <p:spPr bwMode="auto">
              <a:xfrm>
                <a:off x="974276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8" name="Rounded Rectangle 187"/>
              <p:cNvSpPr/>
              <p:nvPr/>
            </p:nvSpPr>
            <p:spPr bwMode="auto">
              <a:xfrm>
                <a:off x="1103890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9" name="Rounded Rectangle 188"/>
              <p:cNvSpPr/>
              <p:nvPr/>
            </p:nvSpPr>
            <p:spPr bwMode="auto">
              <a:xfrm>
                <a:off x="1039083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0" name="Rounded Rectangle 189"/>
              <p:cNvSpPr/>
              <p:nvPr/>
            </p:nvSpPr>
            <p:spPr bwMode="auto">
              <a:xfrm>
                <a:off x="153384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1" name="Rounded Rectangle 190"/>
              <p:cNvSpPr/>
              <p:nvPr/>
            </p:nvSpPr>
            <p:spPr bwMode="auto">
              <a:xfrm>
                <a:off x="218192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2" name="Rounded Rectangle 191"/>
              <p:cNvSpPr/>
              <p:nvPr/>
            </p:nvSpPr>
            <p:spPr bwMode="auto">
              <a:xfrm>
                <a:off x="347806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3" name="Rounded Rectangle 192"/>
              <p:cNvSpPr/>
              <p:nvPr/>
            </p:nvSpPr>
            <p:spPr bwMode="auto">
              <a:xfrm>
                <a:off x="282999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4" name="Rounded Rectangle 193"/>
              <p:cNvSpPr/>
              <p:nvPr/>
            </p:nvSpPr>
            <p:spPr bwMode="auto">
              <a:xfrm>
                <a:off x="412613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5" name="Rounded Rectangle 194"/>
              <p:cNvSpPr/>
              <p:nvPr/>
            </p:nvSpPr>
            <p:spPr bwMode="auto">
              <a:xfrm>
                <a:off x="477420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6" name="Rounded Rectangle 195"/>
              <p:cNvSpPr/>
              <p:nvPr/>
            </p:nvSpPr>
            <p:spPr bwMode="auto">
              <a:xfrm>
                <a:off x="607035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7" name="Rounded Rectangle 196"/>
              <p:cNvSpPr/>
              <p:nvPr/>
            </p:nvSpPr>
            <p:spPr bwMode="auto">
              <a:xfrm>
                <a:off x="542228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8" name="Rounded Rectangle 197"/>
              <p:cNvSpPr/>
              <p:nvPr/>
            </p:nvSpPr>
            <p:spPr bwMode="auto">
              <a:xfrm>
                <a:off x="671842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9" name="Rounded Rectangle 198"/>
              <p:cNvSpPr/>
              <p:nvPr/>
            </p:nvSpPr>
            <p:spPr bwMode="auto">
              <a:xfrm>
                <a:off x="736649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0" name="Rounded Rectangle 199"/>
              <p:cNvSpPr/>
              <p:nvPr/>
            </p:nvSpPr>
            <p:spPr bwMode="auto">
              <a:xfrm>
                <a:off x="866264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1" name="Rounded Rectangle 200"/>
              <p:cNvSpPr/>
              <p:nvPr/>
            </p:nvSpPr>
            <p:spPr bwMode="auto">
              <a:xfrm>
                <a:off x="801456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2" name="Rounded Rectangle 201"/>
              <p:cNvSpPr/>
              <p:nvPr/>
            </p:nvSpPr>
            <p:spPr bwMode="auto">
              <a:xfrm>
                <a:off x="931071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3" name="Rounded Rectangle 202"/>
              <p:cNvSpPr/>
              <p:nvPr/>
            </p:nvSpPr>
            <p:spPr bwMode="auto">
              <a:xfrm>
                <a:off x="995878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4" name="Rounded Rectangle 203"/>
              <p:cNvSpPr/>
              <p:nvPr/>
            </p:nvSpPr>
            <p:spPr bwMode="auto">
              <a:xfrm>
                <a:off x="1125492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5" name="Rounded Rectangle 204"/>
              <p:cNvSpPr/>
              <p:nvPr/>
            </p:nvSpPr>
            <p:spPr bwMode="auto">
              <a:xfrm>
                <a:off x="1060685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6" name="Rounded Rectangle 205"/>
              <p:cNvSpPr/>
              <p:nvPr/>
            </p:nvSpPr>
            <p:spPr bwMode="auto">
              <a:xfrm>
                <a:off x="131782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7" name="Rounded Rectangle 206"/>
              <p:cNvSpPr/>
              <p:nvPr/>
            </p:nvSpPr>
            <p:spPr bwMode="auto">
              <a:xfrm>
                <a:off x="196589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8" name="Rounded Rectangle 207"/>
              <p:cNvSpPr/>
              <p:nvPr/>
            </p:nvSpPr>
            <p:spPr bwMode="auto">
              <a:xfrm>
                <a:off x="326204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9" name="Rounded Rectangle 208"/>
              <p:cNvSpPr/>
              <p:nvPr/>
            </p:nvSpPr>
            <p:spPr bwMode="auto">
              <a:xfrm>
                <a:off x="261396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0" name="Rounded Rectangle 209"/>
              <p:cNvSpPr/>
              <p:nvPr/>
            </p:nvSpPr>
            <p:spPr bwMode="auto">
              <a:xfrm>
                <a:off x="391011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1" name="Rounded Rectangle 210"/>
              <p:cNvSpPr/>
              <p:nvPr/>
            </p:nvSpPr>
            <p:spPr bwMode="auto">
              <a:xfrm>
                <a:off x="455818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2" name="Rounded Rectangle 211"/>
              <p:cNvSpPr/>
              <p:nvPr/>
            </p:nvSpPr>
            <p:spPr bwMode="auto">
              <a:xfrm>
                <a:off x="585432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3" name="Rounded Rectangle 212"/>
              <p:cNvSpPr/>
              <p:nvPr/>
            </p:nvSpPr>
            <p:spPr bwMode="auto">
              <a:xfrm>
                <a:off x="520625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4" name="Rounded Rectangle 213"/>
              <p:cNvSpPr/>
              <p:nvPr/>
            </p:nvSpPr>
            <p:spPr bwMode="auto">
              <a:xfrm>
                <a:off x="650240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5" name="Rounded Rectangle 214"/>
              <p:cNvSpPr/>
              <p:nvPr/>
            </p:nvSpPr>
            <p:spPr bwMode="auto">
              <a:xfrm>
                <a:off x="715047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6" name="Rounded Rectangle 215"/>
              <p:cNvSpPr/>
              <p:nvPr/>
            </p:nvSpPr>
            <p:spPr bwMode="auto">
              <a:xfrm>
                <a:off x="844661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7" name="Rounded Rectangle 216"/>
              <p:cNvSpPr/>
              <p:nvPr/>
            </p:nvSpPr>
            <p:spPr bwMode="auto">
              <a:xfrm>
                <a:off x="779854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8" name="Rounded Rectangle 217"/>
              <p:cNvSpPr/>
              <p:nvPr/>
            </p:nvSpPr>
            <p:spPr bwMode="auto">
              <a:xfrm>
                <a:off x="909468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9" name="Rounded Rectangle 218"/>
              <p:cNvSpPr/>
              <p:nvPr/>
            </p:nvSpPr>
            <p:spPr bwMode="auto">
              <a:xfrm>
                <a:off x="974276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0" name="Rounded Rectangle 219"/>
              <p:cNvSpPr/>
              <p:nvPr/>
            </p:nvSpPr>
            <p:spPr bwMode="auto">
              <a:xfrm>
                <a:off x="1103890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1" name="Rounded Rectangle 220"/>
              <p:cNvSpPr/>
              <p:nvPr/>
            </p:nvSpPr>
            <p:spPr bwMode="auto">
              <a:xfrm>
                <a:off x="1039083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2" name="Rounded Rectangle 221"/>
              <p:cNvSpPr/>
              <p:nvPr/>
            </p:nvSpPr>
            <p:spPr bwMode="auto">
              <a:xfrm>
                <a:off x="153384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3" name="Rounded Rectangle 222"/>
              <p:cNvSpPr/>
              <p:nvPr/>
            </p:nvSpPr>
            <p:spPr bwMode="auto">
              <a:xfrm>
                <a:off x="218192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4" name="Rounded Rectangle 223"/>
              <p:cNvSpPr/>
              <p:nvPr/>
            </p:nvSpPr>
            <p:spPr bwMode="auto">
              <a:xfrm>
                <a:off x="347806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5" name="Rounded Rectangle 224"/>
              <p:cNvSpPr/>
              <p:nvPr/>
            </p:nvSpPr>
            <p:spPr bwMode="auto">
              <a:xfrm>
                <a:off x="282999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6" name="Rounded Rectangle 225"/>
              <p:cNvSpPr/>
              <p:nvPr/>
            </p:nvSpPr>
            <p:spPr bwMode="auto">
              <a:xfrm>
                <a:off x="412613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7" name="Rounded Rectangle 226"/>
              <p:cNvSpPr/>
              <p:nvPr/>
            </p:nvSpPr>
            <p:spPr bwMode="auto">
              <a:xfrm>
                <a:off x="477420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8" name="Rounded Rectangle 227"/>
              <p:cNvSpPr/>
              <p:nvPr/>
            </p:nvSpPr>
            <p:spPr bwMode="auto">
              <a:xfrm>
                <a:off x="607035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9" name="Rounded Rectangle 228"/>
              <p:cNvSpPr/>
              <p:nvPr/>
            </p:nvSpPr>
            <p:spPr bwMode="auto">
              <a:xfrm>
                <a:off x="542228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0" name="Rounded Rectangle 229"/>
              <p:cNvSpPr/>
              <p:nvPr/>
            </p:nvSpPr>
            <p:spPr bwMode="auto">
              <a:xfrm>
                <a:off x="671842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1" name="Rounded Rectangle 230"/>
              <p:cNvSpPr/>
              <p:nvPr/>
            </p:nvSpPr>
            <p:spPr bwMode="auto">
              <a:xfrm>
                <a:off x="736649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2" name="Rounded Rectangle 231"/>
              <p:cNvSpPr/>
              <p:nvPr/>
            </p:nvSpPr>
            <p:spPr bwMode="auto">
              <a:xfrm>
                <a:off x="866264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3" name="Rounded Rectangle 232"/>
              <p:cNvSpPr/>
              <p:nvPr/>
            </p:nvSpPr>
            <p:spPr bwMode="auto">
              <a:xfrm>
                <a:off x="801456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4" name="Rounded Rectangle 233"/>
              <p:cNvSpPr/>
              <p:nvPr/>
            </p:nvSpPr>
            <p:spPr bwMode="auto">
              <a:xfrm>
                <a:off x="931071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5" name="Rounded Rectangle 234"/>
              <p:cNvSpPr/>
              <p:nvPr/>
            </p:nvSpPr>
            <p:spPr bwMode="auto">
              <a:xfrm>
                <a:off x="995878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6" name="Rounded Rectangle 235"/>
              <p:cNvSpPr/>
              <p:nvPr/>
            </p:nvSpPr>
            <p:spPr bwMode="auto">
              <a:xfrm>
                <a:off x="1125492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7" name="Rounded Rectangle 236"/>
              <p:cNvSpPr/>
              <p:nvPr/>
            </p:nvSpPr>
            <p:spPr bwMode="auto">
              <a:xfrm>
                <a:off x="1060685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
        <p:nvSpPr>
          <p:cNvPr id="486" name="Oval 485"/>
          <p:cNvSpPr/>
          <p:nvPr/>
        </p:nvSpPr>
        <p:spPr bwMode="auto">
          <a:xfrm>
            <a:off x="1101800" y="2572544"/>
            <a:ext cx="288032" cy="288032"/>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488" name="Curved Connector 487"/>
          <p:cNvCxnSpPr>
            <a:stCxn id="486" idx="4"/>
            <a:endCxn id="63" idx="0"/>
          </p:cNvCxnSpPr>
          <p:nvPr/>
        </p:nvCxnSpPr>
        <p:spPr bwMode="auto">
          <a:xfrm rot="16200000" flipH="1">
            <a:off x="388864" y="3717528"/>
            <a:ext cx="2013093" cy="299188"/>
          </a:xfrm>
          <a:prstGeom prst="curvedConnector3">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arrow"/>
          </a:ln>
          <a:effectLst/>
        </p:spPr>
      </p:cxnSp>
      <p:sp>
        <p:nvSpPr>
          <p:cNvPr id="490" name="TextBox 489"/>
          <p:cNvSpPr txBox="1"/>
          <p:nvPr/>
        </p:nvSpPr>
        <p:spPr>
          <a:xfrm>
            <a:off x="2325936" y="2801923"/>
            <a:ext cx="3312368" cy="1138773"/>
          </a:xfrm>
          <a:prstGeom prst="rect">
            <a:avLst/>
          </a:prstGeom>
          <a:noFill/>
        </p:spPr>
        <p:txBody>
          <a:bodyPr wrap="square" rtlCol="0">
            <a:spAutoFit/>
          </a:bodyPr>
          <a:lstStyle/>
          <a:p>
            <a:pPr algn="l"/>
            <a:r>
              <a:rPr lang="en-US" sz="3400" dirty="0" smtClean="0">
                <a:latin typeface="Lucida Grande"/>
                <a:ea typeface="Lucida Grande"/>
                <a:cs typeface="Lucida Grande"/>
              </a:rPr>
              <a:t>In-memory storage</a:t>
            </a:r>
            <a:endParaRPr lang="en-US" sz="3400" dirty="0"/>
          </a:p>
        </p:txBody>
      </p:sp>
      <p:cxnSp>
        <p:nvCxnSpPr>
          <p:cNvPr id="491" name="Straight Arrow Connector 490"/>
          <p:cNvCxnSpPr/>
          <p:nvPr/>
        </p:nvCxnSpPr>
        <p:spPr bwMode="auto">
          <a:xfrm>
            <a:off x="4414168" y="3580656"/>
            <a:ext cx="360040" cy="1224136"/>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496" name="Rounded Rectangle 495"/>
          <p:cNvSpPr/>
          <p:nvPr/>
        </p:nvSpPr>
        <p:spPr bwMode="auto">
          <a:xfrm>
            <a:off x="309712" y="7757120"/>
            <a:ext cx="12529392" cy="504056"/>
          </a:xfrm>
          <a:prstGeom prst="roundRect">
            <a:avLst/>
          </a:prstGeom>
          <a:solidFill>
            <a:srgbClr val="B3B3B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0000"/>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497" name="Straight Arrow Connector 496"/>
          <p:cNvCxnSpPr/>
          <p:nvPr/>
        </p:nvCxnSpPr>
        <p:spPr bwMode="auto">
          <a:xfrm>
            <a:off x="597744"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02" name="Straight Arrow Connector 501"/>
          <p:cNvCxnSpPr/>
          <p:nvPr/>
        </p:nvCxnSpPr>
        <p:spPr bwMode="auto">
          <a:xfrm>
            <a:off x="12551072"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03" name="Straight Arrow Connector 502"/>
          <p:cNvCxnSpPr/>
          <p:nvPr/>
        </p:nvCxnSpPr>
        <p:spPr bwMode="auto">
          <a:xfrm>
            <a:off x="1394633"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04" name="Straight Arrow Connector 503"/>
          <p:cNvCxnSpPr/>
          <p:nvPr/>
        </p:nvCxnSpPr>
        <p:spPr bwMode="auto">
          <a:xfrm>
            <a:off x="5379078"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05" name="Straight Arrow Connector 504"/>
          <p:cNvCxnSpPr/>
          <p:nvPr/>
        </p:nvCxnSpPr>
        <p:spPr bwMode="auto">
          <a:xfrm>
            <a:off x="10957301"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06" name="Straight Arrow Connector 505"/>
          <p:cNvCxnSpPr/>
          <p:nvPr/>
        </p:nvCxnSpPr>
        <p:spPr bwMode="auto">
          <a:xfrm>
            <a:off x="11754190"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07" name="Straight Arrow Connector 506"/>
          <p:cNvCxnSpPr/>
          <p:nvPr/>
        </p:nvCxnSpPr>
        <p:spPr bwMode="auto">
          <a:xfrm>
            <a:off x="2191522"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08" name="Straight Arrow Connector 507"/>
          <p:cNvCxnSpPr/>
          <p:nvPr/>
        </p:nvCxnSpPr>
        <p:spPr bwMode="auto">
          <a:xfrm>
            <a:off x="2988411"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09" name="Straight Arrow Connector 508"/>
          <p:cNvCxnSpPr/>
          <p:nvPr/>
        </p:nvCxnSpPr>
        <p:spPr bwMode="auto">
          <a:xfrm>
            <a:off x="3785300"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10" name="Straight Arrow Connector 509"/>
          <p:cNvCxnSpPr/>
          <p:nvPr/>
        </p:nvCxnSpPr>
        <p:spPr bwMode="auto">
          <a:xfrm>
            <a:off x="4582189"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11" name="Straight Arrow Connector 510"/>
          <p:cNvCxnSpPr/>
          <p:nvPr/>
        </p:nvCxnSpPr>
        <p:spPr bwMode="auto">
          <a:xfrm>
            <a:off x="6175967"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12" name="Straight Arrow Connector 511"/>
          <p:cNvCxnSpPr/>
          <p:nvPr/>
        </p:nvCxnSpPr>
        <p:spPr bwMode="auto">
          <a:xfrm>
            <a:off x="6972856"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13" name="Straight Arrow Connector 512"/>
          <p:cNvCxnSpPr/>
          <p:nvPr/>
        </p:nvCxnSpPr>
        <p:spPr bwMode="auto">
          <a:xfrm>
            <a:off x="7769745"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14" name="Straight Arrow Connector 513"/>
          <p:cNvCxnSpPr/>
          <p:nvPr/>
        </p:nvCxnSpPr>
        <p:spPr bwMode="auto">
          <a:xfrm>
            <a:off x="8566634"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15" name="Straight Arrow Connector 514"/>
          <p:cNvCxnSpPr/>
          <p:nvPr/>
        </p:nvCxnSpPr>
        <p:spPr bwMode="auto">
          <a:xfrm>
            <a:off x="9363523"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cxnSp>
        <p:nvCxnSpPr>
          <p:cNvPr id="516" name="Straight Arrow Connector 515"/>
          <p:cNvCxnSpPr/>
          <p:nvPr/>
        </p:nvCxnSpPr>
        <p:spPr bwMode="auto">
          <a:xfrm>
            <a:off x="10160412" y="7109048"/>
            <a:ext cx="0"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518" name="TextBox 517"/>
          <p:cNvSpPr txBox="1"/>
          <p:nvPr/>
        </p:nvSpPr>
        <p:spPr>
          <a:xfrm>
            <a:off x="1389832" y="8549208"/>
            <a:ext cx="10225136" cy="1138773"/>
          </a:xfrm>
          <a:prstGeom prst="rect">
            <a:avLst/>
          </a:prstGeom>
          <a:noFill/>
        </p:spPr>
        <p:txBody>
          <a:bodyPr wrap="square" rtlCol="0">
            <a:spAutoFit/>
          </a:bodyPr>
          <a:lstStyle/>
          <a:p>
            <a:pPr algn="l"/>
            <a:r>
              <a:rPr lang="en-US" sz="3400" dirty="0" smtClean="0">
                <a:latin typeface="Lucida Grande"/>
                <a:ea typeface="Lucida Grande"/>
                <a:cs typeface="Lucida Grande"/>
              </a:rPr>
              <a:t>Messaging (Topic Based) as a system of record</a:t>
            </a:r>
          </a:p>
          <a:p>
            <a:r>
              <a:rPr lang="en-US" sz="3400" dirty="0" smtClean="0">
                <a:latin typeface="Lucida Grande"/>
                <a:ea typeface="Lucida Grande"/>
                <a:cs typeface="Lucida Grande"/>
              </a:rPr>
              <a:t>(persistence)</a:t>
            </a:r>
            <a:endParaRPr lang="en-US" sz="3400" dirty="0"/>
          </a:p>
        </p:txBody>
      </p:sp>
      <p:sp>
        <p:nvSpPr>
          <p:cNvPr id="519" name="TextBox 518"/>
          <p:cNvSpPr txBox="1"/>
          <p:nvPr/>
        </p:nvSpPr>
        <p:spPr>
          <a:xfrm>
            <a:off x="6718424" y="2657907"/>
            <a:ext cx="3312368" cy="1138773"/>
          </a:xfrm>
          <a:prstGeom prst="rect">
            <a:avLst/>
          </a:prstGeom>
          <a:noFill/>
        </p:spPr>
        <p:txBody>
          <a:bodyPr wrap="square" rtlCol="0">
            <a:spAutoFit/>
          </a:bodyPr>
          <a:lstStyle/>
          <a:p>
            <a:pPr algn="l"/>
            <a:r>
              <a:rPr lang="en-US" sz="3400" dirty="0" smtClean="0">
                <a:latin typeface="Lucida Grande"/>
                <a:ea typeface="Lucida Grande"/>
                <a:cs typeface="Lucida Grande"/>
              </a:rPr>
              <a:t>Lots of parallel processing</a:t>
            </a:r>
            <a:endParaRPr lang="en-US" sz="3400" dirty="0"/>
          </a:p>
        </p:txBody>
      </p:sp>
      <p:cxnSp>
        <p:nvCxnSpPr>
          <p:cNvPr id="521" name="Straight Arrow Connector 520"/>
          <p:cNvCxnSpPr/>
          <p:nvPr/>
        </p:nvCxnSpPr>
        <p:spPr bwMode="auto">
          <a:xfrm flipH="1">
            <a:off x="6934448" y="3868688"/>
            <a:ext cx="504056" cy="936104"/>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3" name="TextBox 2"/>
          <p:cNvSpPr txBox="1"/>
          <p:nvPr/>
        </p:nvSpPr>
        <p:spPr>
          <a:xfrm>
            <a:off x="10174808" y="3059757"/>
            <a:ext cx="2736304" cy="1384995"/>
          </a:xfrm>
          <a:prstGeom prst="rect">
            <a:avLst/>
          </a:prstGeom>
          <a:noFill/>
        </p:spPr>
        <p:txBody>
          <a:bodyPr wrap="square" rtlCol="0">
            <a:spAutoFit/>
          </a:bodyPr>
          <a:lstStyle/>
          <a:p>
            <a:r>
              <a:rPr lang="en-US" dirty="0" smtClean="0">
                <a:solidFill>
                  <a:srgbClr val="FFFF00"/>
                </a:solidFill>
              </a:rPr>
              <a:t>Oracle </a:t>
            </a:r>
          </a:p>
          <a:p>
            <a:r>
              <a:rPr lang="en-US" dirty="0" smtClean="0">
                <a:solidFill>
                  <a:srgbClr val="FFFF00"/>
                </a:solidFill>
              </a:rPr>
              <a:t>Coherence</a:t>
            </a:r>
            <a:endParaRPr lang="en-US" dirty="0">
              <a:solidFill>
                <a:srgbClr val="FFFF00"/>
              </a:solidFill>
            </a:endParaRPr>
          </a:p>
        </p:txBody>
      </p:sp>
    </p:spTree>
    <p:extLst>
      <p:ext uri="{BB962C8B-B14F-4D97-AF65-F5344CB8AC3E}">
        <p14:creationId xmlns:p14="http://schemas.microsoft.com/office/powerpoint/2010/main" val="41416087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518" grpId="0"/>
      <p:bldP spid="519"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Layers</a:t>
            </a:r>
            <a:br>
              <a:rPr lang="en-US" dirty="0" smtClean="0"/>
            </a:br>
            <a:r>
              <a:rPr lang="en-US" dirty="0" smtClean="0"/>
              <a:t/>
            </a:r>
            <a:br>
              <a:rPr lang="en-US" dirty="0" smtClean="0"/>
            </a:br>
            <a:endParaRPr lang="en-US" dirty="0"/>
          </a:p>
        </p:txBody>
      </p:sp>
      <p:sp>
        <p:nvSpPr>
          <p:cNvPr id="5" name="Oval 10"/>
          <p:cNvSpPr>
            <a:spLocks noChangeAspect="1" noChangeArrowheads="1"/>
          </p:cNvSpPr>
          <p:nvPr/>
        </p:nvSpPr>
        <p:spPr bwMode="auto">
          <a:xfrm>
            <a:off x="3112350" y="5399477"/>
            <a:ext cx="999872" cy="99987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6" name="Oval 10"/>
          <p:cNvSpPr>
            <a:spLocks noChangeAspect="1" noChangeArrowheads="1"/>
          </p:cNvSpPr>
          <p:nvPr/>
        </p:nvSpPr>
        <p:spPr bwMode="auto">
          <a:xfrm>
            <a:off x="4124914" y="5429093"/>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7" name="Oval 10"/>
          <p:cNvSpPr>
            <a:spLocks noChangeAspect="1" noChangeArrowheads="1"/>
          </p:cNvSpPr>
          <p:nvPr/>
        </p:nvSpPr>
        <p:spPr bwMode="auto">
          <a:xfrm>
            <a:off x="5167094" y="5429093"/>
            <a:ext cx="999871"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8" name="Oval 10"/>
          <p:cNvSpPr>
            <a:spLocks noChangeAspect="1" noChangeArrowheads="1"/>
          </p:cNvSpPr>
          <p:nvPr/>
        </p:nvSpPr>
        <p:spPr bwMode="auto">
          <a:xfrm>
            <a:off x="6240299" y="5429093"/>
            <a:ext cx="99846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 name="Oval 10"/>
          <p:cNvSpPr>
            <a:spLocks noChangeAspect="1" noChangeArrowheads="1"/>
          </p:cNvSpPr>
          <p:nvPr/>
        </p:nvSpPr>
        <p:spPr bwMode="auto">
          <a:xfrm>
            <a:off x="7345940" y="5429093"/>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0" name="Oval 10"/>
          <p:cNvSpPr>
            <a:spLocks noChangeAspect="1" noChangeArrowheads="1"/>
          </p:cNvSpPr>
          <p:nvPr/>
        </p:nvSpPr>
        <p:spPr bwMode="auto">
          <a:xfrm>
            <a:off x="3112350" y="6376785"/>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1" name="Oval 10"/>
          <p:cNvSpPr>
            <a:spLocks noChangeAspect="1" noChangeArrowheads="1"/>
          </p:cNvSpPr>
          <p:nvPr/>
        </p:nvSpPr>
        <p:spPr bwMode="auto">
          <a:xfrm>
            <a:off x="4124914" y="6407811"/>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2" name="Oval 11"/>
          <p:cNvSpPr>
            <a:spLocks noChangeAspect="1" noChangeArrowheads="1"/>
          </p:cNvSpPr>
          <p:nvPr/>
        </p:nvSpPr>
        <p:spPr bwMode="auto">
          <a:xfrm>
            <a:off x="5167094" y="6407811"/>
            <a:ext cx="999871"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3" name="Oval 12"/>
          <p:cNvSpPr>
            <a:spLocks noChangeAspect="1" noChangeArrowheads="1"/>
          </p:cNvSpPr>
          <p:nvPr/>
        </p:nvSpPr>
        <p:spPr bwMode="auto">
          <a:xfrm>
            <a:off x="6240299" y="6407811"/>
            <a:ext cx="99846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4" name="Oval 10"/>
          <p:cNvSpPr>
            <a:spLocks noChangeAspect="1" noChangeArrowheads="1"/>
          </p:cNvSpPr>
          <p:nvPr/>
        </p:nvSpPr>
        <p:spPr bwMode="auto">
          <a:xfrm>
            <a:off x="7345940" y="6407811"/>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5" name="AutoShape 2"/>
          <p:cNvSpPr>
            <a:spLocks noChangeArrowheads="1"/>
          </p:cNvSpPr>
          <p:nvPr/>
        </p:nvSpPr>
        <p:spPr bwMode="auto">
          <a:xfrm>
            <a:off x="1893889" y="5543369"/>
            <a:ext cx="409124" cy="1695631"/>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270" lIns="18000" tIns="108000" rIns="90000" bIns="91440">
            <a:prstTxWarp prst="textNoShape">
              <a:avLst/>
            </a:prstTxWarp>
          </a:bodyPr>
          <a:lstStyle/>
          <a:p>
            <a:pPr>
              <a:spcAft>
                <a:spcPts val="1000"/>
              </a:spcAft>
              <a:defRPr/>
            </a:pPr>
            <a:r>
              <a:rPr lang="en-GB" sz="1800" dirty="0">
                <a:solidFill>
                  <a:srgbClr val="000000"/>
                </a:solidFill>
                <a:effectLst/>
                <a:latin typeface="Eurostile" charset="0"/>
                <a:ea typeface="Times New Roman" charset="0"/>
              </a:rPr>
              <a:t>Data Layer</a:t>
            </a:r>
            <a:endParaRPr lang="en-US" sz="1800" dirty="0">
              <a:solidFill>
                <a:srgbClr val="000000"/>
              </a:solidFill>
              <a:effectLst/>
              <a:latin typeface="Times New Roman" charset="0"/>
              <a:ea typeface="Times New Roman" charset="0"/>
            </a:endParaRPr>
          </a:p>
        </p:txBody>
      </p:sp>
      <p:sp>
        <p:nvSpPr>
          <p:cNvPr id="16" name="AutoShape 7"/>
          <p:cNvSpPr>
            <a:spLocks noChangeArrowheads="1"/>
          </p:cNvSpPr>
          <p:nvPr/>
        </p:nvSpPr>
        <p:spPr bwMode="auto">
          <a:xfrm>
            <a:off x="3328119" y="5585631"/>
            <a:ext cx="4797693" cy="392051"/>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7" name="AutoShape 9"/>
          <p:cNvSpPr>
            <a:spLocks noChangeArrowheads="1"/>
          </p:cNvSpPr>
          <p:nvPr/>
        </p:nvSpPr>
        <p:spPr bwMode="auto">
          <a:xfrm>
            <a:off x="3207119"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18" name="Oval 10"/>
          <p:cNvSpPr>
            <a:spLocks noChangeArrowheads="1"/>
          </p:cNvSpPr>
          <p:nvPr/>
        </p:nvSpPr>
        <p:spPr bwMode="auto">
          <a:xfrm>
            <a:off x="3415555"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9" name="AutoShape 11"/>
          <p:cNvSpPr>
            <a:spLocks noChangeArrowheads="1"/>
          </p:cNvSpPr>
          <p:nvPr/>
        </p:nvSpPr>
        <p:spPr bwMode="auto">
          <a:xfrm>
            <a:off x="3328119" y="6211785"/>
            <a:ext cx="4797693" cy="208718"/>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20" name="AutoShape 12"/>
          <p:cNvSpPr>
            <a:spLocks noChangeArrowheads="1"/>
          </p:cNvSpPr>
          <p:nvPr/>
        </p:nvSpPr>
        <p:spPr bwMode="auto">
          <a:xfrm>
            <a:off x="3328119" y="6639093"/>
            <a:ext cx="4797693" cy="609231"/>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21" name="Text Box 23"/>
          <p:cNvSpPr txBox="1">
            <a:spLocks noChangeArrowheads="1"/>
          </p:cNvSpPr>
          <p:nvPr/>
        </p:nvSpPr>
        <p:spPr bwMode="auto">
          <a:xfrm>
            <a:off x="6875012" y="5562600"/>
            <a:ext cx="1300473" cy="33527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1600" dirty="0">
                <a:effectLst/>
                <a:latin typeface="Eurostile" charset="0"/>
                <a:ea typeface="Times New Roman" charset="0"/>
                <a:cs typeface="Times New Roman" charset="0"/>
              </a:rPr>
              <a:t>Transactions</a:t>
            </a:r>
          </a:p>
        </p:txBody>
      </p:sp>
      <p:sp>
        <p:nvSpPr>
          <p:cNvPr id="22" name="Text Box 24"/>
          <p:cNvSpPr txBox="1">
            <a:spLocks noChangeArrowheads="1"/>
          </p:cNvSpPr>
          <p:nvPr/>
        </p:nvSpPr>
        <p:spPr bwMode="auto">
          <a:xfrm>
            <a:off x="7159699" y="6629785"/>
            <a:ext cx="1253797" cy="417932"/>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1600">
                <a:effectLst/>
                <a:latin typeface="Eurostile" charset="0"/>
                <a:ea typeface="Times New Roman" charset="0"/>
                <a:cs typeface="Times New Roman" charset="0"/>
              </a:rPr>
              <a:t>Cashflows</a:t>
            </a:r>
          </a:p>
        </p:txBody>
      </p:sp>
      <p:sp>
        <p:nvSpPr>
          <p:cNvPr id="23" name="AutoShape 26"/>
          <p:cNvSpPr>
            <a:spLocks noChangeArrowheads="1"/>
          </p:cNvSpPr>
          <p:nvPr/>
        </p:nvSpPr>
        <p:spPr bwMode="auto">
          <a:xfrm>
            <a:off x="1902537" y="3647985"/>
            <a:ext cx="417933" cy="1671729"/>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270" lIns="18000" tIns="108000" rIns="90000" bIns="91440">
            <a:prstTxWarp prst="textNoShape">
              <a:avLst/>
            </a:prstTxWarp>
            <a:normAutofit lnSpcReduction="10000"/>
          </a:bodyPr>
          <a:lstStyle/>
          <a:p>
            <a:pPr>
              <a:spcAft>
                <a:spcPts val="1000"/>
              </a:spcAft>
              <a:defRPr/>
            </a:pPr>
            <a:r>
              <a:rPr lang="en-GB" sz="1800" dirty="0" smtClean="0">
                <a:solidFill>
                  <a:srgbClr val="000000"/>
                </a:solidFill>
                <a:effectLst/>
                <a:latin typeface="Eurostile" charset="0"/>
                <a:ea typeface="Times New Roman" charset="0"/>
              </a:rPr>
              <a:t>Query Layer</a:t>
            </a:r>
            <a:endParaRPr lang="en-US" sz="1800" dirty="0">
              <a:solidFill>
                <a:srgbClr val="000000"/>
              </a:solidFill>
              <a:effectLst/>
              <a:latin typeface="Times New Roman" charset="0"/>
              <a:ea typeface="Times New Roman" charset="0"/>
            </a:endParaRPr>
          </a:p>
        </p:txBody>
      </p:sp>
      <p:sp>
        <p:nvSpPr>
          <p:cNvPr id="24" name="Text Box 27"/>
          <p:cNvSpPr txBox="1">
            <a:spLocks noChangeArrowheads="1"/>
          </p:cNvSpPr>
          <p:nvPr/>
        </p:nvSpPr>
        <p:spPr bwMode="auto">
          <a:xfrm>
            <a:off x="7447027" y="6134941"/>
            <a:ext cx="1253797" cy="417932"/>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1600">
                <a:effectLst/>
                <a:latin typeface="Eurostile" charset="0"/>
                <a:ea typeface="Times New Roman" charset="0"/>
                <a:cs typeface="Times New Roman" charset="0"/>
              </a:rPr>
              <a:t>Mtms</a:t>
            </a:r>
          </a:p>
        </p:txBody>
      </p:sp>
      <p:sp>
        <p:nvSpPr>
          <p:cNvPr id="25" name="AutoShape 9"/>
          <p:cNvSpPr>
            <a:spLocks noChangeArrowheads="1"/>
          </p:cNvSpPr>
          <p:nvPr/>
        </p:nvSpPr>
        <p:spPr bwMode="auto">
          <a:xfrm>
            <a:off x="5042030"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26" name="Oval 10"/>
          <p:cNvSpPr>
            <a:spLocks noChangeArrowheads="1"/>
          </p:cNvSpPr>
          <p:nvPr/>
        </p:nvSpPr>
        <p:spPr bwMode="auto">
          <a:xfrm>
            <a:off x="5250299" y="3893323"/>
            <a:ext cx="836283"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7" name="AutoShape 9"/>
          <p:cNvSpPr>
            <a:spLocks noChangeArrowheads="1"/>
          </p:cNvSpPr>
          <p:nvPr/>
        </p:nvSpPr>
        <p:spPr bwMode="auto">
          <a:xfrm>
            <a:off x="6842646"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28" name="Oval 10"/>
          <p:cNvSpPr>
            <a:spLocks noChangeArrowheads="1"/>
          </p:cNvSpPr>
          <p:nvPr/>
        </p:nvSpPr>
        <p:spPr bwMode="auto">
          <a:xfrm>
            <a:off x="7051197"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9" name="Magnetic Disk 28"/>
          <p:cNvSpPr/>
          <p:nvPr/>
        </p:nvSpPr>
        <p:spPr bwMode="auto">
          <a:xfrm>
            <a:off x="10220043" y="7904092"/>
            <a:ext cx="1150769" cy="1489231"/>
          </a:xfrm>
          <a:prstGeom prst="flowChartMagneticDisk">
            <a:avLst/>
          </a:prstGeom>
          <a:solidFill>
            <a:srgbClr val="943232"/>
          </a:solidFill>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prstTxWarp prst="textNoShape">
              <a:avLst/>
            </a:prstTxWarp>
          </a:bodyPr>
          <a:lstStyle/>
          <a:p>
            <a:pPr>
              <a:defRPr/>
            </a:pPr>
            <a:endParaRPr lang="en-US">
              <a:solidFill>
                <a:srgbClr val="FFFFFF"/>
              </a:solidFill>
            </a:endParaRPr>
          </a:p>
        </p:txBody>
      </p:sp>
      <p:cxnSp>
        <p:nvCxnSpPr>
          <p:cNvPr id="30" name="Shape 48"/>
          <p:cNvCxnSpPr>
            <a:stCxn id="31" idx="0"/>
          </p:cNvCxnSpPr>
          <p:nvPr/>
        </p:nvCxnSpPr>
        <p:spPr bwMode="auto">
          <a:xfrm>
            <a:off x="8455812" y="8648708"/>
            <a:ext cx="1764230" cy="1411"/>
          </a:xfrm>
          <a:prstGeom prst="curvedConnector3">
            <a:avLst>
              <a:gd name="adj1" fmla="val 50000"/>
            </a:avLst>
          </a:prstGeom>
          <a:ln w="53975" cap="flat" cmpd="sng" algn="ctr">
            <a:solidFill>
              <a:schemeClr val="accent2"/>
            </a:solidFill>
            <a:prstDash val="dash"/>
            <a:round/>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1" name="Cloud 30"/>
          <p:cNvSpPr/>
          <p:nvPr/>
        </p:nvSpPr>
        <p:spPr bwMode="auto">
          <a:xfrm>
            <a:off x="2909273" y="8174862"/>
            <a:ext cx="5550770" cy="947692"/>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defRPr/>
            </a:pPr>
            <a:endParaRPr lang="en-US">
              <a:solidFill>
                <a:srgbClr val="FFFFFF"/>
              </a:solidFill>
            </a:endParaRPr>
          </a:p>
        </p:txBody>
      </p:sp>
      <p:sp>
        <p:nvSpPr>
          <p:cNvPr id="32" name="AutoShape 16"/>
          <p:cNvSpPr>
            <a:spLocks noChangeArrowheads="1"/>
          </p:cNvSpPr>
          <p:nvPr/>
        </p:nvSpPr>
        <p:spPr bwMode="auto">
          <a:xfrm>
            <a:off x="3789273" y="4587169"/>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3" name="AutoShape 16"/>
          <p:cNvSpPr>
            <a:spLocks noChangeArrowheads="1"/>
          </p:cNvSpPr>
          <p:nvPr/>
        </p:nvSpPr>
        <p:spPr bwMode="auto">
          <a:xfrm>
            <a:off x="5600042" y="4587169"/>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4" name="AutoShape 16"/>
          <p:cNvSpPr>
            <a:spLocks noChangeArrowheads="1"/>
          </p:cNvSpPr>
          <p:nvPr/>
        </p:nvSpPr>
        <p:spPr bwMode="auto">
          <a:xfrm>
            <a:off x="7427735" y="4587169"/>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5" name="AutoShape 16"/>
          <p:cNvSpPr>
            <a:spLocks noChangeArrowheads="1"/>
          </p:cNvSpPr>
          <p:nvPr/>
        </p:nvSpPr>
        <p:spPr bwMode="auto">
          <a:xfrm>
            <a:off x="3789273" y="7159477"/>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6" name="AutoShape 16"/>
          <p:cNvSpPr>
            <a:spLocks noChangeArrowheads="1"/>
          </p:cNvSpPr>
          <p:nvPr/>
        </p:nvSpPr>
        <p:spPr bwMode="auto">
          <a:xfrm>
            <a:off x="5600042" y="7159477"/>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7" name="AutoShape 16"/>
          <p:cNvSpPr>
            <a:spLocks noChangeArrowheads="1"/>
          </p:cNvSpPr>
          <p:nvPr/>
        </p:nvSpPr>
        <p:spPr bwMode="auto">
          <a:xfrm>
            <a:off x="7427735" y="7159477"/>
            <a:ext cx="152308" cy="1147949"/>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8" name="AutoShape 26"/>
          <p:cNvSpPr>
            <a:spLocks noChangeArrowheads="1"/>
          </p:cNvSpPr>
          <p:nvPr/>
        </p:nvSpPr>
        <p:spPr bwMode="auto">
          <a:xfrm>
            <a:off x="1893888" y="1752600"/>
            <a:ext cx="417933" cy="1671729"/>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270" lIns="18000" tIns="108000" rIns="90000" bIns="91440">
            <a:prstTxWarp prst="textNoShape">
              <a:avLst/>
            </a:prstTxWarp>
          </a:bodyPr>
          <a:lstStyle/>
          <a:p>
            <a:pPr>
              <a:spcAft>
                <a:spcPts val="1000"/>
              </a:spcAft>
              <a:defRPr/>
            </a:pPr>
            <a:r>
              <a:rPr lang="en-GB" sz="1800" dirty="0">
                <a:solidFill>
                  <a:srgbClr val="000000"/>
                </a:solidFill>
                <a:effectLst/>
                <a:latin typeface="Eurostile" charset="0"/>
                <a:ea typeface="Times New Roman" charset="0"/>
              </a:rPr>
              <a:t>Access Layer</a:t>
            </a:r>
            <a:endParaRPr lang="en-US" sz="1800" dirty="0">
              <a:solidFill>
                <a:srgbClr val="000000"/>
              </a:solidFill>
              <a:effectLst/>
              <a:latin typeface="Times New Roman" charset="0"/>
              <a:ea typeface="Times New Roman" charset="0"/>
            </a:endParaRPr>
          </a:p>
        </p:txBody>
      </p:sp>
      <p:grpSp>
        <p:nvGrpSpPr>
          <p:cNvPr id="3" name="Group 76"/>
          <p:cNvGrpSpPr>
            <a:grpSpLocks/>
          </p:cNvGrpSpPr>
          <p:nvPr/>
        </p:nvGrpSpPr>
        <p:grpSpPr bwMode="auto">
          <a:xfrm>
            <a:off x="3983701" y="1879478"/>
            <a:ext cx="1015385" cy="1083076"/>
            <a:chOff x="3378200" y="685801"/>
            <a:chExt cx="1143000" cy="1219199"/>
          </a:xfrm>
        </p:grpSpPr>
        <p:sp>
          <p:nvSpPr>
            <p:cNvPr id="47" name="Delay 46"/>
            <p:cNvSpPr/>
            <p:nvPr/>
          </p:nvSpPr>
          <p:spPr bwMode="auto">
            <a:xfrm rot="16200000">
              <a:off x="3520209" y="707077"/>
              <a:ext cx="858982" cy="816429"/>
            </a:xfrm>
            <a:prstGeom prst="flowChartDelay">
              <a:avLst/>
            </a:prstGeom>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vert="vert">
              <a:prstTxWarp prst="textNoShape">
                <a:avLst/>
              </a:prstTxWarp>
              <a:normAutofit fontScale="85000" lnSpcReduction="10000"/>
            </a:bodyPr>
            <a:lstStyle/>
            <a:p>
              <a:pPr>
                <a:defRPr/>
              </a:pPr>
              <a:r>
                <a:rPr lang="en-US" sz="1800" b="1" dirty="0">
                  <a:solidFill>
                    <a:srgbClr val="FFFFFF"/>
                  </a:solidFill>
                </a:rPr>
                <a:t>Java client</a:t>
              </a:r>
            </a:p>
          </p:txBody>
        </p:sp>
        <p:sp>
          <p:nvSpPr>
            <p:cNvPr id="48" name="Round Same Side Corner Rectangle 47"/>
            <p:cNvSpPr/>
            <p:nvPr/>
          </p:nvSpPr>
          <p:spPr bwMode="auto">
            <a:xfrm>
              <a:off x="3378200" y="1572491"/>
              <a:ext cx="1143000" cy="332509"/>
            </a:xfrm>
            <a:prstGeom prst="round2SameRect">
              <a:avLst>
                <a:gd name="adj1" fmla="val 30913"/>
                <a:gd name="adj2" fmla="val 0"/>
              </a:avLst>
            </a:prstGeom>
            <a:solidFill>
              <a:srgbClr val="9ABEFF">
                <a:alpha val="49000"/>
              </a:srgbClr>
            </a:solidFill>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prstTxWarp prst="textNoShape">
                <a:avLst/>
              </a:prstTxWarp>
              <a:normAutofit fontScale="70000" lnSpcReduction="20000"/>
            </a:bodyPr>
            <a:lstStyle/>
            <a:p>
              <a:pPr>
                <a:defRPr/>
              </a:pPr>
              <a:r>
                <a:rPr lang="en-US" sz="2000" dirty="0">
                  <a:solidFill>
                    <a:srgbClr val="000000"/>
                  </a:solidFill>
                </a:rPr>
                <a:t>API</a:t>
              </a:r>
            </a:p>
          </p:txBody>
        </p:sp>
      </p:grpSp>
      <p:grpSp>
        <p:nvGrpSpPr>
          <p:cNvPr id="4" name="Group 77"/>
          <p:cNvGrpSpPr>
            <a:grpSpLocks/>
          </p:cNvGrpSpPr>
          <p:nvPr/>
        </p:nvGrpSpPr>
        <p:grpSpPr bwMode="auto">
          <a:xfrm>
            <a:off x="5879086" y="1879477"/>
            <a:ext cx="1015385" cy="1083076"/>
            <a:chOff x="3378200" y="685801"/>
            <a:chExt cx="1143000" cy="1219199"/>
          </a:xfrm>
        </p:grpSpPr>
        <p:sp>
          <p:nvSpPr>
            <p:cNvPr id="45" name="Delay 44"/>
            <p:cNvSpPr/>
            <p:nvPr/>
          </p:nvSpPr>
          <p:spPr bwMode="auto">
            <a:xfrm rot="16200000">
              <a:off x="3509324" y="707077"/>
              <a:ext cx="858982" cy="816429"/>
            </a:xfrm>
            <a:prstGeom prst="flowChartDelay">
              <a:avLst/>
            </a:prstGeom>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vert="vert">
              <a:prstTxWarp prst="textNoShape">
                <a:avLst/>
              </a:prstTxWarp>
              <a:normAutofit fontScale="85000" lnSpcReduction="10000"/>
            </a:bodyPr>
            <a:lstStyle/>
            <a:p>
              <a:pPr>
                <a:defRPr/>
              </a:pPr>
              <a:r>
                <a:rPr lang="en-US" sz="1800" b="1" dirty="0">
                  <a:solidFill>
                    <a:srgbClr val="FFFFFF"/>
                  </a:solidFill>
                </a:rPr>
                <a:t>Java client</a:t>
              </a:r>
            </a:p>
          </p:txBody>
        </p:sp>
        <p:sp>
          <p:nvSpPr>
            <p:cNvPr id="46" name="Round Same Side Corner Rectangle 45"/>
            <p:cNvSpPr/>
            <p:nvPr/>
          </p:nvSpPr>
          <p:spPr bwMode="auto">
            <a:xfrm>
              <a:off x="3378200" y="1572491"/>
              <a:ext cx="1143000" cy="332509"/>
            </a:xfrm>
            <a:prstGeom prst="round2SameRect">
              <a:avLst>
                <a:gd name="adj1" fmla="val 30913"/>
                <a:gd name="adj2" fmla="val 0"/>
              </a:avLst>
            </a:prstGeom>
            <a:solidFill>
              <a:srgbClr val="9ABEFF">
                <a:alpha val="49000"/>
              </a:srgbClr>
            </a:solidFill>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prstTxWarp prst="textNoShape">
                <a:avLst/>
              </a:prstTxWarp>
              <a:normAutofit fontScale="70000" lnSpcReduction="20000"/>
            </a:bodyPr>
            <a:lstStyle/>
            <a:p>
              <a:pPr>
                <a:defRPr/>
              </a:pPr>
              <a:r>
                <a:rPr lang="en-US" sz="2000" dirty="0">
                  <a:solidFill>
                    <a:srgbClr val="000000"/>
                  </a:solidFill>
                </a:rPr>
                <a:t>API</a:t>
              </a:r>
            </a:p>
          </p:txBody>
        </p:sp>
      </p:grpSp>
      <p:sp>
        <p:nvSpPr>
          <p:cNvPr id="41" name="AutoShape 2"/>
          <p:cNvSpPr>
            <a:spLocks noChangeArrowheads="1"/>
          </p:cNvSpPr>
          <p:nvPr/>
        </p:nvSpPr>
        <p:spPr bwMode="auto">
          <a:xfrm>
            <a:off x="1893889" y="7467601"/>
            <a:ext cx="409123" cy="1676400"/>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270" lIns="18000" tIns="108000" rIns="90000" bIns="91440">
            <a:prstTxWarp prst="textNoShape">
              <a:avLst/>
            </a:prstTxWarp>
            <a:normAutofit fontScale="85000" lnSpcReduction="10000"/>
          </a:bodyPr>
          <a:lstStyle/>
          <a:p>
            <a:pPr>
              <a:spcAft>
                <a:spcPts val="1000"/>
              </a:spcAft>
              <a:defRPr/>
            </a:pPr>
            <a:r>
              <a:rPr lang="en-GB" sz="1800" dirty="0">
                <a:solidFill>
                  <a:srgbClr val="000000"/>
                </a:solidFill>
                <a:effectLst/>
                <a:latin typeface="Eurostile" charset="0"/>
                <a:ea typeface="Times New Roman" charset="0"/>
              </a:rPr>
              <a:t>Persistence Layer</a:t>
            </a:r>
            <a:endParaRPr lang="en-US" sz="1800" dirty="0">
              <a:solidFill>
                <a:srgbClr val="000000"/>
              </a:solidFill>
              <a:effectLst/>
              <a:latin typeface="Times New Roman" charset="0"/>
              <a:ea typeface="Times New Roman" charset="0"/>
            </a:endParaRPr>
          </a:p>
        </p:txBody>
      </p:sp>
      <p:cxnSp>
        <p:nvCxnSpPr>
          <p:cNvPr id="42" name="Curved Connector 41"/>
          <p:cNvCxnSpPr>
            <a:endCxn id="18" idx="0"/>
          </p:cNvCxnSpPr>
          <p:nvPr/>
        </p:nvCxnSpPr>
        <p:spPr bwMode="auto">
          <a:xfrm rot="5400000">
            <a:off x="3697607" y="3099348"/>
            <a:ext cx="930769" cy="657180"/>
          </a:xfrm>
          <a:prstGeom prst="curvedConnector3">
            <a:avLst>
              <a:gd name="adj1" fmla="val 50000"/>
            </a:avLst>
          </a:prstGeom>
          <a:ln w="25400" cap="flat" cmpd="sng" algn="ctr">
            <a:solidFill>
              <a:schemeClr val="accent2"/>
            </a:solidFill>
            <a:prstDash val="solid"/>
            <a:round/>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43" name="Curved Connector 42"/>
          <p:cNvCxnSpPr>
            <a:endCxn id="26" idx="0"/>
          </p:cNvCxnSpPr>
          <p:nvPr/>
        </p:nvCxnSpPr>
        <p:spPr bwMode="auto">
          <a:xfrm rot="5400000">
            <a:off x="5562671" y="3069028"/>
            <a:ext cx="930769" cy="717820"/>
          </a:xfrm>
          <a:prstGeom prst="curvedConnector3">
            <a:avLst>
              <a:gd name="adj1" fmla="val 50000"/>
            </a:avLst>
          </a:prstGeom>
          <a:ln w="25400" cap="flat" cmpd="sng" algn="ctr">
            <a:solidFill>
              <a:schemeClr val="accent2"/>
            </a:solidFill>
            <a:prstDash val="solid"/>
            <a:round/>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44" name="Shape 48"/>
          <p:cNvCxnSpPr>
            <a:stCxn id="31" idx="0"/>
          </p:cNvCxnSpPr>
          <p:nvPr/>
        </p:nvCxnSpPr>
        <p:spPr bwMode="auto">
          <a:xfrm flipH="1" flipV="1">
            <a:off x="6894658" y="2814477"/>
            <a:ext cx="1561154" cy="5834230"/>
          </a:xfrm>
          <a:prstGeom prst="curvedConnector3">
            <a:avLst>
              <a:gd name="adj1" fmla="val -135780"/>
            </a:avLst>
          </a:prstGeom>
          <a:ln w="53975" cap="flat" cmpd="sng" algn="ctr">
            <a:solidFill>
              <a:schemeClr val="accent2"/>
            </a:solidFill>
            <a:prstDash val="dash"/>
            <a:round/>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876351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But unlike most caches the ODC is </a:t>
            </a:r>
            <a:r>
              <a:rPr lang="en-US" b="1" i="1" dirty="0" err="1" smtClean="0">
                <a:solidFill>
                  <a:srgbClr val="FFFF00"/>
                </a:solidFill>
              </a:rPr>
              <a:t>Normalised</a:t>
            </a:r>
            <a:endParaRPr lang="en-US" b="1" i="1" dirty="0">
              <a:solidFill>
                <a:srgbClr val="FFFF00"/>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8652994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Tools of Distributed Data Architecture</a:t>
            </a:r>
            <a:endParaRPr lang="en-US" dirty="0"/>
          </a:p>
        </p:txBody>
      </p:sp>
      <p:graphicFrame>
        <p:nvGraphicFramePr>
          <p:cNvPr id="4" name="Diagram 3"/>
          <p:cNvGraphicFramePr/>
          <p:nvPr>
            <p:extLst>
              <p:ext uri="{D42A27DB-BD31-4B8C-83A1-F6EECF244321}">
                <p14:modId xmlns:p14="http://schemas.microsoft.com/office/powerpoint/2010/main" val="1738932748"/>
              </p:ext>
            </p:extLst>
          </p:nvPr>
        </p:nvGraphicFramePr>
        <p:xfrm>
          <a:off x="2037904" y="2481265"/>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810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speed, replication is best</a:t>
            </a:r>
            <a:endParaRPr lang="en-US" dirty="0"/>
          </a:p>
        </p:txBody>
      </p:sp>
      <p:sp>
        <p:nvSpPr>
          <p:cNvPr id="3" name="Content Placeholder 2"/>
          <p:cNvSpPr>
            <a:spLocks noGrp="1"/>
          </p:cNvSpPr>
          <p:nvPr>
            <p:ph idx="1"/>
          </p:nvPr>
        </p:nvSpPr>
        <p:spPr>
          <a:xfrm>
            <a:off x="4702200" y="1924472"/>
            <a:ext cx="4346848" cy="936104"/>
          </a:xfrm>
        </p:spPr>
        <p:txBody>
          <a:bodyPr/>
          <a:lstStyle/>
          <a:p>
            <a:pPr marL="0" indent="0">
              <a:buNone/>
            </a:pPr>
            <a:r>
              <a:rPr lang="en-US" dirty="0" smtClean="0"/>
              <a:t>Wherever you go the data will be there</a:t>
            </a:r>
            <a:endParaRPr lang="en-US" dirty="0"/>
          </a:p>
        </p:txBody>
      </p:sp>
      <p:grpSp>
        <p:nvGrpSpPr>
          <p:cNvPr id="4" name="Group 3"/>
          <p:cNvGrpSpPr/>
          <p:nvPr/>
        </p:nvGrpSpPr>
        <p:grpSpPr>
          <a:xfrm>
            <a:off x="309712" y="3940696"/>
            <a:ext cx="12529392" cy="2448272"/>
            <a:chOff x="957784" y="5596880"/>
            <a:chExt cx="11305256" cy="1512168"/>
          </a:xfrm>
        </p:grpSpPr>
        <p:cxnSp>
          <p:nvCxnSpPr>
            <p:cNvPr id="5" name="Straight Connector 4"/>
            <p:cNvCxnSpPr/>
            <p:nvPr/>
          </p:nvCxnSpPr>
          <p:spPr bwMode="auto">
            <a:xfrm>
              <a:off x="1154296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 name="Straight Connector 5"/>
            <p:cNvCxnSpPr/>
            <p:nvPr/>
          </p:nvCxnSpPr>
          <p:spPr bwMode="auto">
            <a:xfrm>
              <a:off x="1154296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 name="Straight Connector 6"/>
            <p:cNvCxnSpPr/>
            <p:nvPr/>
          </p:nvCxnSpPr>
          <p:spPr bwMode="auto">
            <a:xfrm>
              <a:off x="1154296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 name="Straight Connector 7"/>
            <p:cNvCxnSpPr/>
            <p:nvPr/>
          </p:nvCxnSpPr>
          <p:spPr bwMode="auto">
            <a:xfrm>
              <a:off x="1154296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 name="Straight Connector 8"/>
            <p:cNvCxnSpPr/>
            <p:nvPr/>
          </p:nvCxnSpPr>
          <p:spPr bwMode="auto">
            <a:xfrm>
              <a:off x="1154296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 name="Straight Connector 9"/>
            <p:cNvCxnSpPr/>
            <p:nvPr/>
          </p:nvCxnSpPr>
          <p:spPr bwMode="auto">
            <a:xfrm>
              <a:off x="1154296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 name="Straight Connector 10"/>
            <p:cNvCxnSpPr/>
            <p:nvPr/>
          </p:nvCxnSpPr>
          <p:spPr bwMode="auto">
            <a:xfrm>
              <a:off x="1154296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 name="Straight Connector 11"/>
            <p:cNvCxnSpPr/>
            <p:nvPr/>
          </p:nvCxnSpPr>
          <p:spPr bwMode="auto">
            <a:xfrm>
              <a:off x="1154296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 name="Straight Connector 12"/>
            <p:cNvCxnSpPr/>
            <p:nvPr/>
          </p:nvCxnSpPr>
          <p:spPr bwMode="auto">
            <a:xfrm>
              <a:off x="1154296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 name="Straight Connector 13"/>
            <p:cNvCxnSpPr/>
            <p:nvPr/>
          </p:nvCxnSpPr>
          <p:spPr bwMode="auto">
            <a:xfrm>
              <a:off x="1154296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 name="Straight Connector 14"/>
            <p:cNvCxnSpPr/>
            <p:nvPr/>
          </p:nvCxnSpPr>
          <p:spPr bwMode="auto">
            <a:xfrm>
              <a:off x="1154296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 name="Straight Connector 15"/>
            <p:cNvCxnSpPr/>
            <p:nvPr/>
          </p:nvCxnSpPr>
          <p:spPr bwMode="auto">
            <a:xfrm>
              <a:off x="1154296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 name="Straight Connector 16"/>
            <p:cNvCxnSpPr/>
            <p:nvPr/>
          </p:nvCxnSpPr>
          <p:spPr bwMode="auto">
            <a:xfrm>
              <a:off x="1154296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 name="Straight Connector 17"/>
            <p:cNvCxnSpPr/>
            <p:nvPr/>
          </p:nvCxnSpPr>
          <p:spPr bwMode="auto">
            <a:xfrm>
              <a:off x="1154296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 name="Straight Connector 18"/>
            <p:cNvCxnSpPr/>
            <p:nvPr/>
          </p:nvCxnSpPr>
          <p:spPr bwMode="auto">
            <a:xfrm>
              <a:off x="1154296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 name="Straight Connector 19"/>
            <p:cNvCxnSpPr/>
            <p:nvPr/>
          </p:nvCxnSpPr>
          <p:spPr bwMode="auto">
            <a:xfrm>
              <a:off x="1154296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 name="Straight Connector 20"/>
            <p:cNvCxnSpPr/>
            <p:nvPr/>
          </p:nvCxnSpPr>
          <p:spPr bwMode="auto">
            <a:xfrm>
              <a:off x="1082288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 name="Straight Connector 21"/>
            <p:cNvCxnSpPr/>
            <p:nvPr/>
          </p:nvCxnSpPr>
          <p:spPr bwMode="auto">
            <a:xfrm>
              <a:off x="1082288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 name="Straight Connector 22"/>
            <p:cNvCxnSpPr/>
            <p:nvPr/>
          </p:nvCxnSpPr>
          <p:spPr bwMode="auto">
            <a:xfrm>
              <a:off x="1082288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 name="Straight Connector 23"/>
            <p:cNvCxnSpPr/>
            <p:nvPr/>
          </p:nvCxnSpPr>
          <p:spPr bwMode="auto">
            <a:xfrm>
              <a:off x="1082288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 name="Straight Connector 24"/>
            <p:cNvCxnSpPr/>
            <p:nvPr/>
          </p:nvCxnSpPr>
          <p:spPr bwMode="auto">
            <a:xfrm>
              <a:off x="1082288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 name="Straight Connector 25"/>
            <p:cNvCxnSpPr/>
            <p:nvPr/>
          </p:nvCxnSpPr>
          <p:spPr bwMode="auto">
            <a:xfrm>
              <a:off x="1082288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 name="Straight Connector 26"/>
            <p:cNvCxnSpPr/>
            <p:nvPr/>
          </p:nvCxnSpPr>
          <p:spPr bwMode="auto">
            <a:xfrm>
              <a:off x="1082288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 name="Straight Connector 27"/>
            <p:cNvCxnSpPr/>
            <p:nvPr/>
          </p:nvCxnSpPr>
          <p:spPr bwMode="auto">
            <a:xfrm>
              <a:off x="1082288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 name="Straight Connector 28"/>
            <p:cNvCxnSpPr/>
            <p:nvPr/>
          </p:nvCxnSpPr>
          <p:spPr bwMode="auto">
            <a:xfrm>
              <a:off x="1082288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 name="Straight Connector 29"/>
            <p:cNvCxnSpPr/>
            <p:nvPr/>
          </p:nvCxnSpPr>
          <p:spPr bwMode="auto">
            <a:xfrm>
              <a:off x="1082288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 name="Straight Connector 30"/>
            <p:cNvCxnSpPr/>
            <p:nvPr/>
          </p:nvCxnSpPr>
          <p:spPr bwMode="auto">
            <a:xfrm>
              <a:off x="1082288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 name="Straight Connector 31"/>
            <p:cNvCxnSpPr/>
            <p:nvPr/>
          </p:nvCxnSpPr>
          <p:spPr bwMode="auto">
            <a:xfrm>
              <a:off x="1082288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 name="Straight Connector 32"/>
            <p:cNvCxnSpPr/>
            <p:nvPr/>
          </p:nvCxnSpPr>
          <p:spPr bwMode="auto">
            <a:xfrm>
              <a:off x="1082288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 name="Straight Connector 33"/>
            <p:cNvCxnSpPr/>
            <p:nvPr/>
          </p:nvCxnSpPr>
          <p:spPr bwMode="auto">
            <a:xfrm>
              <a:off x="1082288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 name="Straight Connector 34"/>
            <p:cNvCxnSpPr/>
            <p:nvPr/>
          </p:nvCxnSpPr>
          <p:spPr bwMode="auto">
            <a:xfrm>
              <a:off x="1082288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 name="Straight Connector 35"/>
            <p:cNvCxnSpPr/>
            <p:nvPr/>
          </p:nvCxnSpPr>
          <p:spPr bwMode="auto">
            <a:xfrm>
              <a:off x="1082288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 name="Straight Connector 36"/>
            <p:cNvCxnSpPr/>
            <p:nvPr/>
          </p:nvCxnSpPr>
          <p:spPr bwMode="auto">
            <a:xfrm>
              <a:off x="1010280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 name="Straight Connector 37"/>
            <p:cNvCxnSpPr/>
            <p:nvPr/>
          </p:nvCxnSpPr>
          <p:spPr bwMode="auto">
            <a:xfrm>
              <a:off x="1010280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 name="Straight Connector 38"/>
            <p:cNvCxnSpPr/>
            <p:nvPr/>
          </p:nvCxnSpPr>
          <p:spPr bwMode="auto">
            <a:xfrm>
              <a:off x="1010280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 name="Straight Connector 39"/>
            <p:cNvCxnSpPr/>
            <p:nvPr/>
          </p:nvCxnSpPr>
          <p:spPr bwMode="auto">
            <a:xfrm>
              <a:off x="1010280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a:off x="1010280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 name="Straight Connector 41"/>
            <p:cNvCxnSpPr/>
            <p:nvPr/>
          </p:nvCxnSpPr>
          <p:spPr bwMode="auto">
            <a:xfrm>
              <a:off x="1010280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 name="Straight Connector 42"/>
            <p:cNvCxnSpPr/>
            <p:nvPr/>
          </p:nvCxnSpPr>
          <p:spPr bwMode="auto">
            <a:xfrm>
              <a:off x="1010280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 name="Straight Connector 43"/>
            <p:cNvCxnSpPr/>
            <p:nvPr/>
          </p:nvCxnSpPr>
          <p:spPr bwMode="auto">
            <a:xfrm>
              <a:off x="1010280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 name="Straight Connector 44"/>
            <p:cNvCxnSpPr/>
            <p:nvPr/>
          </p:nvCxnSpPr>
          <p:spPr bwMode="auto">
            <a:xfrm>
              <a:off x="1010280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 name="Straight Connector 45"/>
            <p:cNvCxnSpPr/>
            <p:nvPr/>
          </p:nvCxnSpPr>
          <p:spPr bwMode="auto">
            <a:xfrm>
              <a:off x="1010280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 name="Straight Connector 46"/>
            <p:cNvCxnSpPr/>
            <p:nvPr/>
          </p:nvCxnSpPr>
          <p:spPr bwMode="auto">
            <a:xfrm>
              <a:off x="1010280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8" name="Straight Connector 47"/>
            <p:cNvCxnSpPr/>
            <p:nvPr/>
          </p:nvCxnSpPr>
          <p:spPr bwMode="auto">
            <a:xfrm>
              <a:off x="1010280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9" name="Straight Connector 48"/>
            <p:cNvCxnSpPr/>
            <p:nvPr/>
          </p:nvCxnSpPr>
          <p:spPr bwMode="auto">
            <a:xfrm>
              <a:off x="1010280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0" name="Straight Connector 49"/>
            <p:cNvCxnSpPr/>
            <p:nvPr/>
          </p:nvCxnSpPr>
          <p:spPr bwMode="auto">
            <a:xfrm>
              <a:off x="1010280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1" name="Straight Connector 50"/>
            <p:cNvCxnSpPr/>
            <p:nvPr/>
          </p:nvCxnSpPr>
          <p:spPr bwMode="auto">
            <a:xfrm>
              <a:off x="1010280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2" name="Straight Connector 51"/>
            <p:cNvCxnSpPr/>
            <p:nvPr/>
          </p:nvCxnSpPr>
          <p:spPr bwMode="auto">
            <a:xfrm>
              <a:off x="1010280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3" name="Straight Connector 52"/>
            <p:cNvCxnSpPr/>
            <p:nvPr/>
          </p:nvCxnSpPr>
          <p:spPr bwMode="auto">
            <a:xfrm>
              <a:off x="938272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4" name="Straight Connector 53"/>
            <p:cNvCxnSpPr/>
            <p:nvPr/>
          </p:nvCxnSpPr>
          <p:spPr bwMode="auto">
            <a:xfrm>
              <a:off x="938272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5" name="Straight Connector 54"/>
            <p:cNvCxnSpPr/>
            <p:nvPr/>
          </p:nvCxnSpPr>
          <p:spPr bwMode="auto">
            <a:xfrm>
              <a:off x="938272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6" name="Straight Connector 55"/>
            <p:cNvCxnSpPr/>
            <p:nvPr/>
          </p:nvCxnSpPr>
          <p:spPr bwMode="auto">
            <a:xfrm>
              <a:off x="938272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7" name="Straight Connector 56"/>
            <p:cNvCxnSpPr/>
            <p:nvPr/>
          </p:nvCxnSpPr>
          <p:spPr bwMode="auto">
            <a:xfrm>
              <a:off x="938272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8" name="Straight Connector 57"/>
            <p:cNvCxnSpPr/>
            <p:nvPr/>
          </p:nvCxnSpPr>
          <p:spPr bwMode="auto">
            <a:xfrm>
              <a:off x="938272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9" name="Straight Connector 58"/>
            <p:cNvCxnSpPr/>
            <p:nvPr/>
          </p:nvCxnSpPr>
          <p:spPr bwMode="auto">
            <a:xfrm>
              <a:off x="938272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0" name="Straight Connector 59"/>
            <p:cNvCxnSpPr/>
            <p:nvPr/>
          </p:nvCxnSpPr>
          <p:spPr bwMode="auto">
            <a:xfrm>
              <a:off x="938272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1" name="Straight Connector 60"/>
            <p:cNvCxnSpPr/>
            <p:nvPr/>
          </p:nvCxnSpPr>
          <p:spPr bwMode="auto">
            <a:xfrm>
              <a:off x="938272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2" name="Straight Connector 61"/>
            <p:cNvCxnSpPr/>
            <p:nvPr/>
          </p:nvCxnSpPr>
          <p:spPr bwMode="auto">
            <a:xfrm>
              <a:off x="938272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3" name="Straight Connector 62"/>
            <p:cNvCxnSpPr/>
            <p:nvPr/>
          </p:nvCxnSpPr>
          <p:spPr bwMode="auto">
            <a:xfrm>
              <a:off x="938272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4" name="Straight Connector 63"/>
            <p:cNvCxnSpPr/>
            <p:nvPr/>
          </p:nvCxnSpPr>
          <p:spPr bwMode="auto">
            <a:xfrm>
              <a:off x="938272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5" name="Straight Connector 64"/>
            <p:cNvCxnSpPr/>
            <p:nvPr/>
          </p:nvCxnSpPr>
          <p:spPr bwMode="auto">
            <a:xfrm>
              <a:off x="938272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6" name="Straight Connector 65"/>
            <p:cNvCxnSpPr/>
            <p:nvPr/>
          </p:nvCxnSpPr>
          <p:spPr bwMode="auto">
            <a:xfrm>
              <a:off x="938272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7" name="Straight Connector 66"/>
            <p:cNvCxnSpPr/>
            <p:nvPr/>
          </p:nvCxnSpPr>
          <p:spPr bwMode="auto">
            <a:xfrm>
              <a:off x="938272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8" name="Straight Connector 67"/>
            <p:cNvCxnSpPr/>
            <p:nvPr/>
          </p:nvCxnSpPr>
          <p:spPr bwMode="auto">
            <a:xfrm>
              <a:off x="938272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9" name="Straight Connector 68"/>
            <p:cNvCxnSpPr/>
            <p:nvPr/>
          </p:nvCxnSpPr>
          <p:spPr bwMode="auto">
            <a:xfrm>
              <a:off x="866264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0" name="Straight Connector 69"/>
            <p:cNvCxnSpPr/>
            <p:nvPr/>
          </p:nvCxnSpPr>
          <p:spPr bwMode="auto">
            <a:xfrm>
              <a:off x="866264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1" name="Straight Connector 70"/>
            <p:cNvCxnSpPr/>
            <p:nvPr/>
          </p:nvCxnSpPr>
          <p:spPr bwMode="auto">
            <a:xfrm>
              <a:off x="866264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2" name="Straight Connector 71"/>
            <p:cNvCxnSpPr/>
            <p:nvPr/>
          </p:nvCxnSpPr>
          <p:spPr bwMode="auto">
            <a:xfrm>
              <a:off x="866264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3" name="Straight Connector 72"/>
            <p:cNvCxnSpPr/>
            <p:nvPr/>
          </p:nvCxnSpPr>
          <p:spPr bwMode="auto">
            <a:xfrm>
              <a:off x="866264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4" name="Straight Connector 73"/>
            <p:cNvCxnSpPr/>
            <p:nvPr/>
          </p:nvCxnSpPr>
          <p:spPr bwMode="auto">
            <a:xfrm>
              <a:off x="866264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5" name="Straight Connector 74"/>
            <p:cNvCxnSpPr/>
            <p:nvPr/>
          </p:nvCxnSpPr>
          <p:spPr bwMode="auto">
            <a:xfrm>
              <a:off x="866264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6" name="Straight Connector 75"/>
            <p:cNvCxnSpPr/>
            <p:nvPr/>
          </p:nvCxnSpPr>
          <p:spPr bwMode="auto">
            <a:xfrm>
              <a:off x="866264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7" name="Straight Connector 76"/>
            <p:cNvCxnSpPr/>
            <p:nvPr/>
          </p:nvCxnSpPr>
          <p:spPr bwMode="auto">
            <a:xfrm>
              <a:off x="866264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8" name="Straight Connector 77"/>
            <p:cNvCxnSpPr/>
            <p:nvPr/>
          </p:nvCxnSpPr>
          <p:spPr bwMode="auto">
            <a:xfrm>
              <a:off x="866264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9" name="Straight Connector 78"/>
            <p:cNvCxnSpPr/>
            <p:nvPr/>
          </p:nvCxnSpPr>
          <p:spPr bwMode="auto">
            <a:xfrm>
              <a:off x="866264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0" name="Straight Connector 79"/>
            <p:cNvCxnSpPr/>
            <p:nvPr/>
          </p:nvCxnSpPr>
          <p:spPr bwMode="auto">
            <a:xfrm>
              <a:off x="866264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1" name="Straight Connector 80"/>
            <p:cNvCxnSpPr/>
            <p:nvPr/>
          </p:nvCxnSpPr>
          <p:spPr bwMode="auto">
            <a:xfrm>
              <a:off x="866264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2" name="Straight Connector 81"/>
            <p:cNvCxnSpPr/>
            <p:nvPr/>
          </p:nvCxnSpPr>
          <p:spPr bwMode="auto">
            <a:xfrm>
              <a:off x="866264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3" name="Straight Connector 82"/>
            <p:cNvCxnSpPr/>
            <p:nvPr/>
          </p:nvCxnSpPr>
          <p:spPr bwMode="auto">
            <a:xfrm>
              <a:off x="866264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4" name="Straight Connector 83"/>
            <p:cNvCxnSpPr/>
            <p:nvPr/>
          </p:nvCxnSpPr>
          <p:spPr bwMode="auto">
            <a:xfrm>
              <a:off x="866264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5" name="Straight Connector 84"/>
            <p:cNvCxnSpPr/>
            <p:nvPr/>
          </p:nvCxnSpPr>
          <p:spPr bwMode="auto">
            <a:xfrm>
              <a:off x="794256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6" name="Straight Connector 85"/>
            <p:cNvCxnSpPr/>
            <p:nvPr/>
          </p:nvCxnSpPr>
          <p:spPr bwMode="auto">
            <a:xfrm>
              <a:off x="794256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7" name="Straight Connector 86"/>
            <p:cNvCxnSpPr/>
            <p:nvPr/>
          </p:nvCxnSpPr>
          <p:spPr bwMode="auto">
            <a:xfrm>
              <a:off x="794256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8" name="Straight Connector 87"/>
            <p:cNvCxnSpPr/>
            <p:nvPr/>
          </p:nvCxnSpPr>
          <p:spPr bwMode="auto">
            <a:xfrm>
              <a:off x="794256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9" name="Straight Connector 88"/>
            <p:cNvCxnSpPr/>
            <p:nvPr/>
          </p:nvCxnSpPr>
          <p:spPr bwMode="auto">
            <a:xfrm>
              <a:off x="794256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0" name="Straight Connector 89"/>
            <p:cNvCxnSpPr/>
            <p:nvPr/>
          </p:nvCxnSpPr>
          <p:spPr bwMode="auto">
            <a:xfrm>
              <a:off x="794256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1" name="Straight Connector 90"/>
            <p:cNvCxnSpPr/>
            <p:nvPr/>
          </p:nvCxnSpPr>
          <p:spPr bwMode="auto">
            <a:xfrm>
              <a:off x="794256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2" name="Straight Connector 91"/>
            <p:cNvCxnSpPr/>
            <p:nvPr/>
          </p:nvCxnSpPr>
          <p:spPr bwMode="auto">
            <a:xfrm>
              <a:off x="794256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3" name="Straight Connector 92"/>
            <p:cNvCxnSpPr/>
            <p:nvPr/>
          </p:nvCxnSpPr>
          <p:spPr bwMode="auto">
            <a:xfrm>
              <a:off x="794256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4" name="Straight Connector 93"/>
            <p:cNvCxnSpPr/>
            <p:nvPr/>
          </p:nvCxnSpPr>
          <p:spPr bwMode="auto">
            <a:xfrm>
              <a:off x="794256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5" name="Straight Connector 94"/>
            <p:cNvCxnSpPr/>
            <p:nvPr/>
          </p:nvCxnSpPr>
          <p:spPr bwMode="auto">
            <a:xfrm>
              <a:off x="794256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6" name="Straight Connector 95"/>
            <p:cNvCxnSpPr/>
            <p:nvPr/>
          </p:nvCxnSpPr>
          <p:spPr bwMode="auto">
            <a:xfrm>
              <a:off x="794256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7" name="Straight Connector 96"/>
            <p:cNvCxnSpPr/>
            <p:nvPr/>
          </p:nvCxnSpPr>
          <p:spPr bwMode="auto">
            <a:xfrm>
              <a:off x="794256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8" name="Straight Connector 97"/>
            <p:cNvCxnSpPr/>
            <p:nvPr/>
          </p:nvCxnSpPr>
          <p:spPr bwMode="auto">
            <a:xfrm>
              <a:off x="794256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9" name="Straight Connector 98"/>
            <p:cNvCxnSpPr/>
            <p:nvPr/>
          </p:nvCxnSpPr>
          <p:spPr bwMode="auto">
            <a:xfrm>
              <a:off x="794256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0" name="Straight Connector 99"/>
            <p:cNvCxnSpPr/>
            <p:nvPr/>
          </p:nvCxnSpPr>
          <p:spPr bwMode="auto">
            <a:xfrm>
              <a:off x="794256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1" name="Straight Connector 100"/>
            <p:cNvCxnSpPr/>
            <p:nvPr/>
          </p:nvCxnSpPr>
          <p:spPr bwMode="auto">
            <a:xfrm>
              <a:off x="722248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2" name="Straight Connector 101"/>
            <p:cNvCxnSpPr/>
            <p:nvPr/>
          </p:nvCxnSpPr>
          <p:spPr bwMode="auto">
            <a:xfrm>
              <a:off x="722248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3" name="Straight Connector 102"/>
            <p:cNvCxnSpPr/>
            <p:nvPr/>
          </p:nvCxnSpPr>
          <p:spPr bwMode="auto">
            <a:xfrm>
              <a:off x="722248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4" name="Straight Connector 103"/>
            <p:cNvCxnSpPr/>
            <p:nvPr/>
          </p:nvCxnSpPr>
          <p:spPr bwMode="auto">
            <a:xfrm>
              <a:off x="722248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5" name="Straight Connector 104"/>
            <p:cNvCxnSpPr/>
            <p:nvPr/>
          </p:nvCxnSpPr>
          <p:spPr bwMode="auto">
            <a:xfrm>
              <a:off x="722248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6" name="Straight Connector 105"/>
            <p:cNvCxnSpPr/>
            <p:nvPr/>
          </p:nvCxnSpPr>
          <p:spPr bwMode="auto">
            <a:xfrm>
              <a:off x="722248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7" name="Straight Connector 106"/>
            <p:cNvCxnSpPr/>
            <p:nvPr/>
          </p:nvCxnSpPr>
          <p:spPr bwMode="auto">
            <a:xfrm>
              <a:off x="722248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8" name="Straight Connector 107"/>
            <p:cNvCxnSpPr/>
            <p:nvPr/>
          </p:nvCxnSpPr>
          <p:spPr bwMode="auto">
            <a:xfrm>
              <a:off x="722248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9" name="Straight Connector 108"/>
            <p:cNvCxnSpPr/>
            <p:nvPr/>
          </p:nvCxnSpPr>
          <p:spPr bwMode="auto">
            <a:xfrm>
              <a:off x="722248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0" name="Straight Connector 109"/>
            <p:cNvCxnSpPr/>
            <p:nvPr/>
          </p:nvCxnSpPr>
          <p:spPr bwMode="auto">
            <a:xfrm>
              <a:off x="722248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1" name="Straight Connector 110"/>
            <p:cNvCxnSpPr/>
            <p:nvPr/>
          </p:nvCxnSpPr>
          <p:spPr bwMode="auto">
            <a:xfrm>
              <a:off x="722248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2" name="Straight Connector 111"/>
            <p:cNvCxnSpPr/>
            <p:nvPr/>
          </p:nvCxnSpPr>
          <p:spPr bwMode="auto">
            <a:xfrm>
              <a:off x="722248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3" name="Straight Connector 112"/>
            <p:cNvCxnSpPr/>
            <p:nvPr/>
          </p:nvCxnSpPr>
          <p:spPr bwMode="auto">
            <a:xfrm>
              <a:off x="722248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4" name="Straight Connector 113"/>
            <p:cNvCxnSpPr/>
            <p:nvPr/>
          </p:nvCxnSpPr>
          <p:spPr bwMode="auto">
            <a:xfrm>
              <a:off x="722248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5" name="Straight Connector 114"/>
            <p:cNvCxnSpPr/>
            <p:nvPr/>
          </p:nvCxnSpPr>
          <p:spPr bwMode="auto">
            <a:xfrm>
              <a:off x="722248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6" name="Straight Connector 115"/>
            <p:cNvCxnSpPr/>
            <p:nvPr/>
          </p:nvCxnSpPr>
          <p:spPr bwMode="auto">
            <a:xfrm>
              <a:off x="722248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7" name="Straight Connector 116"/>
            <p:cNvCxnSpPr/>
            <p:nvPr/>
          </p:nvCxnSpPr>
          <p:spPr bwMode="auto">
            <a:xfrm>
              <a:off x="650240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8" name="Straight Connector 117"/>
            <p:cNvCxnSpPr/>
            <p:nvPr/>
          </p:nvCxnSpPr>
          <p:spPr bwMode="auto">
            <a:xfrm>
              <a:off x="650240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9" name="Straight Connector 118"/>
            <p:cNvCxnSpPr/>
            <p:nvPr/>
          </p:nvCxnSpPr>
          <p:spPr bwMode="auto">
            <a:xfrm>
              <a:off x="650240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0" name="Straight Connector 119"/>
            <p:cNvCxnSpPr/>
            <p:nvPr/>
          </p:nvCxnSpPr>
          <p:spPr bwMode="auto">
            <a:xfrm>
              <a:off x="650240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1" name="Straight Connector 120"/>
            <p:cNvCxnSpPr/>
            <p:nvPr/>
          </p:nvCxnSpPr>
          <p:spPr bwMode="auto">
            <a:xfrm>
              <a:off x="650240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2" name="Straight Connector 121"/>
            <p:cNvCxnSpPr/>
            <p:nvPr/>
          </p:nvCxnSpPr>
          <p:spPr bwMode="auto">
            <a:xfrm>
              <a:off x="650240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3" name="Straight Connector 122"/>
            <p:cNvCxnSpPr/>
            <p:nvPr/>
          </p:nvCxnSpPr>
          <p:spPr bwMode="auto">
            <a:xfrm>
              <a:off x="650240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4" name="Straight Connector 123"/>
            <p:cNvCxnSpPr/>
            <p:nvPr/>
          </p:nvCxnSpPr>
          <p:spPr bwMode="auto">
            <a:xfrm>
              <a:off x="650240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5" name="Straight Connector 124"/>
            <p:cNvCxnSpPr/>
            <p:nvPr/>
          </p:nvCxnSpPr>
          <p:spPr bwMode="auto">
            <a:xfrm>
              <a:off x="650240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6" name="Straight Connector 125"/>
            <p:cNvCxnSpPr/>
            <p:nvPr/>
          </p:nvCxnSpPr>
          <p:spPr bwMode="auto">
            <a:xfrm>
              <a:off x="650240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7" name="Straight Connector 126"/>
            <p:cNvCxnSpPr/>
            <p:nvPr/>
          </p:nvCxnSpPr>
          <p:spPr bwMode="auto">
            <a:xfrm>
              <a:off x="650240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8" name="Straight Connector 127"/>
            <p:cNvCxnSpPr/>
            <p:nvPr/>
          </p:nvCxnSpPr>
          <p:spPr bwMode="auto">
            <a:xfrm>
              <a:off x="650240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9" name="Straight Connector 128"/>
            <p:cNvCxnSpPr/>
            <p:nvPr/>
          </p:nvCxnSpPr>
          <p:spPr bwMode="auto">
            <a:xfrm>
              <a:off x="650240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0" name="Straight Connector 129"/>
            <p:cNvCxnSpPr/>
            <p:nvPr/>
          </p:nvCxnSpPr>
          <p:spPr bwMode="auto">
            <a:xfrm>
              <a:off x="650240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1" name="Straight Connector 130"/>
            <p:cNvCxnSpPr/>
            <p:nvPr/>
          </p:nvCxnSpPr>
          <p:spPr bwMode="auto">
            <a:xfrm>
              <a:off x="650240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2" name="Straight Connector 131"/>
            <p:cNvCxnSpPr/>
            <p:nvPr/>
          </p:nvCxnSpPr>
          <p:spPr bwMode="auto">
            <a:xfrm>
              <a:off x="650240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3" name="Straight Connector 132"/>
            <p:cNvCxnSpPr/>
            <p:nvPr/>
          </p:nvCxnSpPr>
          <p:spPr bwMode="auto">
            <a:xfrm>
              <a:off x="5782320" y="58212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4" name="Straight Connector 133"/>
            <p:cNvCxnSpPr/>
            <p:nvPr/>
          </p:nvCxnSpPr>
          <p:spPr bwMode="auto">
            <a:xfrm>
              <a:off x="5782320" y="58849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5" name="Straight Connector 134"/>
            <p:cNvCxnSpPr/>
            <p:nvPr/>
          </p:nvCxnSpPr>
          <p:spPr bwMode="auto">
            <a:xfrm>
              <a:off x="5782320" y="59569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6" name="Straight Connector 135"/>
            <p:cNvCxnSpPr/>
            <p:nvPr/>
          </p:nvCxnSpPr>
          <p:spPr bwMode="auto">
            <a:xfrm>
              <a:off x="5782320" y="60289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7" name="Straight Connector 136"/>
            <p:cNvCxnSpPr/>
            <p:nvPr/>
          </p:nvCxnSpPr>
          <p:spPr bwMode="auto">
            <a:xfrm>
              <a:off x="5782320" y="61009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8" name="Straight Connector 137"/>
            <p:cNvCxnSpPr/>
            <p:nvPr/>
          </p:nvCxnSpPr>
          <p:spPr bwMode="auto">
            <a:xfrm>
              <a:off x="5782320" y="61645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9" name="Straight Connector 138"/>
            <p:cNvCxnSpPr/>
            <p:nvPr/>
          </p:nvCxnSpPr>
          <p:spPr bwMode="auto">
            <a:xfrm>
              <a:off x="5782320" y="62365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0" name="Straight Connector 139"/>
            <p:cNvCxnSpPr/>
            <p:nvPr/>
          </p:nvCxnSpPr>
          <p:spPr bwMode="auto">
            <a:xfrm>
              <a:off x="5782320" y="63085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1" name="Straight Connector 140"/>
            <p:cNvCxnSpPr/>
            <p:nvPr/>
          </p:nvCxnSpPr>
          <p:spPr bwMode="auto">
            <a:xfrm>
              <a:off x="5782320" y="63889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2" name="Straight Connector 141"/>
            <p:cNvCxnSpPr/>
            <p:nvPr/>
          </p:nvCxnSpPr>
          <p:spPr bwMode="auto">
            <a:xfrm>
              <a:off x="5782320" y="64525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3" name="Straight Connector 142"/>
            <p:cNvCxnSpPr/>
            <p:nvPr/>
          </p:nvCxnSpPr>
          <p:spPr bwMode="auto">
            <a:xfrm>
              <a:off x="5782320" y="65246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4" name="Straight Connector 143"/>
            <p:cNvCxnSpPr/>
            <p:nvPr/>
          </p:nvCxnSpPr>
          <p:spPr bwMode="auto">
            <a:xfrm>
              <a:off x="5782320" y="65966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5" name="Straight Connector 144"/>
            <p:cNvCxnSpPr/>
            <p:nvPr/>
          </p:nvCxnSpPr>
          <p:spPr bwMode="auto">
            <a:xfrm>
              <a:off x="5782320" y="66686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6" name="Straight Connector 145"/>
            <p:cNvCxnSpPr/>
            <p:nvPr/>
          </p:nvCxnSpPr>
          <p:spPr bwMode="auto">
            <a:xfrm>
              <a:off x="5782320" y="67322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7" name="Straight Connector 146"/>
            <p:cNvCxnSpPr/>
            <p:nvPr/>
          </p:nvCxnSpPr>
          <p:spPr bwMode="auto">
            <a:xfrm>
              <a:off x="5782320" y="680424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8" name="Straight Connector 147"/>
            <p:cNvCxnSpPr/>
            <p:nvPr/>
          </p:nvCxnSpPr>
          <p:spPr bwMode="auto">
            <a:xfrm>
              <a:off x="5782320" y="68762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9" name="Straight Connector 148"/>
            <p:cNvCxnSpPr/>
            <p:nvPr/>
          </p:nvCxnSpPr>
          <p:spPr bwMode="auto">
            <a:xfrm>
              <a:off x="506224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0" name="Straight Connector 149"/>
            <p:cNvCxnSpPr/>
            <p:nvPr/>
          </p:nvCxnSpPr>
          <p:spPr bwMode="auto">
            <a:xfrm>
              <a:off x="506224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1" name="Straight Connector 150"/>
            <p:cNvCxnSpPr/>
            <p:nvPr/>
          </p:nvCxnSpPr>
          <p:spPr bwMode="auto">
            <a:xfrm>
              <a:off x="506224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2" name="Straight Connector 151"/>
            <p:cNvCxnSpPr/>
            <p:nvPr/>
          </p:nvCxnSpPr>
          <p:spPr bwMode="auto">
            <a:xfrm>
              <a:off x="506224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3" name="Straight Connector 152"/>
            <p:cNvCxnSpPr/>
            <p:nvPr/>
          </p:nvCxnSpPr>
          <p:spPr bwMode="auto">
            <a:xfrm>
              <a:off x="506224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4" name="Straight Connector 153"/>
            <p:cNvCxnSpPr/>
            <p:nvPr/>
          </p:nvCxnSpPr>
          <p:spPr bwMode="auto">
            <a:xfrm>
              <a:off x="506224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5" name="Straight Connector 154"/>
            <p:cNvCxnSpPr/>
            <p:nvPr/>
          </p:nvCxnSpPr>
          <p:spPr bwMode="auto">
            <a:xfrm>
              <a:off x="506224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6" name="Straight Connector 155"/>
            <p:cNvCxnSpPr/>
            <p:nvPr/>
          </p:nvCxnSpPr>
          <p:spPr bwMode="auto">
            <a:xfrm>
              <a:off x="506224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7" name="Straight Connector 156"/>
            <p:cNvCxnSpPr/>
            <p:nvPr/>
          </p:nvCxnSpPr>
          <p:spPr bwMode="auto">
            <a:xfrm>
              <a:off x="506224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8" name="Straight Connector 157"/>
            <p:cNvCxnSpPr/>
            <p:nvPr/>
          </p:nvCxnSpPr>
          <p:spPr bwMode="auto">
            <a:xfrm>
              <a:off x="506224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9" name="Straight Connector 158"/>
            <p:cNvCxnSpPr/>
            <p:nvPr/>
          </p:nvCxnSpPr>
          <p:spPr bwMode="auto">
            <a:xfrm>
              <a:off x="506224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0" name="Straight Connector 159"/>
            <p:cNvCxnSpPr/>
            <p:nvPr/>
          </p:nvCxnSpPr>
          <p:spPr bwMode="auto">
            <a:xfrm>
              <a:off x="506224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1" name="Straight Connector 160"/>
            <p:cNvCxnSpPr/>
            <p:nvPr/>
          </p:nvCxnSpPr>
          <p:spPr bwMode="auto">
            <a:xfrm>
              <a:off x="506224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2" name="Straight Connector 161"/>
            <p:cNvCxnSpPr/>
            <p:nvPr/>
          </p:nvCxnSpPr>
          <p:spPr bwMode="auto">
            <a:xfrm>
              <a:off x="506224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3" name="Straight Connector 162"/>
            <p:cNvCxnSpPr/>
            <p:nvPr/>
          </p:nvCxnSpPr>
          <p:spPr bwMode="auto">
            <a:xfrm>
              <a:off x="506224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4" name="Straight Connector 163"/>
            <p:cNvCxnSpPr/>
            <p:nvPr/>
          </p:nvCxnSpPr>
          <p:spPr bwMode="auto">
            <a:xfrm>
              <a:off x="506224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5" name="Straight Connector 164"/>
            <p:cNvCxnSpPr/>
            <p:nvPr/>
          </p:nvCxnSpPr>
          <p:spPr bwMode="auto">
            <a:xfrm>
              <a:off x="434216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6" name="Straight Connector 165"/>
            <p:cNvCxnSpPr/>
            <p:nvPr/>
          </p:nvCxnSpPr>
          <p:spPr bwMode="auto">
            <a:xfrm>
              <a:off x="434216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7" name="Straight Connector 166"/>
            <p:cNvCxnSpPr/>
            <p:nvPr/>
          </p:nvCxnSpPr>
          <p:spPr bwMode="auto">
            <a:xfrm>
              <a:off x="434216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8" name="Straight Connector 167"/>
            <p:cNvCxnSpPr/>
            <p:nvPr/>
          </p:nvCxnSpPr>
          <p:spPr bwMode="auto">
            <a:xfrm>
              <a:off x="434216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9" name="Straight Connector 168"/>
            <p:cNvCxnSpPr/>
            <p:nvPr/>
          </p:nvCxnSpPr>
          <p:spPr bwMode="auto">
            <a:xfrm>
              <a:off x="434216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0" name="Straight Connector 169"/>
            <p:cNvCxnSpPr/>
            <p:nvPr/>
          </p:nvCxnSpPr>
          <p:spPr bwMode="auto">
            <a:xfrm>
              <a:off x="434216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1" name="Straight Connector 170"/>
            <p:cNvCxnSpPr/>
            <p:nvPr/>
          </p:nvCxnSpPr>
          <p:spPr bwMode="auto">
            <a:xfrm>
              <a:off x="434216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2" name="Straight Connector 171"/>
            <p:cNvCxnSpPr/>
            <p:nvPr/>
          </p:nvCxnSpPr>
          <p:spPr bwMode="auto">
            <a:xfrm>
              <a:off x="434216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3" name="Straight Connector 172"/>
            <p:cNvCxnSpPr/>
            <p:nvPr/>
          </p:nvCxnSpPr>
          <p:spPr bwMode="auto">
            <a:xfrm>
              <a:off x="434216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4" name="Straight Connector 173"/>
            <p:cNvCxnSpPr/>
            <p:nvPr/>
          </p:nvCxnSpPr>
          <p:spPr bwMode="auto">
            <a:xfrm>
              <a:off x="434216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5" name="Straight Connector 174"/>
            <p:cNvCxnSpPr/>
            <p:nvPr/>
          </p:nvCxnSpPr>
          <p:spPr bwMode="auto">
            <a:xfrm>
              <a:off x="434216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6" name="Straight Connector 175"/>
            <p:cNvCxnSpPr/>
            <p:nvPr/>
          </p:nvCxnSpPr>
          <p:spPr bwMode="auto">
            <a:xfrm>
              <a:off x="434216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7" name="Straight Connector 176"/>
            <p:cNvCxnSpPr/>
            <p:nvPr/>
          </p:nvCxnSpPr>
          <p:spPr bwMode="auto">
            <a:xfrm>
              <a:off x="434216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8" name="Straight Connector 177"/>
            <p:cNvCxnSpPr/>
            <p:nvPr/>
          </p:nvCxnSpPr>
          <p:spPr bwMode="auto">
            <a:xfrm>
              <a:off x="434216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9" name="Straight Connector 178"/>
            <p:cNvCxnSpPr/>
            <p:nvPr/>
          </p:nvCxnSpPr>
          <p:spPr bwMode="auto">
            <a:xfrm>
              <a:off x="434216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0" name="Straight Connector 179"/>
            <p:cNvCxnSpPr/>
            <p:nvPr/>
          </p:nvCxnSpPr>
          <p:spPr bwMode="auto">
            <a:xfrm>
              <a:off x="434216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1" name="Straight Connector 180"/>
            <p:cNvCxnSpPr/>
            <p:nvPr/>
          </p:nvCxnSpPr>
          <p:spPr bwMode="auto">
            <a:xfrm>
              <a:off x="362208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2" name="Straight Connector 181"/>
            <p:cNvCxnSpPr/>
            <p:nvPr/>
          </p:nvCxnSpPr>
          <p:spPr bwMode="auto">
            <a:xfrm>
              <a:off x="362208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3" name="Straight Connector 182"/>
            <p:cNvCxnSpPr/>
            <p:nvPr/>
          </p:nvCxnSpPr>
          <p:spPr bwMode="auto">
            <a:xfrm>
              <a:off x="362208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4" name="Straight Connector 183"/>
            <p:cNvCxnSpPr/>
            <p:nvPr/>
          </p:nvCxnSpPr>
          <p:spPr bwMode="auto">
            <a:xfrm>
              <a:off x="362208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5" name="Straight Connector 184"/>
            <p:cNvCxnSpPr/>
            <p:nvPr/>
          </p:nvCxnSpPr>
          <p:spPr bwMode="auto">
            <a:xfrm>
              <a:off x="362208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6" name="Straight Connector 185"/>
            <p:cNvCxnSpPr/>
            <p:nvPr/>
          </p:nvCxnSpPr>
          <p:spPr bwMode="auto">
            <a:xfrm>
              <a:off x="362208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7" name="Straight Connector 186"/>
            <p:cNvCxnSpPr/>
            <p:nvPr/>
          </p:nvCxnSpPr>
          <p:spPr bwMode="auto">
            <a:xfrm>
              <a:off x="362208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8" name="Straight Connector 187"/>
            <p:cNvCxnSpPr/>
            <p:nvPr/>
          </p:nvCxnSpPr>
          <p:spPr bwMode="auto">
            <a:xfrm>
              <a:off x="362208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9" name="Straight Connector 188"/>
            <p:cNvCxnSpPr/>
            <p:nvPr/>
          </p:nvCxnSpPr>
          <p:spPr bwMode="auto">
            <a:xfrm>
              <a:off x="362208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0" name="Straight Connector 189"/>
            <p:cNvCxnSpPr/>
            <p:nvPr/>
          </p:nvCxnSpPr>
          <p:spPr bwMode="auto">
            <a:xfrm>
              <a:off x="362208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1" name="Straight Connector 190"/>
            <p:cNvCxnSpPr/>
            <p:nvPr/>
          </p:nvCxnSpPr>
          <p:spPr bwMode="auto">
            <a:xfrm>
              <a:off x="362208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2" name="Straight Connector 191"/>
            <p:cNvCxnSpPr/>
            <p:nvPr/>
          </p:nvCxnSpPr>
          <p:spPr bwMode="auto">
            <a:xfrm>
              <a:off x="362208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3" name="Straight Connector 192"/>
            <p:cNvCxnSpPr/>
            <p:nvPr/>
          </p:nvCxnSpPr>
          <p:spPr bwMode="auto">
            <a:xfrm>
              <a:off x="362208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4" name="Straight Connector 193"/>
            <p:cNvCxnSpPr/>
            <p:nvPr/>
          </p:nvCxnSpPr>
          <p:spPr bwMode="auto">
            <a:xfrm>
              <a:off x="362208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5" name="Straight Connector 194"/>
            <p:cNvCxnSpPr/>
            <p:nvPr/>
          </p:nvCxnSpPr>
          <p:spPr bwMode="auto">
            <a:xfrm>
              <a:off x="362208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6" name="Straight Connector 195"/>
            <p:cNvCxnSpPr/>
            <p:nvPr/>
          </p:nvCxnSpPr>
          <p:spPr bwMode="auto">
            <a:xfrm>
              <a:off x="362208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7" name="Straight Connector 196"/>
            <p:cNvCxnSpPr/>
            <p:nvPr/>
          </p:nvCxnSpPr>
          <p:spPr bwMode="auto">
            <a:xfrm>
              <a:off x="290200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8" name="Straight Connector 197"/>
            <p:cNvCxnSpPr/>
            <p:nvPr/>
          </p:nvCxnSpPr>
          <p:spPr bwMode="auto">
            <a:xfrm>
              <a:off x="290200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9" name="Straight Connector 198"/>
            <p:cNvCxnSpPr/>
            <p:nvPr/>
          </p:nvCxnSpPr>
          <p:spPr bwMode="auto">
            <a:xfrm>
              <a:off x="290200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0" name="Straight Connector 199"/>
            <p:cNvCxnSpPr/>
            <p:nvPr/>
          </p:nvCxnSpPr>
          <p:spPr bwMode="auto">
            <a:xfrm>
              <a:off x="290200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1" name="Straight Connector 200"/>
            <p:cNvCxnSpPr/>
            <p:nvPr/>
          </p:nvCxnSpPr>
          <p:spPr bwMode="auto">
            <a:xfrm>
              <a:off x="290200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2" name="Straight Connector 201"/>
            <p:cNvCxnSpPr/>
            <p:nvPr/>
          </p:nvCxnSpPr>
          <p:spPr bwMode="auto">
            <a:xfrm>
              <a:off x="290200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3" name="Straight Connector 202"/>
            <p:cNvCxnSpPr/>
            <p:nvPr/>
          </p:nvCxnSpPr>
          <p:spPr bwMode="auto">
            <a:xfrm>
              <a:off x="290200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4" name="Straight Connector 203"/>
            <p:cNvCxnSpPr/>
            <p:nvPr/>
          </p:nvCxnSpPr>
          <p:spPr bwMode="auto">
            <a:xfrm>
              <a:off x="290200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5" name="Straight Connector 204"/>
            <p:cNvCxnSpPr/>
            <p:nvPr/>
          </p:nvCxnSpPr>
          <p:spPr bwMode="auto">
            <a:xfrm>
              <a:off x="290200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6" name="Straight Connector 205"/>
            <p:cNvCxnSpPr/>
            <p:nvPr/>
          </p:nvCxnSpPr>
          <p:spPr bwMode="auto">
            <a:xfrm>
              <a:off x="290200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7" name="Straight Connector 206"/>
            <p:cNvCxnSpPr/>
            <p:nvPr/>
          </p:nvCxnSpPr>
          <p:spPr bwMode="auto">
            <a:xfrm>
              <a:off x="290200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8" name="Straight Connector 207"/>
            <p:cNvCxnSpPr/>
            <p:nvPr/>
          </p:nvCxnSpPr>
          <p:spPr bwMode="auto">
            <a:xfrm>
              <a:off x="290200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9" name="Straight Connector 208"/>
            <p:cNvCxnSpPr/>
            <p:nvPr/>
          </p:nvCxnSpPr>
          <p:spPr bwMode="auto">
            <a:xfrm>
              <a:off x="290200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0" name="Straight Connector 209"/>
            <p:cNvCxnSpPr/>
            <p:nvPr/>
          </p:nvCxnSpPr>
          <p:spPr bwMode="auto">
            <a:xfrm>
              <a:off x="290200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1" name="Straight Connector 210"/>
            <p:cNvCxnSpPr/>
            <p:nvPr/>
          </p:nvCxnSpPr>
          <p:spPr bwMode="auto">
            <a:xfrm>
              <a:off x="290200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2" name="Straight Connector 211"/>
            <p:cNvCxnSpPr/>
            <p:nvPr/>
          </p:nvCxnSpPr>
          <p:spPr bwMode="auto">
            <a:xfrm>
              <a:off x="290200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3" name="Straight Connector 212"/>
            <p:cNvCxnSpPr/>
            <p:nvPr/>
          </p:nvCxnSpPr>
          <p:spPr bwMode="auto">
            <a:xfrm>
              <a:off x="218192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4" name="Straight Connector 213"/>
            <p:cNvCxnSpPr/>
            <p:nvPr/>
          </p:nvCxnSpPr>
          <p:spPr bwMode="auto">
            <a:xfrm>
              <a:off x="218192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5" name="Straight Connector 214"/>
            <p:cNvCxnSpPr/>
            <p:nvPr/>
          </p:nvCxnSpPr>
          <p:spPr bwMode="auto">
            <a:xfrm>
              <a:off x="218192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6" name="Straight Connector 215"/>
            <p:cNvCxnSpPr/>
            <p:nvPr/>
          </p:nvCxnSpPr>
          <p:spPr bwMode="auto">
            <a:xfrm>
              <a:off x="218192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7" name="Straight Connector 216"/>
            <p:cNvCxnSpPr/>
            <p:nvPr/>
          </p:nvCxnSpPr>
          <p:spPr bwMode="auto">
            <a:xfrm>
              <a:off x="218192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8" name="Straight Connector 217"/>
            <p:cNvCxnSpPr/>
            <p:nvPr/>
          </p:nvCxnSpPr>
          <p:spPr bwMode="auto">
            <a:xfrm>
              <a:off x="218192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9" name="Straight Connector 218"/>
            <p:cNvCxnSpPr/>
            <p:nvPr/>
          </p:nvCxnSpPr>
          <p:spPr bwMode="auto">
            <a:xfrm>
              <a:off x="218192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0" name="Straight Connector 219"/>
            <p:cNvCxnSpPr/>
            <p:nvPr/>
          </p:nvCxnSpPr>
          <p:spPr bwMode="auto">
            <a:xfrm>
              <a:off x="218192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1" name="Straight Connector 220"/>
            <p:cNvCxnSpPr/>
            <p:nvPr/>
          </p:nvCxnSpPr>
          <p:spPr bwMode="auto">
            <a:xfrm>
              <a:off x="218192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2" name="Straight Connector 221"/>
            <p:cNvCxnSpPr/>
            <p:nvPr/>
          </p:nvCxnSpPr>
          <p:spPr bwMode="auto">
            <a:xfrm>
              <a:off x="218192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3" name="Straight Connector 222"/>
            <p:cNvCxnSpPr/>
            <p:nvPr/>
          </p:nvCxnSpPr>
          <p:spPr bwMode="auto">
            <a:xfrm>
              <a:off x="218192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4" name="Straight Connector 223"/>
            <p:cNvCxnSpPr/>
            <p:nvPr/>
          </p:nvCxnSpPr>
          <p:spPr bwMode="auto">
            <a:xfrm>
              <a:off x="218192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5" name="Straight Connector 224"/>
            <p:cNvCxnSpPr/>
            <p:nvPr/>
          </p:nvCxnSpPr>
          <p:spPr bwMode="auto">
            <a:xfrm>
              <a:off x="218192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6" name="Straight Connector 225"/>
            <p:cNvCxnSpPr/>
            <p:nvPr/>
          </p:nvCxnSpPr>
          <p:spPr bwMode="auto">
            <a:xfrm>
              <a:off x="218192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7" name="Straight Connector 226"/>
            <p:cNvCxnSpPr/>
            <p:nvPr/>
          </p:nvCxnSpPr>
          <p:spPr bwMode="auto">
            <a:xfrm>
              <a:off x="218192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8" name="Straight Connector 227"/>
            <p:cNvCxnSpPr/>
            <p:nvPr/>
          </p:nvCxnSpPr>
          <p:spPr bwMode="auto">
            <a:xfrm>
              <a:off x="218192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9" name="Straight Connector 228"/>
            <p:cNvCxnSpPr/>
            <p:nvPr/>
          </p:nvCxnSpPr>
          <p:spPr bwMode="auto">
            <a:xfrm>
              <a:off x="146184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0" name="Straight Connector 229"/>
            <p:cNvCxnSpPr/>
            <p:nvPr/>
          </p:nvCxnSpPr>
          <p:spPr bwMode="auto">
            <a:xfrm>
              <a:off x="146184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1" name="Straight Connector 230"/>
            <p:cNvCxnSpPr/>
            <p:nvPr/>
          </p:nvCxnSpPr>
          <p:spPr bwMode="auto">
            <a:xfrm>
              <a:off x="146184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2" name="Straight Connector 231"/>
            <p:cNvCxnSpPr/>
            <p:nvPr/>
          </p:nvCxnSpPr>
          <p:spPr bwMode="auto">
            <a:xfrm>
              <a:off x="146184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3" name="Straight Connector 232"/>
            <p:cNvCxnSpPr/>
            <p:nvPr/>
          </p:nvCxnSpPr>
          <p:spPr bwMode="auto">
            <a:xfrm>
              <a:off x="146184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4" name="Straight Connector 233"/>
            <p:cNvCxnSpPr/>
            <p:nvPr/>
          </p:nvCxnSpPr>
          <p:spPr bwMode="auto">
            <a:xfrm>
              <a:off x="146184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5" name="Straight Connector 234"/>
            <p:cNvCxnSpPr/>
            <p:nvPr/>
          </p:nvCxnSpPr>
          <p:spPr bwMode="auto">
            <a:xfrm>
              <a:off x="146184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6" name="Straight Connector 235"/>
            <p:cNvCxnSpPr/>
            <p:nvPr/>
          </p:nvCxnSpPr>
          <p:spPr bwMode="auto">
            <a:xfrm>
              <a:off x="146184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7" name="Straight Connector 236"/>
            <p:cNvCxnSpPr/>
            <p:nvPr/>
          </p:nvCxnSpPr>
          <p:spPr bwMode="auto">
            <a:xfrm>
              <a:off x="146184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8" name="Straight Connector 237"/>
            <p:cNvCxnSpPr/>
            <p:nvPr/>
          </p:nvCxnSpPr>
          <p:spPr bwMode="auto">
            <a:xfrm>
              <a:off x="146184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9" name="Straight Connector 238"/>
            <p:cNvCxnSpPr/>
            <p:nvPr/>
          </p:nvCxnSpPr>
          <p:spPr bwMode="auto">
            <a:xfrm>
              <a:off x="146184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0" name="Straight Connector 239"/>
            <p:cNvCxnSpPr/>
            <p:nvPr/>
          </p:nvCxnSpPr>
          <p:spPr bwMode="auto">
            <a:xfrm>
              <a:off x="146184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1" name="Straight Connector 240"/>
            <p:cNvCxnSpPr/>
            <p:nvPr/>
          </p:nvCxnSpPr>
          <p:spPr bwMode="auto">
            <a:xfrm>
              <a:off x="146184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2" name="Straight Connector 241"/>
            <p:cNvCxnSpPr/>
            <p:nvPr/>
          </p:nvCxnSpPr>
          <p:spPr bwMode="auto">
            <a:xfrm>
              <a:off x="146184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3" name="Straight Connector 242"/>
            <p:cNvCxnSpPr/>
            <p:nvPr/>
          </p:nvCxnSpPr>
          <p:spPr bwMode="auto">
            <a:xfrm>
              <a:off x="146184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4" name="Straight Connector 243"/>
            <p:cNvCxnSpPr/>
            <p:nvPr/>
          </p:nvCxnSpPr>
          <p:spPr bwMode="auto">
            <a:xfrm>
              <a:off x="146184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grpSp>
          <p:nvGrpSpPr>
            <p:cNvPr id="245" name="Group 244"/>
            <p:cNvGrpSpPr/>
            <p:nvPr/>
          </p:nvGrpSpPr>
          <p:grpSpPr>
            <a:xfrm>
              <a:off x="957784" y="5596880"/>
              <a:ext cx="11305256" cy="1512168"/>
              <a:chOff x="1245816" y="5452864"/>
              <a:chExt cx="10225136" cy="1656184"/>
            </a:xfrm>
          </p:grpSpPr>
          <p:sp>
            <p:nvSpPr>
              <p:cNvPr id="246" name="Rounded Rectangle 245"/>
              <p:cNvSpPr/>
              <p:nvPr/>
            </p:nvSpPr>
            <p:spPr bwMode="auto">
              <a:xfrm>
                <a:off x="124581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7" name="Rounded Rectangle 246"/>
              <p:cNvSpPr/>
              <p:nvPr/>
            </p:nvSpPr>
            <p:spPr bwMode="auto">
              <a:xfrm>
                <a:off x="189388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8" name="Rounded Rectangle 247"/>
              <p:cNvSpPr/>
              <p:nvPr/>
            </p:nvSpPr>
            <p:spPr bwMode="auto">
              <a:xfrm>
                <a:off x="319003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Rounded Rectangle 248"/>
              <p:cNvSpPr/>
              <p:nvPr/>
            </p:nvSpPr>
            <p:spPr bwMode="auto">
              <a:xfrm>
                <a:off x="254196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Rounded Rectangle 249"/>
              <p:cNvSpPr/>
              <p:nvPr/>
            </p:nvSpPr>
            <p:spPr bwMode="auto">
              <a:xfrm>
                <a:off x="383810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Rounded Rectangle 250"/>
              <p:cNvSpPr/>
              <p:nvPr/>
            </p:nvSpPr>
            <p:spPr bwMode="auto">
              <a:xfrm>
                <a:off x="448617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Rounded Rectangle 251"/>
              <p:cNvSpPr/>
              <p:nvPr/>
            </p:nvSpPr>
            <p:spPr bwMode="auto">
              <a:xfrm>
                <a:off x="578232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Rounded Rectangle 252"/>
              <p:cNvSpPr/>
              <p:nvPr/>
            </p:nvSpPr>
            <p:spPr bwMode="auto">
              <a:xfrm>
                <a:off x="513424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4" name="Rounded Rectangle 253"/>
              <p:cNvSpPr/>
              <p:nvPr/>
            </p:nvSpPr>
            <p:spPr bwMode="auto">
              <a:xfrm>
                <a:off x="643039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Rounded Rectangle 254"/>
              <p:cNvSpPr/>
              <p:nvPr/>
            </p:nvSpPr>
            <p:spPr bwMode="auto">
              <a:xfrm>
                <a:off x="707846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Rounded Rectangle 255"/>
              <p:cNvSpPr/>
              <p:nvPr/>
            </p:nvSpPr>
            <p:spPr bwMode="auto">
              <a:xfrm>
                <a:off x="837460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Rounded Rectangle 256"/>
              <p:cNvSpPr/>
              <p:nvPr/>
            </p:nvSpPr>
            <p:spPr bwMode="auto">
              <a:xfrm>
                <a:off x="772653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Rounded Rectangle 257"/>
              <p:cNvSpPr/>
              <p:nvPr/>
            </p:nvSpPr>
            <p:spPr bwMode="auto">
              <a:xfrm>
                <a:off x="902268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Rounded Rectangle 258"/>
              <p:cNvSpPr/>
              <p:nvPr/>
            </p:nvSpPr>
            <p:spPr bwMode="auto">
              <a:xfrm>
                <a:off x="967075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0" name="Rounded Rectangle 259"/>
              <p:cNvSpPr/>
              <p:nvPr/>
            </p:nvSpPr>
            <p:spPr bwMode="auto">
              <a:xfrm>
                <a:off x="1096689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1" name="Rounded Rectangle 260"/>
              <p:cNvSpPr/>
              <p:nvPr/>
            </p:nvSpPr>
            <p:spPr bwMode="auto">
              <a:xfrm>
                <a:off x="1031882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2" name="Rounded Rectangle 261"/>
              <p:cNvSpPr/>
              <p:nvPr/>
            </p:nvSpPr>
            <p:spPr bwMode="auto">
              <a:xfrm>
                <a:off x="131782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3" name="Rounded Rectangle 262"/>
              <p:cNvSpPr/>
              <p:nvPr/>
            </p:nvSpPr>
            <p:spPr bwMode="auto">
              <a:xfrm>
                <a:off x="196589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4" name="Rounded Rectangle 263"/>
              <p:cNvSpPr/>
              <p:nvPr/>
            </p:nvSpPr>
            <p:spPr bwMode="auto">
              <a:xfrm>
                <a:off x="326204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Rounded Rectangle 264"/>
              <p:cNvSpPr/>
              <p:nvPr/>
            </p:nvSpPr>
            <p:spPr bwMode="auto">
              <a:xfrm>
                <a:off x="261396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Rounded Rectangle 265"/>
              <p:cNvSpPr/>
              <p:nvPr/>
            </p:nvSpPr>
            <p:spPr bwMode="auto">
              <a:xfrm>
                <a:off x="391011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Rounded Rectangle 266"/>
              <p:cNvSpPr/>
              <p:nvPr/>
            </p:nvSpPr>
            <p:spPr bwMode="auto">
              <a:xfrm>
                <a:off x="455818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Rounded Rectangle 267"/>
              <p:cNvSpPr/>
              <p:nvPr/>
            </p:nvSpPr>
            <p:spPr bwMode="auto">
              <a:xfrm>
                <a:off x="585432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Rounded Rectangle 268"/>
              <p:cNvSpPr/>
              <p:nvPr/>
            </p:nvSpPr>
            <p:spPr bwMode="auto">
              <a:xfrm>
                <a:off x="520625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0" name="Rounded Rectangle 269"/>
              <p:cNvSpPr/>
              <p:nvPr/>
            </p:nvSpPr>
            <p:spPr bwMode="auto">
              <a:xfrm>
                <a:off x="650240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Rounded Rectangle 270"/>
              <p:cNvSpPr/>
              <p:nvPr/>
            </p:nvSpPr>
            <p:spPr bwMode="auto">
              <a:xfrm>
                <a:off x="715047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Rounded Rectangle 271"/>
              <p:cNvSpPr/>
              <p:nvPr/>
            </p:nvSpPr>
            <p:spPr bwMode="auto">
              <a:xfrm>
                <a:off x="844661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Rounded Rectangle 272"/>
              <p:cNvSpPr/>
              <p:nvPr/>
            </p:nvSpPr>
            <p:spPr bwMode="auto">
              <a:xfrm>
                <a:off x="779854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Rounded Rectangle 273"/>
              <p:cNvSpPr/>
              <p:nvPr/>
            </p:nvSpPr>
            <p:spPr bwMode="auto">
              <a:xfrm>
                <a:off x="909468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Rounded Rectangle 274"/>
              <p:cNvSpPr/>
              <p:nvPr/>
            </p:nvSpPr>
            <p:spPr bwMode="auto">
              <a:xfrm>
                <a:off x="974276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6" name="Rounded Rectangle 275"/>
              <p:cNvSpPr/>
              <p:nvPr/>
            </p:nvSpPr>
            <p:spPr bwMode="auto">
              <a:xfrm>
                <a:off x="1103890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7" name="Rounded Rectangle 276"/>
              <p:cNvSpPr/>
              <p:nvPr/>
            </p:nvSpPr>
            <p:spPr bwMode="auto">
              <a:xfrm>
                <a:off x="1039083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8" name="Rounded Rectangle 277"/>
              <p:cNvSpPr/>
              <p:nvPr/>
            </p:nvSpPr>
            <p:spPr bwMode="auto">
              <a:xfrm>
                <a:off x="153384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9" name="Rounded Rectangle 278"/>
              <p:cNvSpPr/>
              <p:nvPr/>
            </p:nvSpPr>
            <p:spPr bwMode="auto">
              <a:xfrm>
                <a:off x="218192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0" name="Rounded Rectangle 279"/>
              <p:cNvSpPr/>
              <p:nvPr/>
            </p:nvSpPr>
            <p:spPr bwMode="auto">
              <a:xfrm>
                <a:off x="347806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Rounded Rectangle 280"/>
              <p:cNvSpPr/>
              <p:nvPr/>
            </p:nvSpPr>
            <p:spPr bwMode="auto">
              <a:xfrm>
                <a:off x="282999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Rounded Rectangle 281"/>
              <p:cNvSpPr/>
              <p:nvPr/>
            </p:nvSpPr>
            <p:spPr bwMode="auto">
              <a:xfrm>
                <a:off x="412613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Rounded Rectangle 282"/>
              <p:cNvSpPr/>
              <p:nvPr/>
            </p:nvSpPr>
            <p:spPr bwMode="auto">
              <a:xfrm>
                <a:off x="477420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Rounded Rectangle 283"/>
              <p:cNvSpPr/>
              <p:nvPr/>
            </p:nvSpPr>
            <p:spPr bwMode="auto">
              <a:xfrm>
                <a:off x="607035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Rounded Rectangle 284"/>
              <p:cNvSpPr/>
              <p:nvPr/>
            </p:nvSpPr>
            <p:spPr bwMode="auto">
              <a:xfrm>
                <a:off x="542228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6" name="Rounded Rectangle 285"/>
              <p:cNvSpPr/>
              <p:nvPr/>
            </p:nvSpPr>
            <p:spPr bwMode="auto">
              <a:xfrm>
                <a:off x="671842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Rounded Rectangle 286"/>
              <p:cNvSpPr/>
              <p:nvPr/>
            </p:nvSpPr>
            <p:spPr bwMode="auto">
              <a:xfrm>
                <a:off x="736649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Rounded Rectangle 287"/>
              <p:cNvSpPr/>
              <p:nvPr/>
            </p:nvSpPr>
            <p:spPr bwMode="auto">
              <a:xfrm>
                <a:off x="866264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Rounded Rectangle 288"/>
              <p:cNvSpPr/>
              <p:nvPr/>
            </p:nvSpPr>
            <p:spPr bwMode="auto">
              <a:xfrm>
                <a:off x="801456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Rounded Rectangle 289"/>
              <p:cNvSpPr/>
              <p:nvPr/>
            </p:nvSpPr>
            <p:spPr bwMode="auto">
              <a:xfrm>
                <a:off x="931071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Rounded Rectangle 290"/>
              <p:cNvSpPr/>
              <p:nvPr/>
            </p:nvSpPr>
            <p:spPr bwMode="auto">
              <a:xfrm>
                <a:off x="995878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2" name="Rounded Rectangle 291"/>
              <p:cNvSpPr/>
              <p:nvPr/>
            </p:nvSpPr>
            <p:spPr bwMode="auto">
              <a:xfrm>
                <a:off x="1125492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3" name="Rounded Rectangle 292"/>
              <p:cNvSpPr/>
              <p:nvPr/>
            </p:nvSpPr>
            <p:spPr bwMode="auto">
              <a:xfrm>
                <a:off x="1060685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4" name="Rounded Rectangle 293"/>
              <p:cNvSpPr/>
              <p:nvPr/>
            </p:nvSpPr>
            <p:spPr bwMode="auto">
              <a:xfrm>
                <a:off x="131782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5" name="Rounded Rectangle 294"/>
              <p:cNvSpPr/>
              <p:nvPr/>
            </p:nvSpPr>
            <p:spPr bwMode="auto">
              <a:xfrm>
                <a:off x="196589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6" name="Rounded Rectangle 295"/>
              <p:cNvSpPr/>
              <p:nvPr/>
            </p:nvSpPr>
            <p:spPr bwMode="auto">
              <a:xfrm>
                <a:off x="326204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Rounded Rectangle 296"/>
              <p:cNvSpPr/>
              <p:nvPr/>
            </p:nvSpPr>
            <p:spPr bwMode="auto">
              <a:xfrm>
                <a:off x="261396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Rounded Rectangle 297"/>
              <p:cNvSpPr/>
              <p:nvPr/>
            </p:nvSpPr>
            <p:spPr bwMode="auto">
              <a:xfrm>
                <a:off x="391011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Rounded Rectangle 298"/>
              <p:cNvSpPr/>
              <p:nvPr/>
            </p:nvSpPr>
            <p:spPr bwMode="auto">
              <a:xfrm>
                <a:off x="455818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Rounded Rectangle 299"/>
              <p:cNvSpPr/>
              <p:nvPr/>
            </p:nvSpPr>
            <p:spPr bwMode="auto">
              <a:xfrm>
                <a:off x="585432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Rounded Rectangle 300"/>
              <p:cNvSpPr/>
              <p:nvPr/>
            </p:nvSpPr>
            <p:spPr bwMode="auto">
              <a:xfrm>
                <a:off x="520625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2" name="Rounded Rectangle 301"/>
              <p:cNvSpPr/>
              <p:nvPr/>
            </p:nvSpPr>
            <p:spPr bwMode="auto">
              <a:xfrm>
                <a:off x="650240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Rounded Rectangle 302"/>
              <p:cNvSpPr/>
              <p:nvPr/>
            </p:nvSpPr>
            <p:spPr bwMode="auto">
              <a:xfrm>
                <a:off x="715047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Rounded Rectangle 303"/>
              <p:cNvSpPr/>
              <p:nvPr/>
            </p:nvSpPr>
            <p:spPr bwMode="auto">
              <a:xfrm>
                <a:off x="844661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Rounded Rectangle 304"/>
              <p:cNvSpPr/>
              <p:nvPr/>
            </p:nvSpPr>
            <p:spPr bwMode="auto">
              <a:xfrm>
                <a:off x="779854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Rounded Rectangle 305"/>
              <p:cNvSpPr/>
              <p:nvPr/>
            </p:nvSpPr>
            <p:spPr bwMode="auto">
              <a:xfrm>
                <a:off x="909468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Rounded Rectangle 306"/>
              <p:cNvSpPr/>
              <p:nvPr/>
            </p:nvSpPr>
            <p:spPr bwMode="auto">
              <a:xfrm>
                <a:off x="974276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8" name="Rounded Rectangle 307"/>
              <p:cNvSpPr/>
              <p:nvPr/>
            </p:nvSpPr>
            <p:spPr bwMode="auto">
              <a:xfrm>
                <a:off x="1103890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9" name="Rounded Rectangle 308"/>
              <p:cNvSpPr/>
              <p:nvPr/>
            </p:nvSpPr>
            <p:spPr bwMode="auto">
              <a:xfrm>
                <a:off x="1039083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0" name="Rounded Rectangle 309"/>
              <p:cNvSpPr/>
              <p:nvPr/>
            </p:nvSpPr>
            <p:spPr bwMode="auto">
              <a:xfrm>
                <a:off x="153384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1" name="Rounded Rectangle 310"/>
              <p:cNvSpPr/>
              <p:nvPr/>
            </p:nvSpPr>
            <p:spPr bwMode="auto">
              <a:xfrm>
                <a:off x="218192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2" name="Rounded Rectangle 311"/>
              <p:cNvSpPr/>
              <p:nvPr/>
            </p:nvSpPr>
            <p:spPr bwMode="auto">
              <a:xfrm>
                <a:off x="347806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Rounded Rectangle 312"/>
              <p:cNvSpPr/>
              <p:nvPr/>
            </p:nvSpPr>
            <p:spPr bwMode="auto">
              <a:xfrm>
                <a:off x="282999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Rounded Rectangle 313"/>
              <p:cNvSpPr/>
              <p:nvPr/>
            </p:nvSpPr>
            <p:spPr bwMode="auto">
              <a:xfrm>
                <a:off x="412613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Rounded Rectangle 314"/>
              <p:cNvSpPr/>
              <p:nvPr/>
            </p:nvSpPr>
            <p:spPr bwMode="auto">
              <a:xfrm>
                <a:off x="477420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Rounded Rectangle 315"/>
              <p:cNvSpPr/>
              <p:nvPr/>
            </p:nvSpPr>
            <p:spPr bwMode="auto">
              <a:xfrm>
                <a:off x="607035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Rounded Rectangle 316"/>
              <p:cNvSpPr/>
              <p:nvPr/>
            </p:nvSpPr>
            <p:spPr bwMode="auto">
              <a:xfrm>
                <a:off x="542228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8" name="Rounded Rectangle 317"/>
              <p:cNvSpPr/>
              <p:nvPr/>
            </p:nvSpPr>
            <p:spPr bwMode="auto">
              <a:xfrm>
                <a:off x="671842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Rounded Rectangle 318"/>
              <p:cNvSpPr/>
              <p:nvPr/>
            </p:nvSpPr>
            <p:spPr bwMode="auto">
              <a:xfrm>
                <a:off x="736649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Rounded Rectangle 319"/>
              <p:cNvSpPr/>
              <p:nvPr/>
            </p:nvSpPr>
            <p:spPr bwMode="auto">
              <a:xfrm>
                <a:off x="866264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Rounded Rectangle 320"/>
              <p:cNvSpPr/>
              <p:nvPr/>
            </p:nvSpPr>
            <p:spPr bwMode="auto">
              <a:xfrm>
                <a:off x="801456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Rounded Rectangle 321"/>
              <p:cNvSpPr/>
              <p:nvPr/>
            </p:nvSpPr>
            <p:spPr bwMode="auto">
              <a:xfrm>
                <a:off x="931071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Rounded Rectangle 322"/>
              <p:cNvSpPr/>
              <p:nvPr/>
            </p:nvSpPr>
            <p:spPr bwMode="auto">
              <a:xfrm>
                <a:off x="995878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4" name="Rounded Rectangle 323"/>
              <p:cNvSpPr/>
              <p:nvPr/>
            </p:nvSpPr>
            <p:spPr bwMode="auto">
              <a:xfrm>
                <a:off x="1125492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5" name="Rounded Rectangle 324"/>
              <p:cNvSpPr/>
              <p:nvPr/>
            </p:nvSpPr>
            <p:spPr bwMode="auto">
              <a:xfrm>
                <a:off x="1060685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6" name="Rounded Rectangle 325"/>
              <p:cNvSpPr/>
              <p:nvPr/>
            </p:nvSpPr>
            <p:spPr bwMode="auto">
              <a:xfrm>
                <a:off x="131782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7" name="Rounded Rectangle 326"/>
              <p:cNvSpPr/>
              <p:nvPr/>
            </p:nvSpPr>
            <p:spPr bwMode="auto">
              <a:xfrm>
                <a:off x="196589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8" name="Rounded Rectangle 327"/>
              <p:cNvSpPr/>
              <p:nvPr/>
            </p:nvSpPr>
            <p:spPr bwMode="auto">
              <a:xfrm>
                <a:off x="326204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Rounded Rectangle 328"/>
              <p:cNvSpPr/>
              <p:nvPr/>
            </p:nvSpPr>
            <p:spPr bwMode="auto">
              <a:xfrm>
                <a:off x="261396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Rounded Rectangle 329"/>
              <p:cNvSpPr/>
              <p:nvPr/>
            </p:nvSpPr>
            <p:spPr bwMode="auto">
              <a:xfrm>
                <a:off x="391011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Rounded Rectangle 330"/>
              <p:cNvSpPr/>
              <p:nvPr/>
            </p:nvSpPr>
            <p:spPr bwMode="auto">
              <a:xfrm>
                <a:off x="455818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Rounded Rectangle 331"/>
              <p:cNvSpPr/>
              <p:nvPr/>
            </p:nvSpPr>
            <p:spPr bwMode="auto">
              <a:xfrm>
                <a:off x="585432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Rounded Rectangle 332"/>
              <p:cNvSpPr/>
              <p:nvPr/>
            </p:nvSpPr>
            <p:spPr bwMode="auto">
              <a:xfrm>
                <a:off x="520625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4" name="Rounded Rectangle 333"/>
              <p:cNvSpPr/>
              <p:nvPr/>
            </p:nvSpPr>
            <p:spPr bwMode="auto">
              <a:xfrm>
                <a:off x="650240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Rounded Rectangle 334"/>
              <p:cNvSpPr/>
              <p:nvPr/>
            </p:nvSpPr>
            <p:spPr bwMode="auto">
              <a:xfrm>
                <a:off x="715047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Rounded Rectangle 335"/>
              <p:cNvSpPr/>
              <p:nvPr/>
            </p:nvSpPr>
            <p:spPr bwMode="auto">
              <a:xfrm>
                <a:off x="844661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Rounded Rectangle 336"/>
              <p:cNvSpPr/>
              <p:nvPr/>
            </p:nvSpPr>
            <p:spPr bwMode="auto">
              <a:xfrm>
                <a:off x="779854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Rounded Rectangle 337"/>
              <p:cNvSpPr/>
              <p:nvPr/>
            </p:nvSpPr>
            <p:spPr bwMode="auto">
              <a:xfrm>
                <a:off x="909468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Rounded Rectangle 338"/>
              <p:cNvSpPr/>
              <p:nvPr/>
            </p:nvSpPr>
            <p:spPr bwMode="auto">
              <a:xfrm>
                <a:off x="974276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0" name="Rounded Rectangle 339"/>
              <p:cNvSpPr/>
              <p:nvPr/>
            </p:nvSpPr>
            <p:spPr bwMode="auto">
              <a:xfrm>
                <a:off x="1103890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1" name="Rounded Rectangle 340"/>
              <p:cNvSpPr/>
              <p:nvPr/>
            </p:nvSpPr>
            <p:spPr bwMode="auto">
              <a:xfrm>
                <a:off x="1039083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2" name="Rounded Rectangle 341"/>
              <p:cNvSpPr/>
              <p:nvPr/>
            </p:nvSpPr>
            <p:spPr bwMode="auto">
              <a:xfrm>
                <a:off x="153384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3" name="Rounded Rectangle 342"/>
              <p:cNvSpPr/>
              <p:nvPr/>
            </p:nvSpPr>
            <p:spPr bwMode="auto">
              <a:xfrm>
                <a:off x="218192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4" name="Rounded Rectangle 343"/>
              <p:cNvSpPr/>
              <p:nvPr/>
            </p:nvSpPr>
            <p:spPr bwMode="auto">
              <a:xfrm>
                <a:off x="347806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Rounded Rectangle 344"/>
              <p:cNvSpPr/>
              <p:nvPr/>
            </p:nvSpPr>
            <p:spPr bwMode="auto">
              <a:xfrm>
                <a:off x="282999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Rounded Rectangle 345"/>
              <p:cNvSpPr/>
              <p:nvPr/>
            </p:nvSpPr>
            <p:spPr bwMode="auto">
              <a:xfrm>
                <a:off x="412613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Rounded Rectangle 346"/>
              <p:cNvSpPr/>
              <p:nvPr/>
            </p:nvSpPr>
            <p:spPr bwMode="auto">
              <a:xfrm>
                <a:off x="477420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Rounded Rectangle 347"/>
              <p:cNvSpPr/>
              <p:nvPr/>
            </p:nvSpPr>
            <p:spPr bwMode="auto">
              <a:xfrm>
                <a:off x="607035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Rounded Rectangle 348"/>
              <p:cNvSpPr/>
              <p:nvPr/>
            </p:nvSpPr>
            <p:spPr bwMode="auto">
              <a:xfrm>
                <a:off x="542228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0" name="Rounded Rectangle 349"/>
              <p:cNvSpPr/>
              <p:nvPr/>
            </p:nvSpPr>
            <p:spPr bwMode="auto">
              <a:xfrm>
                <a:off x="671842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Rounded Rectangle 350"/>
              <p:cNvSpPr/>
              <p:nvPr/>
            </p:nvSpPr>
            <p:spPr bwMode="auto">
              <a:xfrm>
                <a:off x="736649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Rounded Rectangle 351"/>
              <p:cNvSpPr/>
              <p:nvPr/>
            </p:nvSpPr>
            <p:spPr bwMode="auto">
              <a:xfrm>
                <a:off x="866264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Rounded Rectangle 352"/>
              <p:cNvSpPr/>
              <p:nvPr/>
            </p:nvSpPr>
            <p:spPr bwMode="auto">
              <a:xfrm>
                <a:off x="801456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Rounded Rectangle 353"/>
              <p:cNvSpPr/>
              <p:nvPr/>
            </p:nvSpPr>
            <p:spPr bwMode="auto">
              <a:xfrm>
                <a:off x="931071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Rounded Rectangle 354"/>
              <p:cNvSpPr/>
              <p:nvPr/>
            </p:nvSpPr>
            <p:spPr bwMode="auto">
              <a:xfrm>
                <a:off x="995878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6" name="Rounded Rectangle 355"/>
              <p:cNvSpPr/>
              <p:nvPr/>
            </p:nvSpPr>
            <p:spPr bwMode="auto">
              <a:xfrm>
                <a:off x="1125492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7" name="Rounded Rectangle 356"/>
              <p:cNvSpPr/>
              <p:nvPr/>
            </p:nvSpPr>
            <p:spPr bwMode="auto">
              <a:xfrm>
                <a:off x="1060685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8" name="Rounded Rectangle 357"/>
              <p:cNvSpPr/>
              <p:nvPr/>
            </p:nvSpPr>
            <p:spPr bwMode="auto">
              <a:xfrm>
                <a:off x="131782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9" name="Rounded Rectangle 358"/>
              <p:cNvSpPr/>
              <p:nvPr/>
            </p:nvSpPr>
            <p:spPr bwMode="auto">
              <a:xfrm>
                <a:off x="196589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0" name="Rounded Rectangle 359"/>
              <p:cNvSpPr/>
              <p:nvPr/>
            </p:nvSpPr>
            <p:spPr bwMode="auto">
              <a:xfrm>
                <a:off x="326204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Rounded Rectangle 360"/>
              <p:cNvSpPr/>
              <p:nvPr/>
            </p:nvSpPr>
            <p:spPr bwMode="auto">
              <a:xfrm>
                <a:off x="261396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Rounded Rectangle 361"/>
              <p:cNvSpPr/>
              <p:nvPr/>
            </p:nvSpPr>
            <p:spPr bwMode="auto">
              <a:xfrm>
                <a:off x="391011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Rounded Rectangle 362"/>
              <p:cNvSpPr/>
              <p:nvPr/>
            </p:nvSpPr>
            <p:spPr bwMode="auto">
              <a:xfrm>
                <a:off x="455818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Rounded Rectangle 363"/>
              <p:cNvSpPr/>
              <p:nvPr/>
            </p:nvSpPr>
            <p:spPr bwMode="auto">
              <a:xfrm>
                <a:off x="585432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Rounded Rectangle 364"/>
              <p:cNvSpPr/>
              <p:nvPr/>
            </p:nvSpPr>
            <p:spPr bwMode="auto">
              <a:xfrm>
                <a:off x="520625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6" name="Rounded Rectangle 365"/>
              <p:cNvSpPr/>
              <p:nvPr/>
            </p:nvSpPr>
            <p:spPr bwMode="auto">
              <a:xfrm>
                <a:off x="650240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Rounded Rectangle 366"/>
              <p:cNvSpPr/>
              <p:nvPr/>
            </p:nvSpPr>
            <p:spPr bwMode="auto">
              <a:xfrm>
                <a:off x="715047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Rounded Rectangle 367"/>
              <p:cNvSpPr/>
              <p:nvPr/>
            </p:nvSpPr>
            <p:spPr bwMode="auto">
              <a:xfrm>
                <a:off x="844661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Rounded Rectangle 368"/>
              <p:cNvSpPr/>
              <p:nvPr/>
            </p:nvSpPr>
            <p:spPr bwMode="auto">
              <a:xfrm>
                <a:off x="779854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Rounded Rectangle 369"/>
              <p:cNvSpPr/>
              <p:nvPr/>
            </p:nvSpPr>
            <p:spPr bwMode="auto">
              <a:xfrm>
                <a:off x="909468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Rounded Rectangle 370"/>
              <p:cNvSpPr/>
              <p:nvPr/>
            </p:nvSpPr>
            <p:spPr bwMode="auto">
              <a:xfrm>
                <a:off x="974276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2" name="Rounded Rectangle 371"/>
              <p:cNvSpPr/>
              <p:nvPr/>
            </p:nvSpPr>
            <p:spPr bwMode="auto">
              <a:xfrm>
                <a:off x="1103890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3" name="Rounded Rectangle 372"/>
              <p:cNvSpPr/>
              <p:nvPr/>
            </p:nvSpPr>
            <p:spPr bwMode="auto">
              <a:xfrm>
                <a:off x="1039083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4" name="Rounded Rectangle 373"/>
              <p:cNvSpPr/>
              <p:nvPr/>
            </p:nvSpPr>
            <p:spPr bwMode="auto">
              <a:xfrm>
                <a:off x="153384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5" name="Rounded Rectangle 374"/>
              <p:cNvSpPr/>
              <p:nvPr/>
            </p:nvSpPr>
            <p:spPr bwMode="auto">
              <a:xfrm>
                <a:off x="218192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6" name="Rounded Rectangle 375"/>
              <p:cNvSpPr/>
              <p:nvPr/>
            </p:nvSpPr>
            <p:spPr bwMode="auto">
              <a:xfrm>
                <a:off x="347806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Rounded Rectangle 376"/>
              <p:cNvSpPr/>
              <p:nvPr/>
            </p:nvSpPr>
            <p:spPr bwMode="auto">
              <a:xfrm>
                <a:off x="282999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Rounded Rectangle 377"/>
              <p:cNvSpPr/>
              <p:nvPr/>
            </p:nvSpPr>
            <p:spPr bwMode="auto">
              <a:xfrm>
                <a:off x="412613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Rounded Rectangle 378"/>
              <p:cNvSpPr/>
              <p:nvPr/>
            </p:nvSpPr>
            <p:spPr bwMode="auto">
              <a:xfrm>
                <a:off x="477420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Rounded Rectangle 379"/>
              <p:cNvSpPr/>
              <p:nvPr/>
            </p:nvSpPr>
            <p:spPr bwMode="auto">
              <a:xfrm>
                <a:off x="607035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Rounded Rectangle 380"/>
              <p:cNvSpPr/>
              <p:nvPr/>
            </p:nvSpPr>
            <p:spPr bwMode="auto">
              <a:xfrm>
                <a:off x="542228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2" name="Rounded Rectangle 381"/>
              <p:cNvSpPr/>
              <p:nvPr/>
            </p:nvSpPr>
            <p:spPr bwMode="auto">
              <a:xfrm>
                <a:off x="671842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Rounded Rectangle 382"/>
              <p:cNvSpPr/>
              <p:nvPr/>
            </p:nvSpPr>
            <p:spPr bwMode="auto">
              <a:xfrm>
                <a:off x="736649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Rounded Rectangle 383"/>
              <p:cNvSpPr/>
              <p:nvPr/>
            </p:nvSpPr>
            <p:spPr bwMode="auto">
              <a:xfrm>
                <a:off x="866264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Rounded Rectangle 384"/>
              <p:cNvSpPr/>
              <p:nvPr/>
            </p:nvSpPr>
            <p:spPr bwMode="auto">
              <a:xfrm>
                <a:off x="801456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Rounded Rectangle 385"/>
              <p:cNvSpPr/>
              <p:nvPr/>
            </p:nvSpPr>
            <p:spPr bwMode="auto">
              <a:xfrm>
                <a:off x="931071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Rounded Rectangle 386"/>
              <p:cNvSpPr/>
              <p:nvPr/>
            </p:nvSpPr>
            <p:spPr bwMode="auto">
              <a:xfrm>
                <a:off x="995878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8" name="Rounded Rectangle 387"/>
              <p:cNvSpPr/>
              <p:nvPr/>
            </p:nvSpPr>
            <p:spPr bwMode="auto">
              <a:xfrm>
                <a:off x="1125492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9" name="Rounded Rectangle 388"/>
              <p:cNvSpPr/>
              <p:nvPr/>
            </p:nvSpPr>
            <p:spPr bwMode="auto">
              <a:xfrm>
                <a:off x="1060685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0" name="Rounded Rectangle 389"/>
              <p:cNvSpPr/>
              <p:nvPr/>
            </p:nvSpPr>
            <p:spPr bwMode="auto">
              <a:xfrm>
                <a:off x="131782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1" name="Rounded Rectangle 390"/>
              <p:cNvSpPr/>
              <p:nvPr/>
            </p:nvSpPr>
            <p:spPr bwMode="auto">
              <a:xfrm>
                <a:off x="196589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2" name="Rounded Rectangle 391"/>
              <p:cNvSpPr/>
              <p:nvPr/>
            </p:nvSpPr>
            <p:spPr bwMode="auto">
              <a:xfrm>
                <a:off x="326204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3" name="Rounded Rectangle 392"/>
              <p:cNvSpPr/>
              <p:nvPr/>
            </p:nvSpPr>
            <p:spPr bwMode="auto">
              <a:xfrm>
                <a:off x="261396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4" name="Rounded Rectangle 393"/>
              <p:cNvSpPr/>
              <p:nvPr/>
            </p:nvSpPr>
            <p:spPr bwMode="auto">
              <a:xfrm>
                <a:off x="391011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5" name="Rounded Rectangle 394"/>
              <p:cNvSpPr/>
              <p:nvPr/>
            </p:nvSpPr>
            <p:spPr bwMode="auto">
              <a:xfrm>
                <a:off x="455818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6" name="Rounded Rectangle 395"/>
              <p:cNvSpPr/>
              <p:nvPr/>
            </p:nvSpPr>
            <p:spPr bwMode="auto">
              <a:xfrm>
                <a:off x="585432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7" name="Rounded Rectangle 396"/>
              <p:cNvSpPr/>
              <p:nvPr/>
            </p:nvSpPr>
            <p:spPr bwMode="auto">
              <a:xfrm>
                <a:off x="520625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8" name="Rounded Rectangle 397"/>
              <p:cNvSpPr/>
              <p:nvPr/>
            </p:nvSpPr>
            <p:spPr bwMode="auto">
              <a:xfrm>
                <a:off x="650240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9" name="Rounded Rectangle 398"/>
              <p:cNvSpPr/>
              <p:nvPr/>
            </p:nvSpPr>
            <p:spPr bwMode="auto">
              <a:xfrm>
                <a:off x="715047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0" name="Rounded Rectangle 399"/>
              <p:cNvSpPr/>
              <p:nvPr/>
            </p:nvSpPr>
            <p:spPr bwMode="auto">
              <a:xfrm>
                <a:off x="844661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1" name="Rounded Rectangle 400"/>
              <p:cNvSpPr/>
              <p:nvPr/>
            </p:nvSpPr>
            <p:spPr bwMode="auto">
              <a:xfrm>
                <a:off x="779854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2" name="Rounded Rectangle 401"/>
              <p:cNvSpPr/>
              <p:nvPr/>
            </p:nvSpPr>
            <p:spPr bwMode="auto">
              <a:xfrm>
                <a:off x="909468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3" name="Rounded Rectangle 402"/>
              <p:cNvSpPr/>
              <p:nvPr/>
            </p:nvSpPr>
            <p:spPr bwMode="auto">
              <a:xfrm>
                <a:off x="974276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4" name="Rounded Rectangle 403"/>
              <p:cNvSpPr/>
              <p:nvPr/>
            </p:nvSpPr>
            <p:spPr bwMode="auto">
              <a:xfrm>
                <a:off x="1103890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5" name="Rounded Rectangle 404"/>
              <p:cNvSpPr/>
              <p:nvPr/>
            </p:nvSpPr>
            <p:spPr bwMode="auto">
              <a:xfrm>
                <a:off x="1039083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6" name="Rounded Rectangle 405"/>
              <p:cNvSpPr/>
              <p:nvPr/>
            </p:nvSpPr>
            <p:spPr bwMode="auto">
              <a:xfrm>
                <a:off x="153384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7" name="Rounded Rectangle 406"/>
              <p:cNvSpPr/>
              <p:nvPr/>
            </p:nvSpPr>
            <p:spPr bwMode="auto">
              <a:xfrm>
                <a:off x="218192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8" name="Rounded Rectangle 407"/>
              <p:cNvSpPr/>
              <p:nvPr/>
            </p:nvSpPr>
            <p:spPr bwMode="auto">
              <a:xfrm>
                <a:off x="347806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9" name="Rounded Rectangle 408"/>
              <p:cNvSpPr/>
              <p:nvPr/>
            </p:nvSpPr>
            <p:spPr bwMode="auto">
              <a:xfrm>
                <a:off x="282999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0" name="Rounded Rectangle 409"/>
              <p:cNvSpPr/>
              <p:nvPr/>
            </p:nvSpPr>
            <p:spPr bwMode="auto">
              <a:xfrm>
                <a:off x="412613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1" name="Rounded Rectangle 410"/>
              <p:cNvSpPr/>
              <p:nvPr/>
            </p:nvSpPr>
            <p:spPr bwMode="auto">
              <a:xfrm>
                <a:off x="477420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2" name="Rounded Rectangle 411"/>
              <p:cNvSpPr/>
              <p:nvPr/>
            </p:nvSpPr>
            <p:spPr bwMode="auto">
              <a:xfrm>
                <a:off x="607035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3" name="Rounded Rectangle 412"/>
              <p:cNvSpPr/>
              <p:nvPr/>
            </p:nvSpPr>
            <p:spPr bwMode="auto">
              <a:xfrm>
                <a:off x="542228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4" name="Rounded Rectangle 413"/>
              <p:cNvSpPr/>
              <p:nvPr/>
            </p:nvSpPr>
            <p:spPr bwMode="auto">
              <a:xfrm>
                <a:off x="671842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5" name="Rounded Rectangle 414"/>
              <p:cNvSpPr/>
              <p:nvPr/>
            </p:nvSpPr>
            <p:spPr bwMode="auto">
              <a:xfrm>
                <a:off x="736649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6" name="Rounded Rectangle 415"/>
              <p:cNvSpPr/>
              <p:nvPr/>
            </p:nvSpPr>
            <p:spPr bwMode="auto">
              <a:xfrm>
                <a:off x="866264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7" name="Rounded Rectangle 416"/>
              <p:cNvSpPr/>
              <p:nvPr/>
            </p:nvSpPr>
            <p:spPr bwMode="auto">
              <a:xfrm>
                <a:off x="801456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8" name="Rounded Rectangle 417"/>
              <p:cNvSpPr/>
              <p:nvPr/>
            </p:nvSpPr>
            <p:spPr bwMode="auto">
              <a:xfrm>
                <a:off x="931071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9" name="Rounded Rectangle 418"/>
              <p:cNvSpPr/>
              <p:nvPr/>
            </p:nvSpPr>
            <p:spPr bwMode="auto">
              <a:xfrm>
                <a:off x="995878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0" name="Rounded Rectangle 419"/>
              <p:cNvSpPr/>
              <p:nvPr/>
            </p:nvSpPr>
            <p:spPr bwMode="auto">
              <a:xfrm>
                <a:off x="1125492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1" name="Rounded Rectangle 420"/>
              <p:cNvSpPr/>
              <p:nvPr/>
            </p:nvSpPr>
            <p:spPr bwMode="auto">
              <a:xfrm>
                <a:off x="1060685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
        <p:nvSpPr>
          <p:cNvPr id="422" name="Oval 421"/>
          <p:cNvSpPr/>
          <p:nvPr/>
        </p:nvSpPr>
        <p:spPr bwMode="auto">
          <a:xfrm>
            <a:off x="4486176" y="2428528"/>
            <a:ext cx="288032" cy="288032"/>
          </a:xfrm>
          <a:prstGeom prst="ellipse">
            <a:avLst/>
          </a:prstGeom>
          <a:solidFill>
            <a:schemeClr val="tx1">
              <a:lumMod val="75000"/>
            </a:schemeClr>
          </a:solidFill>
          <a:ln w="127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423" name="Curved Connector 422"/>
          <p:cNvCxnSpPr>
            <a:stCxn id="422" idx="2"/>
            <a:endCxn id="279" idx="0"/>
          </p:cNvCxnSpPr>
          <p:nvPr/>
        </p:nvCxnSpPr>
        <p:spPr bwMode="auto">
          <a:xfrm rot="10800000" flipV="1">
            <a:off x="1545004" y="2572543"/>
            <a:ext cx="2941172" cy="1581045"/>
          </a:xfrm>
          <a:prstGeom prst="curvedConnector2">
            <a:avLst/>
          </a:prstGeom>
          <a:gradFill rotWithShape="0">
            <a:gsLst>
              <a:gs pos="0">
                <a:srgbClr val="0082E5">
                  <a:alpha val="75000"/>
                </a:srgbClr>
              </a:gs>
              <a:gs pos="100000">
                <a:srgbClr val="0057E5">
                  <a:alpha val="64999"/>
                </a:srgbClr>
              </a:gs>
            </a:gsLst>
            <a:lin ang="5400000" scaled="1"/>
          </a:gradFill>
          <a:ln w="38100" cap="flat" cmpd="sng" algn="ctr">
            <a:solidFill>
              <a:schemeClr val="tx1">
                <a:lumMod val="75000"/>
              </a:schemeClr>
            </a:solidFill>
            <a:prstDash val="solid"/>
            <a:round/>
            <a:headEnd type="none" w="med" len="med"/>
            <a:tailEnd type="arrow"/>
          </a:ln>
          <a:effectLst/>
        </p:spPr>
      </p:cxnSp>
      <p:sp>
        <p:nvSpPr>
          <p:cNvPr id="429" name="Oval 428"/>
          <p:cNvSpPr/>
          <p:nvPr/>
        </p:nvSpPr>
        <p:spPr bwMode="auto">
          <a:xfrm>
            <a:off x="1389832" y="5740896"/>
            <a:ext cx="288032" cy="576064"/>
          </a:xfrm>
          <a:prstGeom prst="ellipse">
            <a:avLst/>
          </a:prstGeom>
          <a:noFill/>
          <a:ln w="76200" cap="flat" cmpd="sng" algn="ctr">
            <a:solidFill>
              <a:schemeClr val="tx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431" name="Curved Connector 430"/>
          <p:cNvCxnSpPr>
            <a:stCxn id="429" idx="4"/>
          </p:cNvCxnSpPr>
          <p:nvPr/>
        </p:nvCxnSpPr>
        <p:spPr bwMode="auto">
          <a:xfrm rot="16200000" flipH="1">
            <a:off x="1893888" y="5956920"/>
            <a:ext cx="2160240" cy="2880320"/>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lumMod val="85000"/>
              </a:schemeClr>
            </a:solidFill>
            <a:prstDash val="solid"/>
            <a:round/>
            <a:headEnd type="none" w="med" len="med"/>
            <a:tailEnd type="none" w="med" len="med"/>
          </a:ln>
          <a:effectLst/>
        </p:spPr>
      </p:cxnSp>
      <p:sp>
        <p:nvSpPr>
          <p:cNvPr id="432" name="Content Placeholder 2"/>
          <p:cNvSpPr txBox="1">
            <a:spLocks/>
          </p:cNvSpPr>
          <p:nvPr/>
        </p:nvSpPr>
        <p:spPr bwMode="auto">
          <a:xfrm>
            <a:off x="4918224" y="7757120"/>
            <a:ext cx="6120680" cy="936104"/>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342900" indent="-3429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1pPr>
            <a:lvl2pPr marL="742950" indent="-28575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2pPr>
            <a:lvl3pPr marL="11430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3pPr>
            <a:lvl4pPr marL="16002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4pPr>
            <a:lvl5pPr marL="20574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5pPr>
            <a:lvl6pPr marL="4572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6pPr>
            <a:lvl7pPr marL="9144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7pPr>
            <a:lvl8pPr marL="13716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8pPr>
            <a:lvl9pPr marL="18288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9pPr>
          </a:lstStyle>
          <a:p>
            <a:pPr marL="0" indent="0">
              <a:buFontTx/>
              <a:buNone/>
            </a:pPr>
            <a:r>
              <a:rPr lang="en-US" dirty="0" smtClean="0"/>
              <a:t>But your storage is limited by the memory on a node</a:t>
            </a:r>
            <a:endParaRPr lang="en-US" dirty="0"/>
          </a:p>
        </p:txBody>
      </p:sp>
      <p:sp>
        <p:nvSpPr>
          <p:cNvPr id="433" name="Oval 432"/>
          <p:cNvSpPr/>
          <p:nvPr/>
        </p:nvSpPr>
        <p:spPr bwMode="auto">
          <a:xfrm>
            <a:off x="4414168" y="8333184"/>
            <a:ext cx="288032" cy="288032"/>
          </a:xfrm>
          <a:prstGeom prst="ellipse">
            <a:avLst/>
          </a:prstGeom>
          <a:solidFill>
            <a:schemeClr val="tx1">
              <a:lumMod val="75000"/>
            </a:schemeClr>
          </a:solidFill>
          <a:ln w="127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2335114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scalability, partitioning is best</a:t>
            </a:r>
            <a:endParaRPr lang="en-US" dirty="0"/>
          </a:p>
        </p:txBody>
      </p:sp>
      <p:sp>
        <p:nvSpPr>
          <p:cNvPr id="3" name="Content Placeholder 2"/>
          <p:cNvSpPr>
            <a:spLocks noGrp="1"/>
          </p:cNvSpPr>
          <p:nvPr>
            <p:ph idx="1"/>
          </p:nvPr>
        </p:nvSpPr>
        <p:spPr>
          <a:xfrm>
            <a:off x="1533848" y="1852464"/>
            <a:ext cx="2448272" cy="936104"/>
          </a:xfrm>
        </p:spPr>
        <p:txBody>
          <a:bodyPr anchor="ctr"/>
          <a:lstStyle/>
          <a:p>
            <a:pPr marL="0" indent="0">
              <a:buNone/>
            </a:pPr>
            <a:r>
              <a:rPr lang="en-US" dirty="0" smtClean="0"/>
              <a:t>Keys </a:t>
            </a:r>
            <a:r>
              <a:rPr lang="en-US" dirty="0" err="1" smtClean="0"/>
              <a:t>Aa-Ap</a:t>
            </a:r>
            <a:endParaRPr lang="en-US" dirty="0"/>
          </a:p>
        </p:txBody>
      </p:sp>
      <p:grpSp>
        <p:nvGrpSpPr>
          <p:cNvPr id="4" name="Group 3"/>
          <p:cNvGrpSpPr/>
          <p:nvPr/>
        </p:nvGrpSpPr>
        <p:grpSpPr>
          <a:xfrm>
            <a:off x="309712" y="3940696"/>
            <a:ext cx="12529392" cy="2448272"/>
            <a:chOff x="957784" y="5596880"/>
            <a:chExt cx="11305256" cy="1512168"/>
          </a:xfrm>
        </p:grpSpPr>
        <p:cxnSp>
          <p:nvCxnSpPr>
            <p:cNvPr id="5" name="Straight Connector 4"/>
            <p:cNvCxnSpPr/>
            <p:nvPr/>
          </p:nvCxnSpPr>
          <p:spPr bwMode="auto">
            <a:xfrm>
              <a:off x="1154296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 name="Straight Connector 5"/>
            <p:cNvCxnSpPr/>
            <p:nvPr/>
          </p:nvCxnSpPr>
          <p:spPr bwMode="auto">
            <a:xfrm>
              <a:off x="1154296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 name="Straight Connector 6"/>
            <p:cNvCxnSpPr/>
            <p:nvPr/>
          </p:nvCxnSpPr>
          <p:spPr bwMode="auto">
            <a:xfrm>
              <a:off x="1154296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 name="Straight Connector 7"/>
            <p:cNvCxnSpPr/>
            <p:nvPr/>
          </p:nvCxnSpPr>
          <p:spPr bwMode="auto">
            <a:xfrm>
              <a:off x="1154296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 name="Straight Connector 8"/>
            <p:cNvCxnSpPr/>
            <p:nvPr/>
          </p:nvCxnSpPr>
          <p:spPr bwMode="auto">
            <a:xfrm>
              <a:off x="1154296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 name="Straight Connector 9"/>
            <p:cNvCxnSpPr/>
            <p:nvPr/>
          </p:nvCxnSpPr>
          <p:spPr bwMode="auto">
            <a:xfrm>
              <a:off x="1154296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 name="Straight Connector 10"/>
            <p:cNvCxnSpPr/>
            <p:nvPr/>
          </p:nvCxnSpPr>
          <p:spPr bwMode="auto">
            <a:xfrm>
              <a:off x="1154296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 name="Straight Connector 11"/>
            <p:cNvCxnSpPr/>
            <p:nvPr/>
          </p:nvCxnSpPr>
          <p:spPr bwMode="auto">
            <a:xfrm>
              <a:off x="1154296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 name="Straight Connector 12"/>
            <p:cNvCxnSpPr/>
            <p:nvPr/>
          </p:nvCxnSpPr>
          <p:spPr bwMode="auto">
            <a:xfrm>
              <a:off x="1154296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 name="Straight Connector 13"/>
            <p:cNvCxnSpPr/>
            <p:nvPr/>
          </p:nvCxnSpPr>
          <p:spPr bwMode="auto">
            <a:xfrm>
              <a:off x="1154296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 name="Straight Connector 14"/>
            <p:cNvCxnSpPr/>
            <p:nvPr/>
          </p:nvCxnSpPr>
          <p:spPr bwMode="auto">
            <a:xfrm>
              <a:off x="1154296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 name="Straight Connector 15"/>
            <p:cNvCxnSpPr/>
            <p:nvPr/>
          </p:nvCxnSpPr>
          <p:spPr bwMode="auto">
            <a:xfrm>
              <a:off x="1154296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 name="Straight Connector 16"/>
            <p:cNvCxnSpPr/>
            <p:nvPr/>
          </p:nvCxnSpPr>
          <p:spPr bwMode="auto">
            <a:xfrm>
              <a:off x="1154296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 name="Straight Connector 17"/>
            <p:cNvCxnSpPr/>
            <p:nvPr/>
          </p:nvCxnSpPr>
          <p:spPr bwMode="auto">
            <a:xfrm>
              <a:off x="1154296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 name="Straight Connector 18"/>
            <p:cNvCxnSpPr/>
            <p:nvPr/>
          </p:nvCxnSpPr>
          <p:spPr bwMode="auto">
            <a:xfrm>
              <a:off x="1154296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 name="Straight Connector 19"/>
            <p:cNvCxnSpPr/>
            <p:nvPr/>
          </p:nvCxnSpPr>
          <p:spPr bwMode="auto">
            <a:xfrm>
              <a:off x="1154296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 name="Straight Connector 20"/>
            <p:cNvCxnSpPr/>
            <p:nvPr/>
          </p:nvCxnSpPr>
          <p:spPr bwMode="auto">
            <a:xfrm>
              <a:off x="1082288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 name="Straight Connector 21"/>
            <p:cNvCxnSpPr/>
            <p:nvPr/>
          </p:nvCxnSpPr>
          <p:spPr bwMode="auto">
            <a:xfrm>
              <a:off x="1082288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 name="Straight Connector 22"/>
            <p:cNvCxnSpPr/>
            <p:nvPr/>
          </p:nvCxnSpPr>
          <p:spPr bwMode="auto">
            <a:xfrm>
              <a:off x="1082288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 name="Straight Connector 23"/>
            <p:cNvCxnSpPr/>
            <p:nvPr/>
          </p:nvCxnSpPr>
          <p:spPr bwMode="auto">
            <a:xfrm>
              <a:off x="1082288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 name="Straight Connector 24"/>
            <p:cNvCxnSpPr/>
            <p:nvPr/>
          </p:nvCxnSpPr>
          <p:spPr bwMode="auto">
            <a:xfrm>
              <a:off x="1082288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 name="Straight Connector 25"/>
            <p:cNvCxnSpPr/>
            <p:nvPr/>
          </p:nvCxnSpPr>
          <p:spPr bwMode="auto">
            <a:xfrm>
              <a:off x="1082288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 name="Straight Connector 26"/>
            <p:cNvCxnSpPr/>
            <p:nvPr/>
          </p:nvCxnSpPr>
          <p:spPr bwMode="auto">
            <a:xfrm>
              <a:off x="1082288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 name="Straight Connector 27"/>
            <p:cNvCxnSpPr/>
            <p:nvPr/>
          </p:nvCxnSpPr>
          <p:spPr bwMode="auto">
            <a:xfrm>
              <a:off x="1082288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 name="Straight Connector 28"/>
            <p:cNvCxnSpPr/>
            <p:nvPr/>
          </p:nvCxnSpPr>
          <p:spPr bwMode="auto">
            <a:xfrm>
              <a:off x="1082288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 name="Straight Connector 29"/>
            <p:cNvCxnSpPr/>
            <p:nvPr/>
          </p:nvCxnSpPr>
          <p:spPr bwMode="auto">
            <a:xfrm>
              <a:off x="1082288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 name="Straight Connector 30"/>
            <p:cNvCxnSpPr/>
            <p:nvPr/>
          </p:nvCxnSpPr>
          <p:spPr bwMode="auto">
            <a:xfrm>
              <a:off x="1082288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 name="Straight Connector 31"/>
            <p:cNvCxnSpPr/>
            <p:nvPr/>
          </p:nvCxnSpPr>
          <p:spPr bwMode="auto">
            <a:xfrm>
              <a:off x="1082288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 name="Straight Connector 32"/>
            <p:cNvCxnSpPr/>
            <p:nvPr/>
          </p:nvCxnSpPr>
          <p:spPr bwMode="auto">
            <a:xfrm>
              <a:off x="1082288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 name="Straight Connector 33"/>
            <p:cNvCxnSpPr/>
            <p:nvPr/>
          </p:nvCxnSpPr>
          <p:spPr bwMode="auto">
            <a:xfrm>
              <a:off x="1082288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 name="Straight Connector 34"/>
            <p:cNvCxnSpPr/>
            <p:nvPr/>
          </p:nvCxnSpPr>
          <p:spPr bwMode="auto">
            <a:xfrm>
              <a:off x="1082288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 name="Straight Connector 35"/>
            <p:cNvCxnSpPr/>
            <p:nvPr/>
          </p:nvCxnSpPr>
          <p:spPr bwMode="auto">
            <a:xfrm>
              <a:off x="1082288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 name="Straight Connector 36"/>
            <p:cNvCxnSpPr/>
            <p:nvPr/>
          </p:nvCxnSpPr>
          <p:spPr bwMode="auto">
            <a:xfrm>
              <a:off x="1010280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 name="Straight Connector 37"/>
            <p:cNvCxnSpPr/>
            <p:nvPr/>
          </p:nvCxnSpPr>
          <p:spPr bwMode="auto">
            <a:xfrm>
              <a:off x="1010280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 name="Straight Connector 38"/>
            <p:cNvCxnSpPr/>
            <p:nvPr/>
          </p:nvCxnSpPr>
          <p:spPr bwMode="auto">
            <a:xfrm>
              <a:off x="1010280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 name="Straight Connector 39"/>
            <p:cNvCxnSpPr/>
            <p:nvPr/>
          </p:nvCxnSpPr>
          <p:spPr bwMode="auto">
            <a:xfrm>
              <a:off x="1010280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a:off x="1010280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 name="Straight Connector 41"/>
            <p:cNvCxnSpPr/>
            <p:nvPr/>
          </p:nvCxnSpPr>
          <p:spPr bwMode="auto">
            <a:xfrm>
              <a:off x="1010280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 name="Straight Connector 42"/>
            <p:cNvCxnSpPr/>
            <p:nvPr/>
          </p:nvCxnSpPr>
          <p:spPr bwMode="auto">
            <a:xfrm>
              <a:off x="1010280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 name="Straight Connector 43"/>
            <p:cNvCxnSpPr/>
            <p:nvPr/>
          </p:nvCxnSpPr>
          <p:spPr bwMode="auto">
            <a:xfrm>
              <a:off x="1010280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 name="Straight Connector 44"/>
            <p:cNvCxnSpPr/>
            <p:nvPr/>
          </p:nvCxnSpPr>
          <p:spPr bwMode="auto">
            <a:xfrm>
              <a:off x="1010280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 name="Straight Connector 45"/>
            <p:cNvCxnSpPr/>
            <p:nvPr/>
          </p:nvCxnSpPr>
          <p:spPr bwMode="auto">
            <a:xfrm>
              <a:off x="1010280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 name="Straight Connector 46"/>
            <p:cNvCxnSpPr/>
            <p:nvPr/>
          </p:nvCxnSpPr>
          <p:spPr bwMode="auto">
            <a:xfrm>
              <a:off x="1010280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8" name="Straight Connector 47"/>
            <p:cNvCxnSpPr/>
            <p:nvPr/>
          </p:nvCxnSpPr>
          <p:spPr bwMode="auto">
            <a:xfrm>
              <a:off x="1010280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9" name="Straight Connector 48"/>
            <p:cNvCxnSpPr/>
            <p:nvPr/>
          </p:nvCxnSpPr>
          <p:spPr bwMode="auto">
            <a:xfrm>
              <a:off x="1010280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0" name="Straight Connector 49"/>
            <p:cNvCxnSpPr/>
            <p:nvPr/>
          </p:nvCxnSpPr>
          <p:spPr bwMode="auto">
            <a:xfrm>
              <a:off x="1010280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1" name="Straight Connector 50"/>
            <p:cNvCxnSpPr/>
            <p:nvPr/>
          </p:nvCxnSpPr>
          <p:spPr bwMode="auto">
            <a:xfrm>
              <a:off x="1010280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2" name="Straight Connector 51"/>
            <p:cNvCxnSpPr/>
            <p:nvPr/>
          </p:nvCxnSpPr>
          <p:spPr bwMode="auto">
            <a:xfrm>
              <a:off x="1010280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3" name="Straight Connector 52"/>
            <p:cNvCxnSpPr/>
            <p:nvPr/>
          </p:nvCxnSpPr>
          <p:spPr bwMode="auto">
            <a:xfrm>
              <a:off x="938272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4" name="Straight Connector 53"/>
            <p:cNvCxnSpPr/>
            <p:nvPr/>
          </p:nvCxnSpPr>
          <p:spPr bwMode="auto">
            <a:xfrm>
              <a:off x="938272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5" name="Straight Connector 54"/>
            <p:cNvCxnSpPr/>
            <p:nvPr/>
          </p:nvCxnSpPr>
          <p:spPr bwMode="auto">
            <a:xfrm>
              <a:off x="938272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6" name="Straight Connector 55"/>
            <p:cNvCxnSpPr/>
            <p:nvPr/>
          </p:nvCxnSpPr>
          <p:spPr bwMode="auto">
            <a:xfrm>
              <a:off x="938272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7" name="Straight Connector 56"/>
            <p:cNvCxnSpPr/>
            <p:nvPr/>
          </p:nvCxnSpPr>
          <p:spPr bwMode="auto">
            <a:xfrm>
              <a:off x="938272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8" name="Straight Connector 57"/>
            <p:cNvCxnSpPr/>
            <p:nvPr/>
          </p:nvCxnSpPr>
          <p:spPr bwMode="auto">
            <a:xfrm>
              <a:off x="938272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9" name="Straight Connector 58"/>
            <p:cNvCxnSpPr/>
            <p:nvPr/>
          </p:nvCxnSpPr>
          <p:spPr bwMode="auto">
            <a:xfrm>
              <a:off x="938272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0" name="Straight Connector 59"/>
            <p:cNvCxnSpPr/>
            <p:nvPr/>
          </p:nvCxnSpPr>
          <p:spPr bwMode="auto">
            <a:xfrm>
              <a:off x="938272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1" name="Straight Connector 60"/>
            <p:cNvCxnSpPr/>
            <p:nvPr/>
          </p:nvCxnSpPr>
          <p:spPr bwMode="auto">
            <a:xfrm>
              <a:off x="938272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2" name="Straight Connector 61"/>
            <p:cNvCxnSpPr/>
            <p:nvPr/>
          </p:nvCxnSpPr>
          <p:spPr bwMode="auto">
            <a:xfrm>
              <a:off x="938272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3" name="Straight Connector 62"/>
            <p:cNvCxnSpPr/>
            <p:nvPr/>
          </p:nvCxnSpPr>
          <p:spPr bwMode="auto">
            <a:xfrm>
              <a:off x="938272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4" name="Straight Connector 63"/>
            <p:cNvCxnSpPr/>
            <p:nvPr/>
          </p:nvCxnSpPr>
          <p:spPr bwMode="auto">
            <a:xfrm>
              <a:off x="938272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5" name="Straight Connector 64"/>
            <p:cNvCxnSpPr/>
            <p:nvPr/>
          </p:nvCxnSpPr>
          <p:spPr bwMode="auto">
            <a:xfrm>
              <a:off x="938272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6" name="Straight Connector 65"/>
            <p:cNvCxnSpPr/>
            <p:nvPr/>
          </p:nvCxnSpPr>
          <p:spPr bwMode="auto">
            <a:xfrm>
              <a:off x="938272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7" name="Straight Connector 66"/>
            <p:cNvCxnSpPr/>
            <p:nvPr/>
          </p:nvCxnSpPr>
          <p:spPr bwMode="auto">
            <a:xfrm>
              <a:off x="938272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8" name="Straight Connector 67"/>
            <p:cNvCxnSpPr/>
            <p:nvPr/>
          </p:nvCxnSpPr>
          <p:spPr bwMode="auto">
            <a:xfrm>
              <a:off x="938272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9" name="Straight Connector 68"/>
            <p:cNvCxnSpPr/>
            <p:nvPr/>
          </p:nvCxnSpPr>
          <p:spPr bwMode="auto">
            <a:xfrm>
              <a:off x="866264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0" name="Straight Connector 69"/>
            <p:cNvCxnSpPr/>
            <p:nvPr/>
          </p:nvCxnSpPr>
          <p:spPr bwMode="auto">
            <a:xfrm>
              <a:off x="866264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1" name="Straight Connector 70"/>
            <p:cNvCxnSpPr/>
            <p:nvPr/>
          </p:nvCxnSpPr>
          <p:spPr bwMode="auto">
            <a:xfrm>
              <a:off x="866264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2" name="Straight Connector 71"/>
            <p:cNvCxnSpPr/>
            <p:nvPr/>
          </p:nvCxnSpPr>
          <p:spPr bwMode="auto">
            <a:xfrm>
              <a:off x="866264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3" name="Straight Connector 72"/>
            <p:cNvCxnSpPr/>
            <p:nvPr/>
          </p:nvCxnSpPr>
          <p:spPr bwMode="auto">
            <a:xfrm>
              <a:off x="866264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4" name="Straight Connector 73"/>
            <p:cNvCxnSpPr/>
            <p:nvPr/>
          </p:nvCxnSpPr>
          <p:spPr bwMode="auto">
            <a:xfrm>
              <a:off x="866264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5" name="Straight Connector 74"/>
            <p:cNvCxnSpPr/>
            <p:nvPr/>
          </p:nvCxnSpPr>
          <p:spPr bwMode="auto">
            <a:xfrm>
              <a:off x="866264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6" name="Straight Connector 75"/>
            <p:cNvCxnSpPr/>
            <p:nvPr/>
          </p:nvCxnSpPr>
          <p:spPr bwMode="auto">
            <a:xfrm>
              <a:off x="866264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7" name="Straight Connector 76"/>
            <p:cNvCxnSpPr/>
            <p:nvPr/>
          </p:nvCxnSpPr>
          <p:spPr bwMode="auto">
            <a:xfrm>
              <a:off x="866264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8" name="Straight Connector 77"/>
            <p:cNvCxnSpPr/>
            <p:nvPr/>
          </p:nvCxnSpPr>
          <p:spPr bwMode="auto">
            <a:xfrm>
              <a:off x="866264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9" name="Straight Connector 78"/>
            <p:cNvCxnSpPr/>
            <p:nvPr/>
          </p:nvCxnSpPr>
          <p:spPr bwMode="auto">
            <a:xfrm>
              <a:off x="866264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0" name="Straight Connector 79"/>
            <p:cNvCxnSpPr/>
            <p:nvPr/>
          </p:nvCxnSpPr>
          <p:spPr bwMode="auto">
            <a:xfrm>
              <a:off x="866264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1" name="Straight Connector 80"/>
            <p:cNvCxnSpPr/>
            <p:nvPr/>
          </p:nvCxnSpPr>
          <p:spPr bwMode="auto">
            <a:xfrm>
              <a:off x="866264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2" name="Straight Connector 81"/>
            <p:cNvCxnSpPr/>
            <p:nvPr/>
          </p:nvCxnSpPr>
          <p:spPr bwMode="auto">
            <a:xfrm>
              <a:off x="866264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3" name="Straight Connector 82"/>
            <p:cNvCxnSpPr/>
            <p:nvPr/>
          </p:nvCxnSpPr>
          <p:spPr bwMode="auto">
            <a:xfrm>
              <a:off x="866264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4" name="Straight Connector 83"/>
            <p:cNvCxnSpPr/>
            <p:nvPr/>
          </p:nvCxnSpPr>
          <p:spPr bwMode="auto">
            <a:xfrm>
              <a:off x="866264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5" name="Straight Connector 84"/>
            <p:cNvCxnSpPr/>
            <p:nvPr/>
          </p:nvCxnSpPr>
          <p:spPr bwMode="auto">
            <a:xfrm>
              <a:off x="794256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6" name="Straight Connector 85"/>
            <p:cNvCxnSpPr/>
            <p:nvPr/>
          </p:nvCxnSpPr>
          <p:spPr bwMode="auto">
            <a:xfrm>
              <a:off x="794256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7" name="Straight Connector 86"/>
            <p:cNvCxnSpPr/>
            <p:nvPr/>
          </p:nvCxnSpPr>
          <p:spPr bwMode="auto">
            <a:xfrm>
              <a:off x="794256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8" name="Straight Connector 87"/>
            <p:cNvCxnSpPr/>
            <p:nvPr/>
          </p:nvCxnSpPr>
          <p:spPr bwMode="auto">
            <a:xfrm>
              <a:off x="794256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9" name="Straight Connector 88"/>
            <p:cNvCxnSpPr/>
            <p:nvPr/>
          </p:nvCxnSpPr>
          <p:spPr bwMode="auto">
            <a:xfrm>
              <a:off x="794256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0" name="Straight Connector 89"/>
            <p:cNvCxnSpPr/>
            <p:nvPr/>
          </p:nvCxnSpPr>
          <p:spPr bwMode="auto">
            <a:xfrm>
              <a:off x="794256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1" name="Straight Connector 90"/>
            <p:cNvCxnSpPr/>
            <p:nvPr/>
          </p:nvCxnSpPr>
          <p:spPr bwMode="auto">
            <a:xfrm>
              <a:off x="794256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2" name="Straight Connector 91"/>
            <p:cNvCxnSpPr/>
            <p:nvPr/>
          </p:nvCxnSpPr>
          <p:spPr bwMode="auto">
            <a:xfrm>
              <a:off x="794256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3" name="Straight Connector 92"/>
            <p:cNvCxnSpPr/>
            <p:nvPr/>
          </p:nvCxnSpPr>
          <p:spPr bwMode="auto">
            <a:xfrm>
              <a:off x="794256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4" name="Straight Connector 93"/>
            <p:cNvCxnSpPr/>
            <p:nvPr/>
          </p:nvCxnSpPr>
          <p:spPr bwMode="auto">
            <a:xfrm>
              <a:off x="794256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5" name="Straight Connector 94"/>
            <p:cNvCxnSpPr/>
            <p:nvPr/>
          </p:nvCxnSpPr>
          <p:spPr bwMode="auto">
            <a:xfrm>
              <a:off x="794256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6" name="Straight Connector 95"/>
            <p:cNvCxnSpPr/>
            <p:nvPr/>
          </p:nvCxnSpPr>
          <p:spPr bwMode="auto">
            <a:xfrm>
              <a:off x="794256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7" name="Straight Connector 96"/>
            <p:cNvCxnSpPr/>
            <p:nvPr/>
          </p:nvCxnSpPr>
          <p:spPr bwMode="auto">
            <a:xfrm>
              <a:off x="794256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8" name="Straight Connector 97"/>
            <p:cNvCxnSpPr/>
            <p:nvPr/>
          </p:nvCxnSpPr>
          <p:spPr bwMode="auto">
            <a:xfrm>
              <a:off x="794256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9" name="Straight Connector 98"/>
            <p:cNvCxnSpPr/>
            <p:nvPr/>
          </p:nvCxnSpPr>
          <p:spPr bwMode="auto">
            <a:xfrm>
              <a:off x="794256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0" name="Straight Connector 99"/>
            <p:cNvCxnSpPr/>
            <p:nvPr/>
          </p:nvCxnSpPr>
          <p:spPr bwMode="auto">
            <a:xfrm>
              <a:off x="794256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1" name="Straight Connector 100"/>
            <p:cNvCxnSpPr/>
            <p:nvPr/>
          </p:nvCxnSpPr>
          <p:spPr bwMode="auto">
            <a:xfrm>
              <a:off x="722248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2" name="Straight Connector 101"/>
            <p:cNvCxnSpPr/>
            <p:nvPr/>
          </p:nvCxnSpPr>
          <p:spPr bwMode="auto">
            <a:xfrm>
              <a:off x="722248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3" name="Straight Connector 102"/>
            <p:cNvCxnSpPr/>
            <p:nvPr/>
          </p:nvCxnSpPr>
          <p:spPr bwMode="auto">
            <a:xfrm>
              <a:off x="722248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4" name="Straight Connector 103"/>
            <p:cNvCxnSpPr/>
            <p:nvPr/>
          </p:nvCxnSpPr>
          <p:spPr bwMode="auto">
            <a:xfrm>
              <a:off x="722248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5" name="Straight Connector 104"/>
            <p:cNvCxnSpPr/>
            <p:nvPr/>
          </p:nvCxnSpPr>
          <p:spPr bwMode="auto">
            <a:xfrm>
              <a:off x="722248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6" name="Straight Connector 105"/>
            <p:cNvCxnSpPr/>
            <p:nvPr/>
          </p:nvCxnSpPr>
          <p:spPr bwMode="auto">
            <a:xfrm>
              <a:off x="722248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7" name="Straight Connector 106"/>
            <p:cNvCxnSpPr/>
            <p:nvPr/>
          </p:nvCxnSpPr>
          <p:spPr bwMode="auto">
            <a:xfrm>
              <a:off x="722248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8" name="Straight Connector 107"/>
            <p:cNvCxnSpPr/>
            <p:nvPr/>
          </p:nvCxnSpPr>
          <p:spPr bwMode="auto">
            <a:xfrm>
              <a:off x="722248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9" name="Straight Connector 108"/>
            <p:cNvCxnSpPr/>
            <p:nvPr/>
          </p:nvCxnSpPr>
          <p:spPr bwMode="auto">
            <a:xfrm>
              <a:off x="722248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0" name="Straight Connector 109"/>
            <p:cNvCxnSpPr/>
            <p:nvPr/>
          </p:nvCxnSpPr>
          <p:spPr bwMode="auto">
            <a:xfrm>
              <a:off x="722248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1" name="Straight Connector 110"/>
            <p:cNvCxnSpPr/>
            <p:nvPr/>
          </p:nvCxnSpPr>
          <p:spPr bwMode="auto">
            <a:xfrm>
              <a:off x="722248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2" name="Straight Connector 111"/>
            <p:cNvCxnSpPr/>
            <p:nvPr/>
          </p:nvCxnSpPr>
          <p:spPr bwMode="auto">
            <a:xfrm>
              <a:off x="722248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3" name="Straight Connector 112"/>
            <p:cNvCxnSpPr/>
            <p:nvPr/>
          </p:nvCxnSpPr>
          <p:spPr bwMode="auto">
            <a:xfrm>
              <a:off x="722248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4" name="Straight Connector 113"/>
            <p:cNvCxnSpPr/>
            <p:nvPr/>
          </p:nvCxnSpPr>
          <p:spPr bwMode="auto">
            <a:xfrm>
              <a:off x="722248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5" name="Straight Connector 114"/>
            <p:cNvCxnSpPr/>
            <p:nvPr/>
          </p:nvCxnSpPr>
          <p:spPr bwMode="auto">
            <a:xfrm>
              <a:off x="722248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6" name="Straight Connector 115"/>
            <p:cNvCxnSpPr/>
            <p:nvPr/>
          </p:nvCxnSpPr>
          <p:spPr bwMode="auto">
            <a:xfrm>
              <a:off x="722248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7" name="Straight Connector 116"/>
            <p:cNvCxnSpPr/>
            <p:nvPr/>
          </p:nvCxnSpPr>
          <p:spPr bwMode="auto">
            <a:xfrm>
              <a:off x="650240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8" name="Straight Connector 117"/>
            <p:cNvCxnSpPr/>
            <p:nvPr/>
          </p:nvCxnSpPr>
          <p:spPr bwMode="auto">
            <a:xfrm>
              <a:off x="650240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9" name="Straight Connector 118"/>
            <p:cNvCxnSpPr/>
            <p:nvPr/>
          </p:nvCxnSpPr>
          <p:spPr bwMode="auto">
            <a:xfrm>
              <a:off x="650240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0" name="Straight Connector 119"/>
            <p:cNvCxnSpPr/>
            <p:nvPr/>
          </p:nvCxnSpPr>
          <p:spPr bwMode="auto">
            <a:xfrm>
              <a:off x="650240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1" name="Straight Connector 120"/>
            <p:cNvCxnSpPr/>
            <p:nvPr/>
          </p:nvCxnSpPr>
          <p:spPr bwMode="auto">
            <a:xfrm>
              <a:off x="650240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2" name="Straight Connector 121"/>
            <p:cNvCxnSpPr/>
            <p:nvPr/>
          </p:nvCxnSpPr>
          <p:spPr bwMode="auto">
            <a:xfrm>
              <a:off x="650240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3" name="Straight Connector 122"/>
            <p:cNvCxnSpPr/>
            <p:nvPr/>
          </p:nvCxnSpPr>
          <p:spPr bwMode="auto">
            <a:xfrm>
              <a:off x="650240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4" name="Straight Connector 123"/>
            <p:cNvCxnSpPr/>
            <p:nvPr/>
          </p:nvCxnSpPr>
          <p:spPr bwMode="auto">
            <a:xfrm>
              <a:off x="650240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5" name="Straight Connector 124"/>
            <p:cNvCxnSpPr/>
            <p:nvPr/>
          </p:nvCxnSpPr>
          <p:spPr bwMode="auto">
            <a:xfrm>
              <a:off x="650240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6" name="Straight Connector 125"/>
            <p:cNvCxnSpPr/>
            <p:nvPr/>
          </p:nvCxnSpPr>
          <p:spPr bwMode="auto">
            <a:xfrm>
              <a:off x="650240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7" name="Straight Connector 126"/>
            <p:cNvCxnSpPr/>
            <p:nvPr/>
          </p:nvCxnSpPr>
          <p:spPr bwMode="auto">
            <a:xfrm>
              <a:off x="650240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8" name="Straight Connector 127"/>
            <p:cNvCxnSpPr/>
            <p:nvPr/>
          </p:nvCxnSpPr>
          <p:spPr bwMode="auto">
            <a:xfrm>
              <a:off x="650240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9" name="Straight Connector 128"/>
            <p:cNvCxnSpPr/>
            <p:nvPr/>
          </p:nvCxnSpPr>
          <p:spPr bwMode="auto">
            <a:xfrm>
              <a:off x="650240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0" name="Straight Connector 129"/>
            <p:cNvCxnSpPr/>
            <p:nvPr/>
          </p:nvCxnSpPr>
          <p:spPr bwMode="auto">
            <a:xfrm>
              <a:off x="650240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1" name="Straight Connector 130"/>
            <p:cNvCxnSpPr/>
            <p:nvPr/>
          </p:nvCxnSpPr>
          <p:spPr bwMode="auto">
            <a:xfrm>
              <a:off x="650240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2" name="Straight Connector 131"/>
            <p:cNvCxnSpPr/>
            <p:nvPr/>
          </p:nvCxnSpPr>
          <p:spPr bwMode="auto">
            <a:xfrm>
              <a:off x="650240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3" name="Straight Connector 132"/>
            <p:cNvCxnSpPr/>
            <p:nvPr/>
          </p:nvCxnSpPr>
          <p:spPr bwMode="auto">
            <a:xfrm>
              <a:off x="5782320" y="58212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4" name="Straight Connector 133"/>
            <p:cNvCxnSpPr/>
            <p:nvPr/>
          </p:nvCxnSpPr>
          <p:spPr bwMode="auto">
            <a:xfrm>
              <a:off x="5782320" y="58849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5" name="Straight Connector 134"/>
            <p:cNvCxnSpPr/>
            <p:nvPr/>
          </p:nvCxnSpPr>
          <p:spPr bwMode="auto">
            <a:xfrm>
              <a:off x="5782320" y="59569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6" name="Straight Connector 135"/>
            <p:cNvCxnSpPr/>
            <p:nvPr/>
          </p:nvCxnSpPr>
          <p:spPr bwMode="auto">
            <a:xfrm>
              <a:off x="5782320" y="60289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7" name="Straight Connector 136"/>
            <p:cNvCxnSpPr/>
            <p:nvPr/>
          </p:nvCxnSpPr>
          <p:spPr bwMode="auto">
            <a:xfrm>
              <a:off x="5782320" y="61009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8" name="Straight Connector 137"/>
            <p:cNvCxnSpPr/>
            <p:nvPr/>
          </p:nvCxnSpPr>
          <p:spPr bwMode="auto">
            <a:xfrm>
              <a:off x="5782320" y="61645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9" name="Straight Connector 138"/>
            <p:cNvCxnSpPr/>
            <p:nvPr/>
          </p:nvCxnSpPr>
          <p:spPr bwMode="auto">
            <a:xfrm>
              <a:off x="5782320" y="62365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0" name="Straight Connector 139"/>
            <p:cNvCxnSpPr/>
            <p:nvPr/>
          </p:nvCxnSpPr>
          <p:spPr bwMode="auto">
            <a:xfrm>
              <a:off x="5782320" y="63085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1" name="Straight Connector 140"/>
            <p:cNvCxnSpPr/>
            <p:nvPr/>
          </p:nvCxnSpPr>
          <p:spPr bwMode="auto">
            <a:xfrm>
              <a:off x="5782320" y="63889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2" name="Straight Connector 141"/>
            <p:cNvCxnSpPr/>
            <p:nvPr/>
          </p:nvCxnSpPr>
          <p:spPr bwMode="auto">
            <a:xfrm>
              <a:off x="5782320" y="64525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3" name="Straight Connector 142"/>
            <p:cNvCxnSpPr/>
            <p:nvPr/>
          </p:nvCxnSpPr>
          <p:spPr bwMode="auto">
            <a:xfrm>
              <a:off x="5782320" y="65246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4" name="Straight Connector 143"/>
            <p:cNvCxnSpPr/>
            <p:nvPr/>
          </p:nvCxnSpPr>
          <p:spPr bwMode="auto">
            <a:xfrm>
              <a:off x="5782320" y="65966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5" name="Straight Connector 144"/>
            <p:cNvCxnSpPr/>
            <p:nvPr/>
          </p:nvCxnSpPr>
          <p:spPr bwMode="auto">
            <a:xfrm>
              <a:off x="5782320" y="66686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6" name="Straight Connector 145"/>
            <p:cNvCxnSpPr/>
            <p:nvPr/>
          </p:nvCxnSpPr>
          <p:spPr bwMode="auto">
            <a:xfrm>
              <a:off x="5782320" y="67322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7" name="Straight Connector 146"/>
            <p:cNvCxnSpPr/>
            <p:nvPr/>
          </p:nvCxnSpPr>
          <p:spPr bwMode="auto">
            <a:xfrm>
              <a:off x="5782320" y="680424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8" name="Straight Connector 147"/>
            <p:cNvCxnSpPr/>
            <p:nvPr/>
          </p:nvCxnSpPr>
          <p:spPr bwMode="auto">
            <a:xfrm>
              <a:off x="5782320" y="68762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9" name="Straight Connector 148"/>
            <p:cNvCxnSpPr/>
            <p:nvPr/>
          </p:nvCxnSpPr>
          <p:spPr bwMode="auto">
            <a:xfrm>
              <a:off x="506224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0" name="Straight Connector 149"/>
            <p:cNvCxnSpPr/>
            <p:nvPr/>
          </p:nvCxnSpPr>
          <p:spPr bwMode="auto">
            <a:xfrm>
              <a:off x="506224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1" name="Straight Connector 150"/>
            <p:cNvCxnSpPr/>
            <p:nvPr/>
          </p:nvCxnSpPr>
          <p:spPr bwMode="auto">
            <a:xfrm>
              <a:off x="506224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2" name="Straight Connector 151"/>
            <p:cNvCxnSpPr/>
            <p:nvPr/>
          </p:nvCxnSpPr>
          <p:spPr bwMode="auto">
            <a:xfrm>
              <a:off x="506224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3" name="Straight Connector 152"/>
            <p:cNvCxnSpPr/>
            <p:nvPr/>
          </p:nvCxnSpPr>
          <p:spPr bwMode="auto">
            <a:xfrm>
              <a:off x="506224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4" name="Straight Connector 153"/>
            <p:cNvCxnSpPr/>
            <p:nvPr/>
          </p:nvCxnSpPr>
          <p:spPr bwMode="auto">
            <a:xfrm>
              <a:off x="506224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5" name="Straight Connector 154"/>
            <p:cNvCxnSpPr/>
            <p:nvPr/>
          </p:nvCxnSpPr>
          <p:spPr bwMode="auto">
            <a:xfrm>
              <a:off x="506224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6" name="Straight Connector 155"/>
            <p:cNvCxnSpPr/>
            <p:nvPr/>
          </p:nvCxnSpPr>
          <p:spPr bwMode="auto">
            <a:xfrm>
              <a:off x="506224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7" name="Straight Connector 156"/>
            <p:cNvCxnSpPr/>
            <p:nvPr/>
          </p:nvCxnSpPr>
          <p:spPr bwMode="auto">
            <a:xfrm>
              <a:off x="506224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8" name="Straight Connector 157"/>
            <p:cNvCxnSpPr/>
            <p:nvPr/>
          </p:nvCxnSpPr>
          <p:spPr bwMode="auto">
            <a:xfrm>
              <a:off x="506224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9" name="Straight Connector 158"/>
            <p:cNvCxnSpPr/>
            <p:nvPr/>
          </p:nvCxnSpPr>
          <p:spPr bwMode="auto">
            <a:xfrm>
              <a:off x="506224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0" name="Straight Connector 159"/>
            <p:cNvCxnSpPr/>
            <p:nvPr/>
          </p:nvCxnSpPr>
          <p:spPr bwMode="auto">
            <a:xfrm>
              <a:off x="506224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1" name="Straight Connector 160"/>
            <p:cNvCxnSpPr/>
            <p:nvPr/>
          </p:nvCxnSpPr>
          <p:spPr bwMode="auto">
            <a:xfrm>
              <a:off x="506224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2" name="Straight Connector 161"/>
            <p:cNvCxnSpPr/>
            <p:nvPr/>
          </p:nvCxnSpPr>
          <p:spPr bwMode="auto">
            <a:xfrm>
              <a:off x="506224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3" name="Straight Connector 162"/>
            <p:cNvCxnSpPr/>
            <p:nvPr/>
          </p:nvCxnSpPr>
          <p:spPr bwMode="auto">
            <a:xfrm>
              <a:off x="506224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4" name="Straight Connector 163"/>
            <p:cNvCxnSpPr/>
            <p:nvPr/>
          </p:nvCxnSpPr>
          <p:spPr bwMode="auto">
            <a:xfrm>
              <a:off x="506224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5" name="Straight Connector 164"/>
            <p:cNvCxnSpPr/>
            <p:nvPr/>
          </p:nvCxnSpPr>
          <p:spPr bwMode="auto">
            <a:xfrm>
              <a:off x="434216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6" name="Straight Connector 165"/>
            <p:cNvCxnSpPr/>
            <p:nvPr/>
          </p:nvCxnSpPr>
          <p:spPr bwMode="auto">
            <a:xfrm>
              <a:off x="434216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7" name="Straight Connector 166"/>
            <p:cNvCxnSpPr/>
            <p:nvPr/>
          </p:nvCxnSpPr>
          <p:spPr bwMode="auto">
            <a:xfrm>
              <a:off x="434216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8" name="Straight Connector 167"/>
            <p:cNvCxnSpPr/>
            <p:nvPr/>
          </p:nvCxnSpPr>
          <p:spPr bwMode="auto">
            <a:xfrm>
              <a:off x="434216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9" name="Straight Connector 168"/>
            <p:cNvCxnSpPr/>
            <p:nvPr/>
          </p:nvCxnSpPr>
          <p:spPr bwMode="auto">
            <a:xfrm>
              <a:off x="434216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0" name="Straight Connector 169"/>
            <p:cNvCxnSpPr/>
            <p:nvPr/>
          </p:nvCxnSpPr>
          <p:spPr bwMode="auto">
            <a:xfrm>
              <a:off x="434216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1" name="Straight Connector 170"/>
            <p:cNvCxnSpPr/>
            <p:nvPr/>
          </p:nvCxnSpPr>
          <p:spPr bwMode="auto">
            <a:xfrm>
              <a:off x="434216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2" name="Straight Connector 171"/>
            <p:cNvCxnSpPr/>
            <p:nvPr/>
          </p:nvCxnSpPr>
          <p:spPr bwMode="auto">
            <a:xfrm>
              <a:off x="434216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3" name="Straight Connector 172"/>
            <p:cNvCxnSpPr/>
            <p:nvPr/>
          </p:nvCxnSpPr>
          <p:spPr bwMode="auto">
            <a:xfrm>
              <a:off x="434216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4" name="Straight Connector 173"/>
            <p:cNvCxnSpPr/>
            <p:nvPr/>
          </p:nvCxnSpPr>
          <p:spPr bwMode="auto">
            <a:xfrm>
              <a:off x="434216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5" name="Straight Connector 174"/>
            <p:cNvCxnSpPr/>
            <p:nvPr/>
          </p:nvCxnSpPr>
          <p:spPr bwMode="auto">
            <a:xfrm>
              <a:off x="434216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6" name="Straight Connector 175"/>
            <p:cNvCxnSpPr/>
            <p:nvPr/>
          </p:nvCxnSpPr>
          <p:spPr bwMode="auto">
            <a:xfrm>
              <a:off x="434216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7" name="Straight Connector 176"/>
            <p:cNvCxnSpPr/>
            <p:nvPr/>
          </p:nvCxnSpPr>
          <p:spPr bwMode="auto">
            <a:xfrm>
              <a:off x="434216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8" name="Straight Connector 177"/>
            <p:cNvCxnSpPr/>
            <p:nvPr/>
          </p:nvCxnSpPr>
          <p:spPr bwMode="auto">
            <a:xfrm>
              <a:off x="434216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9" name="Straight Connector 178"/>
            <p:cNvCxnSpPr/>
            <p:nvPr/>
          </p:nvCxnSpPr>
          <p:spPr bwMode="auto">
            <a:xfrm>
              <a:off x="434216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0" name="Straight Connector 179"/>
            <p:cNvCxnSpPr/>
            <p:nvPr/>
          </p:nvCxnSpPr>
          <p:spPr bwMode="auto">
            <a:xfrm>
              <a:off x="434216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1" name="Straight Connector 180"/>
            <p:cNvCxnSpPr/>
            <p:nvPr/>
          </p:nvCxnSpPr>
          <p:spPr bwMode="auto">
            <a:xfrm>
              <a:off x="362208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2" name="Straight Connector 181"/>
            <p:cNvCxnSpPr/>
            <p:nvPr/>
          </p:nvCxnSpPr>
          <p:spPr bwMode="auto">
            <a:xfrm>
              <a:off x="362208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3" name="Straight Connector 182"/>
            <p:cNvCxnSpPr/>
            <p:nvPr/>
          </p:nvCxnSpPr>
          <p:spPr bwMode="auto">
            <a:xfrm>
              <a:off x="362208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4" name="Straight Connector 183"/>
            <p:cNvCxnSpPr/>
            <p:nvPr/>
          </p:nvCxnSpPr>
          <p:spPr bwMode="auto">
            <a:xfrm>
              <a:off x="362208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5" name="Straight Connector 184"/>
            <p:cNvCxnSpPr/>
            <p:nvPr/>
          </p:nvCxnSpPr>
          <p:spPr bwMode="auto">
            <a:xfrm>
              <a:off x="362208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6" name="Straight Connector 185"/>
            <p:cNvCxnSpPr/>
            <p:nvPr/>
          </p:nvCxnSpPr>
          <p:spPr bwMode="auto">
            <a:xfrm>
              <a:off x="362208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7" name="Straight Connector 186"/>
            <p:cNvCxnSpPr/>
            <p:nvPr/>
          </p:nvCxnSpPr>
          <p:spPr bwMode="auto">
            <a:xfrm>
              <a:off x="362208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8" name="Straight Connector 187"/>
            <p:cNvCxnSpPr/>
            <p:nvPr/>
          </p:nvCxnSpPr>
          <p:spPr bwMode="auto">
            <a:xfrm>
              <a:off x="362208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9" name="Straight Connector 188"/>
            <p:cNvCxnSpPr/>
            <p:nvPr/>
          </p:nvCxnSpPr>
          <p:spPr bwMode="auto">
            <a:xfrm>
              <a:off x="362208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0" name="Straight Connector 189"/>
            <p:cNvCxnSpPr/>
            <p:nvPr/>
          </p:nvCxnSpPr>
          <p:spPr bwMode="auto">
            <a:xfrm>
              <a:off x="362208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1" name="Straight Connector 190"/>
            <p:cNvCxnSpPr/>
            <p:nvPr/>
          </p:nvCxnSpPr>
          <p:spPr bwMode="auto">
            <a:xfrm>
              <a:off x="362208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2" name="Straight Connector 191"/>
            <p:cNvCxnSpPr/>
            <p:nvPr/>
          </p:nvCxnSpPr>
          <p:spPr bwMode="auto">
            <a:xfrm>
              <a:off x="362208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3" name="Straight Connector 192"/>
            <p:cNvCxnSpPr/>
            <p:nvPr/>
          </p:nvCxnSpPr>
          <p:spPr bwMode="auto">
            <a:xfrm>
              <a:off x="362208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4" name="Straight Connector 193"/>
            <p:cNvCxnSpPr/>
            <p:nvPr/>
          </p:nvCxnSpPr>
          <p:spPr bwMode="auto">
            <a:xfrm>
              <a:off x="362208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5" name="Straight Connector 194"/>
            <p:cNvCxnSpPr/>
            <p:nvPr/>
          </p:nvCxnSpPr>
          <p:spPr bwMode="auto">
            <a:xfrm>
              <a:off x="362208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6" name="Straight Connector 195"/>
            <p:cNvCxnSpPr/>
            <p:nvPr/>
          </p:nvCxnSpPr>
          <p:spPr bwMode="auto">
            <a:xfrm>
              <a:off x="362208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7" name="Straight Connector 196"/>
            <p:cNvCxnSpPr/>
            <p:nvPr/>
          </p:nvCxnSpPr>
          <p:spPr bwMode="auto">
            <a:xfrm>
              <a:off x="290200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8" name="Straight Connector 197"/>
            <p:cNvCxnSpPr/>
            <p:nvPr/>
          </p:nvCxnSpPr>
          <p:spPr bwMode="auto">
            <a:xfrm>
              <a:off x="290200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9" name="Straight Connector 198"/>
            <p:cNvCxnSpPr/>
            <p:nvPr/>
          </p:nvCxnSpPr>
          <p:spPr bwMode="auto">
            <a:xfrm>
              <a:off x="290200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0" name="Straight Connector 199"/>
            <p:cNvCxnSpPr/>
            <p:nvPr/>
          </p:nvCxnSpPr>
          <p:spPr bwMode="auto">
            <a:xfrm>
              <a:off x="290200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1" name="Straight Connector 200"/>
            <p:cNvCxnSpPr/>
            <p:nvPr/>
          </p:nvCxnSpPr>
          <p:spPr bwMode="auto">
            <a:xfrm>
              <a:off x="290200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2" name="Straight Connector 201"/>
            <p:cNvCxnSpPr/>
            <p:nvPr/>
          </p:nvCxnSpPr>
          <p:spPr bwMode="auto">
            <a:xfrm>
              <a:off x="290200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3" name="Straight Connector 202"/>
            <p:cNvCxnSpPr/>
            <p:nvPr/>
          </p:nvCxnSpPr>
          <p:spPr bwMode="auto">
            <a:xfrm>
              <a:off x="290200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4" name="Straight Connector 203"/>
            <p:cNvCxnSpPr/>
            <p:nvPr/>
          </p:nvCxnSpPr>
          <p:spPr bwMode="auto">
            <a:xfrm>
              <a:off x="290200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5" name="Straight Connector 204"/>
            <p:cNvCxnSpPr/>
            <p:nvPr/>
          </p:nvCxnSpPr>
          <p:spPr bwMode="auto">
            <a:xfrm>
              <a:off x="290200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6" name="Straight Connector 205"/>
            <p:cNvCxnSpPr/>
            <p:nvPr/>
          </p:nvCxnSpPr>
          <p:spPr bwMode="auto">
            <a:xfrm>
              <a:off x="290200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7" name="Straight Connector 206"/>
            <p:cNvCxnSpPr/>
            <p:nvPr/>
          </p:nvCxnSpPr>
          <p:spPr bwMode="auto">
            <a:xfrm>
              <a:off x="290200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8" name="Straight Connector 207"/>
            <p:cNvCxnSpPr/>
            <p:nvPr/>
          </p:nvCxnSpPr>
          <p:spPr bwMode="auto">
            <a:xfrm>
              <a:off x="290200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9" name="Straight Connector 208"/>
            <p:cNvCxnSpPr/>
            <p:nvPr/>
          </p:nvCxnSpPr>
          <p:spPr bwMode="auto">
            <a:xfrm>
              <a:off x="290200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0" name="Straight Connector 209"/>
            <p:cNvCxnSpPr/>
            <p:nvPr/>
          </p:nvCxnSpPr>
          <p:spPr bwMode="auto">
            <a:xfrm>
              <a:off x="290200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1" name="Straight Connector 210"/>
            <p:cNvCxnSpPr/>
            <p:nvPr/>
          </p:nvCxnSpPr>
          <p:spPr bwMode="auto">
            <a:xfrm>
              <a:off x="290200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2" name="Straight Connector 211"/>
            <p:cNvCxnSpPr/>
            <p:nvPr/>
          </p:nvCxnSpPr>
          <p:spPr bwMode="auto">
            <a:xfrm>
              <a:off x="290200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3" name="Straight Connector 212"/>
            <p:cNvCxnSpPr/>
            <p:nvPr/>
          </p:nvCxnSpPr>
          <p:spPr bwMode="auto">
            <a:xfrm>
              <a:off x="218192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4" name="Straight Connector 213"/>
            <p:cNvCxnSpPr/>
            <p:nvPr/>
          </p:nvCxnSpPr>
          <p:spPr bwMode="auto">
            <a:xfrm>
              <a:off x="218192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5" name="Straight Connector 214"/>
            <p:cNvCxnSpPr/>
            <p:nvPr/>
          </p:nvCxnSpPr>
          <p:spPr bwMode="auto">
            <a:xfrm>
              <a:off x="218192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6" name="Straight Connector 215"/>
            <p:cNvCxnSpPr/>
            <p:nvPr/>
          </p:nvCxnSpPr>
          <p:spPr bwMode="auto">
            <a:xfrm>
              <a:off x="218192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7" name="Straight Connector 216"/>
            <p:cNvCxnSpPr/>
            <p:nvPr/>
          </p:nvCxnSpPr>
          <p:spPr bwMode="auto">
            <a:xfrm>
              <a:off x="218192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8" name="Straight Connector 217"/>
            <p:cNvCxnSpPr/>
            <p:nvPr/>
          </p:nvCxnSpPr>
          <p:spPr bwMode="auto">
            <a:xfrm>
              <a:off x="218192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9" name="Straight Connector 218"/>
            <p:cNvCxnSpPr/>
            <p:nvPr/>
          </p:nvCxnSpPr>
          <p:spPr bwMode="auto">
            <a:xfrm>
              <a:off x="218192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0" name="Straight Connector 219"/>
            <p:cNvCxnSpPr/>
            <p:nvPr/>
          </p:nvCxnSpPr>
          <p:spPr bwMode="auto">
            <a:xfrm>
              <a:off x="218192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1" name="Straight Connector 220"/>
            <p:cNvCxnSpPr/>
            <p:nvPr/>
          </p:nvCxnSpPr>
          <p:spPr bwMode="auto">
            <a:xfrm>
              <a:off x="218192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2" name="Straight Connector 221"/>
            <p:cNvCxnSpPr/>
            <p:nvPr/>
          </p:nvCxnSpPr>
          <p:spPr bwMode="auto">
            <a:xfrm>
              <a:off x="218192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3" name="Straight Connector 222"/>
            <p:cNvCxnSpPr/>
            <p:nvPr/>
          </p:nvCxnSpPr>
          <p:spPr bwMode="auto">
            <a:xfrm>
              <a:off x="218192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4" name="Straight Connector 223"/>
            <p:cNvCxnSpPr/>
            <p:nvPr/>
          </p:nvCxnSpPr>
          <p:spPr bwMode="auto">
            <a:xfrm>
              <a:off x="218192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5" name="Straight Connector 224"/>
            <p:cNvCxnSpPr/>
            <p:nvPr/>
          </p:nvCxnSpPr>
          <p:spPr bwMode="auto">
            <a:xfrm>
              <a:off x="218192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6" name="Straight Connector 225"/>
            <p:cNvCxnSpPr/>
            <p:nvPr/>
          </p:nvCxnSpPr>
          <p:spPr bwMode="auto">
            <a:xfrm>
              <a:off x="218192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7" name="Straight Connector 226"/>
            <p:cNvCxnSpPr/>
            <p:nvPr/>
          </p:nvCxnSpPr>
          <p:spPr bwMode="auto">
            <a:xfrm>
              <a:off x="218192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8" name="Straight Connector 227"/>
            <p:cNvCxnSpPr/>
            <p:nvPr/>
          </p:nvCxnSpPr>
          <p:spPr bwMode="auto">
            <a:xfrm>
              <a:off x="218192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9" name="Straight Connector 228"/>
            <p:cNvCxnSpPr/>
            <p:nvPr/>
          </p:nvCxnSpPr>
          <p:spPr bwMode="auto">
            <a:xfrm>
              <a:off x="146184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0" name="Straight Connector 229"/>
            <p:cNvCxnSpPr/>
            <p:nvPr/>
          </p:nvCxnSpPr>
          <p:spPr bwMode="auto">
            <a:xfrm>
              <a:off x="146184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1" name="Straight Connector 230"/>
            <p:cNvCxnSpPr/>
            <p:nvPr/>
          </p:nvCxnSpPr>
          <p:spPr bwMode="auto">
            <a:xfrm>
              <a:off x="146184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2" name="Straight Connector 231"/>
            <p:cNvCxnSpPr/>
            <p:nvPr/>
          </p:nvCxnSpPr>
          <p:spPr bwMode="auto">
            <a:xfrm>
              <a:off x="146184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3" name="Straight Connector 232"/>
            <p:cNvCxnSpPr/>
            <p:nvPr/>
          </p:nvCxnSpPr>
          <p:spPr bwMode="auto">
            <a:xfrm>
              <a:off x="146184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4" name="Straight Connector 233"/>
            <p:cNvCxnSpPr/>
            <p:nvPr/>
          </p:nvCxnSpPr>
          <p:spPr bwMode="auto">
            <a:xfrm>
              <a:off x="146184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5" name="Straight Connector 234"/>
            <p:cNvCxnSpPr/>
            <p:nvPr/>
          </p:nvCxnSpPr>
          <p:spPr bwMode="auto">
            <a:xfrm>
              <a:off x="146184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6" name="Straight Connector 235"/>
            <p:cNvCxnSpPr/>
            <p:nvPr/>
          </p:nvCxnSpPr>
          <p:spPr bwMode="auto">
            <a:xfrm>
              <a:off x="146184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7" name="Straight Connector 236"/>
            <p:cNvCxnSpPr/>
            <p:nvPr/>
          </p:nvCxnSpPr>
          <p:spPr bwMode="auto">
            <a:xfrm>
              <a:off x="146184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8" name="Straight Connector 237"/>
            <p:cNvCxnSpPr/>
            <p:nvPr/>
          </p:nvCxnSpPr>
          <p:spPr bwMode="auto">
            <a:xfrm>
              <a:off x="146184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9" name="Straight Connector 238"/>
            <p:cNvCxnSpPr/>
            <p:nvPr/>
          </p:nvCxnSpPr>
          <p:spPr bwMode="auto">
            <a:xfrm>
              <a:off x="146184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0" name="Straight Connector 239"/>
            <p:cNvCxnSpPr/>
            <p:nvPr/>
          </p:nvCxnSpPr>
          <p:spPr bwMode="auto">
            <a:xfrm>
              <a:off x="146184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1" name="Straight Connector 240"/>
            <p:cNvCxnSpPr/>
            <p:nvPr/>
          </p:nvCxnSpPr>
          <p:spPr bwMode="auto">
            <a:xfrm>
              <a:off x="146184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2" name="Straight Connector 241"/>
            <p:cNvCxnSpPr/>
            <p:nvPr/>
          </p:nvCxnSpPr>
          <p:spPr bwMode="auto">
            <a:xfrm>
              <a:off x="146184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3" name="Straight Connector 242"/>
            <p:cNvCxnSpPr/>
            <p:nvPr/>
          </p:nvCxnSpPr>
          <p:spPr bwMode="auto">
            <a:xfrm>
              <a:off x="146184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4" name="Straight Connector 243"/>
            <p:cNvCxnSpPr/>
            <p:nvPr/>
          </p:nvCxnSpPr>
          <p:spPr bwMode="auto">
            <a:xfrm>
              <a:off x="146184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grpSp>
          <p:nvGrpSpPr>
            <p:cNvPr id="245" name="Group 244"/>
            <p:cNvGrpSpPr/>
            <p:nvPr/>
          </p:nvGrpSpPr>
          <p:grpSpPr>
            <a:xfrm>
              <a:off x="957784" y="5596880"/>
              <a:ext cx="11305256" cy="1512168"/>
              <a:chOff x="1245816" y="5452864"/>
              <a:chExt cx="10225136" cy="1656184"/>
            </a:xfrm>
          </p:grpSpPr>
          <p:sp>
            <p:nvSpPr>
              <p:cNvPr id="246" name="Rounded Rectangle 245"/>
              <p:cNvSpPr/>
              <p:nvPr/>
            </p:nvSpPr>
            <p:spPr bwMode="auto">
              <a:xfrm>
                <a:off x="124581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7" name="Rounded Rectangle 246"/>
              <p:cNvSpPr/>
              <p:nvPr/>
            </p:nvSpPr>
            <p:spPr bwMode="auto">
              <a:xfrm>
                <a:off x="189388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8" name="Rounded Rectangle 247"/>
              <p:cNvSpPr/>
              <p:nvPr/>
            </p:nvSpPr>
            <p:spPr bwMode="auto">
              <a:xfrm>
                <a:off x="319003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Rounded Rectangle 248"/>
              <p:cNvSpPr/>
              <p:nvPr/>
            </p:nvSpPr>
            <p:spPr bwMode="auto">
              <a:xfrm>
                <a:off x="254196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Rounded Rectangle 249"/>
              <p:cNvSpPr/>
              <p:nvPr/>
            </p:nvSpPr>
            <p:spPr bwMode="auto">
              <a:xfrm>
                <a:off x="383810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Rounded Rectangle 250"/>
              <p:cNvSpPr/>
              <p:nvPr/>
            </p:nvSpPr>
            <p:spPr bwMode="auto">
              <a:xfrm>
                <a:off x="448617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Rounded Rectangle 251"/>
              <p:cNvSpPr/>
              <p:nvPr/>
            </p:nvSpPr>
            <p:spPr bwMode="auto">
              <a:xfrm>
                <a:off x="578232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Rounded Rectangle 252"/>
              <p:cNvSpPr/>
              <p:nvPr/>
            </p:nvSpPr>
            <p:spPr bwMode="auto">
              <a:xfrm>
                <a:off x="513424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4" name="Rounded Rectangle 253"/>
              <p:cNvSpPr/>
              <p:nvPr/>
            </p:nvSpPr>
            <p:spPr bwMode="auto">
              <a:xfrm>
                <a:off x="643039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Rounded Rectangle 254"/>
              <p:cNvSpPr/>
              <p:nvPr/>
            </p:nvSpPr>
            <p:spPr bwMode="auto">
              <a:xfrm>
                <a:off x="707846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Rounded Rectangle 255"/>
              <p:cNvSpPr/>
              <p:nvPr/>
            </p:nvSpPr>
            <p:spPr bwMode="auto">
              <a:xfrm>
                <a:off x="837460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Rounded Rectangle 256"/>
              <p:cNvSpPr/>
              <p:nvPr/>
            </p:nvSpPr>
            <p:spPr bwMode="auto">
              <a:xfrm>
                <a:off x="772653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Rounded Rectangle 257"/>
              <p:cNvSpPr/>
              <p:nvPr/>
            </p:nvSpPr>
            <p:spPr bwMode="auto">
              <a:xfrm>
                <a:off x="902268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Rounded Rectangle 258"/>
              <p:cNvSpPr/>
              <p:nvPr/>
            </p:nvSpPr>
            <p:spPr bwMode="auto">
              <a:xfrm>
                <a:off x="967075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0" name="Rounded Rectangle 259"/>
              <p:cNvSpPr/>
              <p:nvPr/>
            </p:nvSpPr>
            <p:spPr bwMode="auto">
              <a:xfrm>
                <a:off x="1096689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1" name="Rounded Rectangle 260"/>
              <p:cNvSpPr/>
              <p:nvPr/>
            </p:nvSpPr>
            <p:spPr bwMode="auto">
              <a:xfrm>
                <a:off x="1031882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2" name="Rounded Rectangle 261"/>
              <p:cNvSpPr/>
              <p:nvPr/>
            </p:nvSpPr>
            <p:spPr bwMode="auto">
              <a:xfrm>
                <a:off x="131782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3" name="Rounded Rectangle 262"/>
              <p:cNvSpPr/>
              <p:nvPr/>
            </p:nvSpPr>
            <p:spPr bwMode="auto">
              <a:xfrm>
                <a:off x="196589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4" name="Rounded Rectangle 263"/>
              <p:cNvSpPr/>
              <p:nvPr/>
            </p:nvSpPr>
            <p:spPr bwMode="auto">
              <a:xfrm>
                <a:off x="326204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Rounded Rectangle 264"/>
              <p:cNvSpPr/>
              <p:nvPr/>
            </p:nvSpPr>
            <p:spPr bwMode="auto">
              <a:xfrm>
                <a:off x="261396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Rounded Rectangle 265"/>
              <p:cNvSpPr/>
              <p:nvPr/>
            </p:nvSpPr>
            <p:spPr bwMode="auto">
              <a:xfrm>
                <a:off x="391011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Rounded Rectangle 266"/>
              <p:cNvSpPr/>
              <p:nvPr/>
            </p:nvSpPr>
            <p:spPr bwMode="auto">
              <a:xfrm>
                <a:off x="455818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Rounded Rectangle 267"/>
              <p:cNvSpPr/>
              <p:nvPr/>
            </p:nvSpPr>
            <p:spPr bwMode="auto">
              <a:xfrm>
                <a:off x="585432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Rounded Rectangle 268"/>
              <p:cNvSpPr/>
              <p:nvPr/>
            </p:nvSpPr>
            <p:spPr bwMode="auto">
              <a:xfrm>
                <a:off x="520625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0" name="Rounded Rectangle 269"/>
              <p:cNvSpPr/>
              <p:nvPr/>
            </p:nvSpPr>
            <p:spPr bwMode="auto">
              <a:xfrm>
                <a:off x="650240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Rounded Rectangle 270"/>
              <p:cNvSpPr/>
              <p:nvPr/>
            </p:nvSpPr>
            <p:spPr bwMode="auto">
              <a:xfrm>
                <a:off x="715047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Rounded Rectangle 271"/>
              <p:cNvSpPr/>
              <p:nvPr/>
            </p:nvSpPr>
            <p:spPr bwMode="auto">
              <a:xfrm>
                <a:off x="844661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Rounded Rectangle 272"/>
              <p:cNvSpPr/>
              <p:nvPr/>
            </p:nvSpPr>
            <p:spPr bwMode="auto">
              <a:xfrm>
                <a:off x="779854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Rounded Rectangle 273"/>
              <p:cNvSpPr/>
              <p:nvPr/>
            </p:nvSpPr>
            <p:spPr bwMode="auto">
              <a:xfrm>
                <a:off x="909468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Rounded Rectangle 274"/>
              <p:cNvSpPr/>
              <p:nvPr/>
            </p:nvSpPr>
            <p:spPr bwMode="auto">
              <a:xfrm>
                <a:off x="974276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6" name="Rounded Rectangle 275"/>
              <p:cNvSpPr/>
              <p:nvPr/>
            </p:nvSpPr>
            <p:spPr bwMode="auto">
              <a:xfrm>
                <a:off x="1103890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7" name="Rounded Rectangle 276"/>
              <p:cNvSpPr/>
              <p:nvPr/>
            </p:nvSpPr>
            <p:spPr bwMode="auto">
              <a:xfrm>
                <a:off x="1039083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8" name="Rounded Rectangle 277"/>
              <p:cNvSpPr/>
              <p:nvPr/>
            </p:nvSpPr>
            <p:spPr bwMode="auto">
              <a:xfrm>
                <a:off x="153384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9" name="Rounded Rectangle 278"/>
              <p:cNvSpPr/>
              <p:nvPr/>
            </p:nvSpPr>
            <p:spPr bwMode="auto">
              <a:xfrm>
                <a:off x="218192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0" name="Rounded Rectangle 279"/>
              <p:cNvSpPr/>
              <p:nvPr/>
            </p:nvSpPr>
            <p:spPr bwMode="auto">
              <a:xfrm>
                <a:off x="347806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Rounded Rectangle 280"/>
              <p:cNvSpPr/>
              <p:nvPr/>
            </p:nvSpPr>
            <p:spPr bwMode="auto">
              <a:xfrm>
                <a:off x="282999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Rounded Rectangle 281"/>
              <p:cNvSpPr/>
              <p:nvPr/>
            </p:nvSpPr>
            <p:spPr bwMode="auto">
              <a:xfrm>
                <a:off x="412613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Rounded Rectangle 282"/>
              <p:cNvSpPr/>
              <p:nvPr/>
            </p:nvSpPr>
            <p:spPr bwMode="auto">
              <a:xfrm>
                <a:off x="477420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Rounded Rectangle 283"/>
              <p:cNvSpPr/>
              <p:nvPr/>
            </p:nvSpPr>
            <p:spPr bwMode="auto">
              <a:xfrm>
                <a:off x="607035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Rounded Rectangle 284"/>
              <p:cNvSpPr/>
              <p:nvPr/>
            </p:nvSpPr>
            <p:spPr bwMode="auto">
              <a:xfrm>
                <a:off x="542228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6" name="Rounded Rectangle 285"/>
              <p:cNvSpPr/>
              <p:nvPr/>
            </p:nvSpPr>
            <p:spPr bwMode="auto">
              <a:xfrm>
                <a:off x="671842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Rounded Rectangle 286"/>
              <p:cNvSpPr/>
              <p:nvPr/>
            </p:nvSpPr>
            <p:spPr bwMode="auto">
              <a:xfrm>
                <a:off x="736649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Rounded Rectangle 287"/>
              <p:cNvSpPr/>
              <p:nvPr/>
            </p:nvSpPr>
            <p:spPr bwMode="auto">
              <a:xfrm>
                <a:off x="866264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Rounded Rectangle 288"/>
              <p:cNvSpPr/>
              <p:nvPr/>
            </p:nvSpPr>
            <p:spPr bwMode="auto">
              <a:xfrm>
                <a:off x="801456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Rounded Rectangle 289"/>
              <p:cNvSpPr/>
              <p:nvPr/>
            </p:nvSpPr>
            <p:spPr bwMode="auto">
              <a:xfrm>
                <a:off x="931071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Rounded Rectangle 290"/>
              <p:cNvSpPr/>
              <p:nvPr/>
            </p:nvSpPr>
            <p:spPr bwMode="auto">
              <a:xfrm>
                <a:off x="995878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2" name="Rounded Rectangle 291"/>
              <p:cNvSpPr/>
              <p:nvPr/>
            </p:nvSpPr>
            <p:spPr bwMode="auto">
              <a:xfrm>
                <a:off x="1125492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3" name="Rounded Rectangle 292"/>
              <p:cNvSpPr/>
              <p:nvPr/>
            </p:nvSpPr>
            <p:spPr bwMode="auto">
              <a:xfrm>
                <a:off x="1060685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4" name="Rounded Rectangle 293"/>
              <p:cNvSpPr/>
              <p:nvPr/>
            </p:nvSpPr>
            <p:spPr bwMode="auto">
              <a:xfrm>
                <a:off x="131782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5" name="Rounded Rectangle 294"/>
              <p:cNvSpPr/>
              <p:nvPr/>
            </p:nvSpPr>
            <p:spPr bwMode="auto">
              <a:xfrm>
                <a:off x="196589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6" name="Rounded Rectangle 295"/>
              <p:cNvSpPr/>
              <p:nvPr/>
            </p:nvSpPr>
            <p:spPr bwMode="auto">
              <a:xfrm>
                <a:off x="326204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Rounded Rectangle 296"/>
              <p:cNvSpPr/>
              <p:nvPr/>
            </p:nvSpPr>
            <p:spPr bwMode="auto">
              <a:xfrm>
                <a:off x="261396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Rounded Rectangle 297"/>
              <p:cNvSpPr/>
              <p:nvPr/>
            </p:nvSpPr>
            <p:spPr bwMode="auto">
              <a:xfrm>
                <a:off x="391011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Rounded Rectangle 298"/>
              <p:cNvSpPr/>
              <p:nvPr/>
            </p:nvSpPr>
            <p:spPr bwMode="auto">
              <a:xfrm>
                <a:off x="455818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Rounded Rectangle 299"/>
              <p:cNvSpPr/>
              <p:nvPr/>
            </p:nvSpPr>
            <p:spPr bwMode="auto">
              <a:xfrm>
                <a:off x="585432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Rounded Rectangle 300"/>
              <p:cNvSpPr/>
              <p:nvPr/>
            </p:nvSpPr>
            <p:spPr bwMode="auto">
              <a:xfrm>
                <a:off x="520625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2" name="Rounded Rectangle 301"/>
              <p:cNvSpPr/>
              <p:nvPr/>
            </p:nvSpPr>
            <p:spPr bwMode="auto">
              <a:xfrm>
                <a:off x="650240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Rounded Rectangle 302"/>
              <p:cNvSpPr/>
              <p:nvPr/>
            </p:nvSpPr>
            <p:spPr bwMode="auto">
              <a:xfrm>
                <a:off x="715047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Rounded Rectangle 303"/>
              <p:cNvSpPr/>
              <p:nvPr/>
            </p:nvSpPr>
            <p:spPr bwMode="auto">
              <a:xfrm>
                <a:off x="844661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Rounded Rectangle 304"/>
              <p:cNvSpPr/>
              <p:nvPr/>
            </p:nvSpPr>
            <p:spPr bwMode="auto">
              <a:xfrm>
                <a:off x="779854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Rounded Rectangle 305"/>
              <p:cNvSpPr/>
              <p:nvPr/>
            </p:nvSpPr>
            <p:spPr bwMode="auto">
              <a:xfrm>
                <a:off x="909468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Rounded Rectangle 306"/>
              <p:cNvSpPr/>
              <p:nvPr/>
            </p:nvSpPr>
            <p:spPr bwMode="auto">
              <a:xfrm>
                <a:off x="974276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8" name="Rounded Rectangle 307"/>
              <p:cNvSpPr/>
              <p:nvPr/>
            </p:nvSpPr>
            <p:spPr bwMode="auto">
              <a:xfrm>
                <a:off x="1103890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9" name="Rounded Rectangle 308"/>
              <p:cNvSpPr/>
              <p:nvPr/>
            </p:nvSpPr>
            <p:spPr bwMode="auto">
              <a:xfrm>
                <a:off x="1039083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0" name="Rounded Rectangle 309"/>
              <p:cNvSpPr/>
              <p:nvPr/>
            </p:nvSpPr>
            <p:spPr bwMode="auto">
              <a:xfrm>
                <a:off x="153384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1" name="Rounded Rectangle 310"/>
              <p:cNvSpPr/>
              <p:nvPr/>
            </p:nvSpPr>
            <p:spPr bwMode="auto">
              <a:xfrm>
                <a:off x="218192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2" name="Rounded Rectangle 311"/>
              <p:cNvSpPr/>
              <p:nvPr/>
            </p:nvSpPr>
            <p:spPr bwMode="auto">
              <a:xfrm>
                <a:off x="347806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Rounded Rectangle 312"/>
              <p:cNvSpPr/>
              <p:nvPr/>
            </p:nvSpPr>
            <p:spPr bwMode="auto">
              <a:xfrm>
                <a:off x="282999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Rounded Rectangle 313"/>
              <p:cNvSpPr/>
              <p:nvPr/>
            </p:nvSpPr>
            <p:spPr bwMode="auto">
              <a:xfrm>
                <a:off x="412613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Rounded Rectangle 314"/>
              <p:cNvSpPr/>
              <p:nvPr/>
            </p:nvSpPr>
            <p:spPr bwMode="auto">
              <a:xfrm>
                <a:off x="477420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Rounded Rectangle 315"/>
              <p:cNvSpPr/>
              <p:nvPr/>
            </p:nvSpPr>
            <p:spPr bwMode="auto">
              <a:xfrm>
                <a:off x="607035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Rounded Rectangle 316"/>
              <p:cNvSpPr/>
              <p:nvPr/>
            </p:nvSpPr>
            <p:spPr bwMode="auto">
              <a:xfrm>
                <a:off x="542228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8" name="Rounded Rectangle 317"/>
              <p:cNvSpPr/>
              <p:nvPr/>
            </p:nvSpPr>
            <p:spPr bwMode="auto">
              <a:xfrm>
                <a:off x="671842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Rounded Rectangle 318"/>
              <p:cNvSpPr/>
              <p:nvPr/>
            </p:nvSpPr>
            <p:spPr bwMode="auto">
              <a:xfrm>
                <a:off x="736649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Rounded Rectangle 319"/>
              <p:cNvSpPr/>
              <p:nvPr/>
            </p:nvSpPr>
            <p:spPr bwMode="auto">
              <a:xfrm>
                <a:off x="866264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Rounded Rectangle 320"/>
              <p:cNvSpPr/>
              <p:nvPr/>
            </p:nvSpPr>
            <p:spPr bwMode="auto">
              <a:xfrm>
                <a:off x="801456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Rounded Rectangle 321"/>
              <p:cNvSpPr/>
              <p:nvPr/>
            </p:nvSpPr>
            <p:spPr bwMode="auto">
              <a:xfrm>
                <a:off x="931071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Rounded Rectangle 322"/>
              <p:cNvSpPr/>
              <p:nvPr/>
            </p:nvSpPr>
            <p:spPr bwMode="auto">
              <a:xfrm>
                <a:off x="995878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4" name="Rounded Rectangle 323"/>
              <p:cNvSpPr/>
              <p:nvPr/>
            </p:nvSpPr>
            <p:spPr bwMode="auto">
              <a:xfrm>
                <a:off x="1125492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5" name="Rounded Rectangle 324"/>
              <p:cNvSpPr/>
              <p:nvPr/>
            </p:nvSpPr>
            <p:spPr bwMode="auto">
              <a:xfrm>
                <a:off x="1060685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6" name="Rounded Rectangle 325"/>
              <p:cNvSpPr/>
              <p:nvPr/>
            </p:nvSpPr>
            <p:spPr bwMode="auto">
              <a:xfrm>
                <a:off x="131782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7" name="Rounded Rectangle 326"/>
              <p:cNvSpPr/>
              <p:nvPr/>
            </p:nvSpPr>
            <p:spPr bwMode="auto">
              <a:xfrm>
                <a:off x="196589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8" name="Rounded Rectangle 327"/>
              <p:cNvSpPr/>
              <p:nvPr/>
            </p:nvSpPr>
            <p:spPr bwMode="auto">
              <a:xfrm>
                <a:off x="326204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Rounded Rectangle 328"/>
              <p:cNvSpPr/>
              <p:nvPr/>
            </p:nvSpPr>
            <p:spPr bwMode="auto">
              <a:xfrm>
                <a:off x="261396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Rounded Rectangle 329"/>
              <p:cNvSpPr/>
              <p:nvPr/>
            </p:nvSpPr>
            <p:spPr bwMode="auto">
              <a:xfrm>
                <a:off x="391011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Rounded Rectangle 330"/>
              <p:cNvSpPr/>
              <p:nvPr/>
            </p:nvSpPr>
            <p:spPr bwMode="auto">
              <a:xfrm>
                <a:off x="455818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Rounded Rectangle 331"/>
              <p:cNvSpPr/>
              <p:nvPr/>
            </p:nvSpPr>
            <p:spPr bwMode="auto">
              <a:xfrm>
                <a:off x="585432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Rounded Rectangle 332"/>
              <p:cNvSpPr/>
              <p:nvPr/>
            </p:nvSpPr>
            <p:spPr bwMode="auto">
              <a:xfrm>
                <a:off x="520625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4" name="Rounded Rectangle 333"/>
              <p:cNvSpPr/>
              <p:nvPr/>
            </p:nvSpPr>
            <p:spPr bwMode="auto">
              <a:xfrm>
                <a:off x="650240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Rounded Rectangle 334"/>
              <p:cNvSpPr/>
              <p:nvPr/>
            </p:nvSpPr>
            <p:spPr bwMode="auto">
              <a:xfrm>
                <a:off x="715047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Rounded Rectangle 335"/>
              <p:cNvSpPr/>
              <p:nvPr/>
            </p:nvSpPr>
            <p:spPr bwMode="auto">
              <a:xfrm>
                <a:off x="844661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Rounded Rectangle 336"/>
              <p:cNvSpPr/>
              <p:nvPr/>
            </p:nvSpPr>
            <p:spPr bwMode="auto">
              <a:xfrm>
                <a:off x="779854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Rounded Rectangle 337"/>
              <p:cNvSpPr/>
              <p:nvPr/>
            </p:nvSpPr>
            <p:spPr bwMode="auto">
              <a:xfrm>
                <a:off x="909468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Rounded Rectangle 338"/>
              <p:cNvSpPr/>
              <p:nvPr/>
            </p:nvSpPr>
            <p:spPr bwMode="auto">
              <a:xfrm>
                <a:off x="974276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0" name="Rounded Rectangle 339"/>
              <p:cNvSpPr/>
              <p:nvPr/>
            </p:nvSpPr>
            <p:spPr bwMode="auto">
              <a:xfrm>
                <a:off x="1103890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1" name="Rounded Rectangle 340"/>
              <p:cNvSpPr/>
              <p:nvPr/>
            </p:nvSpPr>
            <p:spPr bwMode="auto">
              <a:xfrm>
                <a:off x="1039083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2" name="Rounded Rectangle 341"/>
              <p:cNvSpPr/>
              <p:nvPr/>
            </p:nvSpPr>
            <p:spPr bwMode="auto">
              <a:xfrm>
                <a:off x="153384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3" name="Rounded Rectangle 342"/>
              <p:cNvSpPr/>
              <p:nvPr/>
            </p:nvSpPr>
            <p:spPr bwMode="auto">
              <a:xfrm>
                <a:off x="218192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4" name="Rounded Rectangle 343"/>
              <p:cNvSpPr/>
              <p:nvPr/>
            </p:nvSpPr>
            <p:spPr bwMode="auto">
              <a:xfrm>
                <a:off x="347806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Rounded Rectangle 344"/>
              <p:cNvSpPr/>
              <p:nvPr/>
            </p:nvSpPr>
            <p:spPr bwMode="auto">
              <a:xfrm>
                <a:off x="282999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Rounded Rectangle 345"/>
              <p:cNvSpPr/>
              <p:nvPr/>
            </p:nvSpPr>
            <p:spPr bwMode="auto">
              <a:xfrm>
                <a:off x="412613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Rounded Rectangle 346"/>
              <p:cNvSpPr/>
              <p:nvPr/>
            </p:nvSpPr>
            <p:spPr bwMode="auto">
              <a:xfrm>
                <a:off x="477420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Rounded Rectangle 347"/>
              <p:cNvSpPr/>
              <p:nvPr/>
            </p:nvSpPr>
            <p:spPr bwMode="auto">
              <a:xfrm>
                <a:off x="607035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Rounded Rectangle 348"/>
              <p:cNvSpPr/>
              <p:nvPr/>
            </p:nvSpPr>
            <p:spPr bwMode="auto">
              <a:xfrm>
                <a:off x="542228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0" name="Rounded Rectangle 349"/>
              <p:cNvSpPr/>
              <p:nvPr/>
            </p:nvSpPr>
            <p:spPr bwMode="auto">
              <a:xfrm>
                <a:off x="671842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Rounded Rectangle 350"/>
              <p:cNvSpPr/>
              <p:nvPr/>
            </p:nvSpPr>
            <p:spPr bwMode="auto">
              <a:xfrm>
                <a:off x="736649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Rounded Rectangle 351"/>
              <p:cNvSpPr/>
              <p:nvPr/>
            </p:nvSpPr>
            <p:spPr bwMode="auto">
              <a:xfrm>
                <a:off x="866264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Rounded Rectangle 352"/>
              <p:cNvSpPr/>
              <p:nvPr/>
            </p:nvSpPr>
            <p:spPr bwMode="auto">
              <a:xfrm>
                <a:off x="801456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Rounded Rectangle 353"/>
              <p:cNvSpPr/>
              <p:nvPr/>
            </p:nvSpPr>
            <p:spPr bwMode="auto">
              <a:xfrm>
                <a:off x="931071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Rounded Rectangle 354"/>
              <p:cNvSpPr/>
              <p:nvPr/>
            </p:nvSpPr>
            <p:spPr bwMode="auto">
              <a:xfrm>
                <a:off x="995878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6" name="Rounded Rectangle 355"/>
              <p:cNvSpPr/>
              <p:nvPr/>
            </p:nvSpPr>
            <p:spPr bwMode="auto">
              <a:xfrm>
                <a:off x="1125492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7" name="Rounded Rectangle 356"/>
              <p:cNvSpPr/>
              <p:nvPr/>
            </p:nvSpPr>
            <p:spPr bwMode="auto">
              <a:xfrm>
                <a:off x="1060685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8" name="Rounded Rectangle 357"/>
              <p:cNvSpPr/>
              <p:nvPr/>
            </p:nvSpPr>
            <p:spPr bwMode="auto">
              <a:xfrm>
                <a:off x="131782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9" name="Rounded Rectangle 358"/>
              <p:cNvSpPr/>
              <p:nvPr/>
            </p:nvSpPr>
            <p:spPr bwMode="auto">
              <a:xfrm>
                <a:off x="196589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0" name="Rounded Rectangle 359"/>
              <p:cNvSpPr/>
              <p:nvPr/>
            </p:nvSpPr>
            <p:spPr bwMode="auto">
              <a:xfrm>
                <a:off x="326204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Rounded Rectangle 360"/>
              <p:cNvSpPr/>
              <p:nvPr/>
            </p:nvSpPr>
            <p:spPr bwMode="auto">
              <a:xfrm>
                <a:off x="261396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Rounded Rectangle 361"/>
              <p:cNvSpPr/>
              <p:nvPr/>
            </p:nvSpPr>
            <p:spPr bwMode="auto">
              <a:xfrm>
                <a:off x="391011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Rounded Rectangle 362"/>
              <p:cNvSpPr/>
              <p:nvPr/>
            </p:nvSpPr>
            <p:spPr bwMode="auto">
              <a:xfrm>
                <a:off x="455818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Rounded Rectangle 363"/>
              <p:cNvSpPr/>
              <p:nvPr/>
            </p:nvSpPr>
            <p:spPr bwMode="auto">
              <a:xfrm>
                <a:off x="585432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Rounded Rectangle 364"/>
              <p:cNvSpPr/>
              <p:nvPr/>
            </p:nvSpPr>
            <p:spPr bwMode="auto">
              <a:xfrm>
                <a:off x="520625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6" name="Rounded Rectangle 365"/>
              <p:cNvSpPr/>
              <p:nvPr/>
            </p:nvSpPr>
            <p:spPr bwMode="auto">
              <a:xfrm>
                <a:off x="650240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Rounded Rectangle 366"/>
              <p:cNvSpPr/>
              <p:nvPr/>
            </p:nvSpPr>
            <p:spPr bwMode="auto">
              <a:xfrm>
                <a:off x="715047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Rounded Rectangle 367"/>
              <p:cNvSpPr/>
              <p:nvPr/>
            </p:nvSpPr>
            <p:spPr bwMode="auto">
              <a:xfrm>
                <a:off x="844661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Rounded Rectangle 368"/>
              <p:cNvSpPr/>
              <p:nvPr/>
            </p:nvSpPr>
            <p:spPr bwMode="auto">
              <a:xfrm>
                <a:off x="779854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Rounded Rectangle 369"/>
              <p:cNvSpPr/>
              <p:nvPr/>
            </p:nvSpPr>
            <p:spPr bwMode="auto">
              <a:xfrm>
                <a:off x="909468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Rounded Rectangle 370"/>
              <p:cNvSpPr/>
              <p:nvPr/>
            </p:nvSpPr>
            <p:spPr bwMode="auto">
              <a:xfrm>
                <a:off x="974276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2" name="Rounded Rectangle 371"/>
              <p:cNvSpPr/>
              <p:nvPr/>
            </p:nvSpPr>
            <p:spPr bwMode="auto">
              <a:xfrm>
                <a:off x="1103890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3" name="Rounded Rectangle 372"/>
              <p:cNvSpPr/>
              <p:nvPr/>
            </p:nvSpPr>
            <p:spPr bwMode="auto">
              <a:xfrm>
                <a:off x="1039083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4" name="Rounded Rectangle 373"/>
              <p:cNvSpPr/>
              <p:nvPr/>
            </p:nvSpPr>
            <p:spPr bwMode="auto">
              <a:xfrm>
                <a:off x="153384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5" name="Rounded Rectangle 374"/>
              <p:cNvSpPr/>
              <p:nvPr/>
            </p:nvSpPr>
            <p:spPr bwMode="auto">
              <a:xfrm>
                <a:off x="218192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6" name="Rounded Rectangle 375"/>
              <p:cNvSpPr/>
              <p:nvPr/>
            </p:nvSpPr>
            <p:spPr bwMode="auto">
              <a:xfrm>
                <a:off x="347806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Rounded Rectangle 376"/>
              <p:cNvSpPr/>
              <p:nvPr/>
            </p:nvSpPr>
            <p:spPr bwMode="auto">
              <a:xfrm>
                <a:off x="282999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Rounded Rectangle 377"/>
              <p:cNvSpPr/>
              <p:nvPr/>
            </p:nvSpPr>
            <p:spPr bwMode="auto">
              <a:xfrm>
                <a:off x="412613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Rounded Rectangle 378"/>
              <p:cNvSpPr/>
              <p:nvPr/>
            </p:nvSpPr>
            <p:spPr bwMode="auto">
              <a:xfrm>
                <a:off x="477420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Rounded Rectangle 379"/>
              <p:cNvSpPr/>
              <p:nvPr/>
            </p:nvSpPr>
            <p:spPr bwMode="auto">
              <a:xfrm>
                <a:off x="607035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Rounded Rectangle 380"/>
              <p:cNvSpPr/>
              <p:nvPr/>
            </p:nvSpPr>
            <p:spPr bwMode="auto">
              <a:xfrm>
                <a:off x="542228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2" name="Rounded Rectangle 381"/>
              <p:cNvSpPr/>
              <p:nvPr/>
            </p:nvSpPr>
            <p:spPr bwMode="auto">
              <a:xfrm>
                <a:off x="671842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Rounded Rectangle 382"/>
              <p:cNvSpPr/>
              <p:nvPr/>
            </p:nvSpPr>
            <p:spPr bwMode="auto">
              <a:xfrm>
                <a:off x="736649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Rounded Rectangle 383"/>
              <p:cNvSpPr/>
              <p:nvPr/>
            </p:nvSpPr>
            <p:spPr bwMode="auto">
              <a:xfrm>
                <a:off x="866264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Rounded Rectangle 384"/>
              <p:cNvSpPr/>
              <p:nvPr/>
            </p:nvSpPr>
            <p:spPr bwMode="auto">
              <a:xfrm>
                <a:off x="801456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Rounded Rectangle 385"/>
              <p:cNvSpPr/>
              <p:nvPr/>
            </p:nvSpPr>
            <p:spPr bwMode="auto">
              <a:xfrm>
                <a:off x="931071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Rounded Rectangle 386"/>
              <p:cNvSpPr/>
              <p:nvPr/>
            </p:nvSpPr>
            <p:spPr bwMode="auto">
              <a:xfrm>
                <a:off x="995878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8" name="Rounded Rectangle 387"/>
              <p:cNvSpPr/>
              <p:nvPr/>
            </p:nvSpPr>
            <p:spPr bwMode="auto">
              <a:xfrm>
                <a:off x="1125492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9" name="Rounded Rectangle 388"/>
              <p:cNvSpPr/>
              <p:nvPr/>
            </p:nvSpPr>
            <p:spPr bwMode="auto">
              <a:xfrm>
                <a:off x="1060685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0" name="Rounded Rectangle 389"/>
              <p:cNvSpPr/>
              <p:nvPr/>
            </p:nvSpPr>
            <p:spPr bwMode="auto">
              <a:xfrm>
                <a:off x="131782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1" name="Rounded Rectangle 390"/>
              <p:cNvSpPr/>
              <p:nvPr/>
            </p:nvSpPr>
            <p:spPr bwMode="auto">
              <a:xfrm>
                <a:off x="196589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2" name="Rounded Rectangle 391"/>
              <p:cNvSpPr/>
              <p:nvPr/>
            </p:nvSpPr>
            <p:spPr bwMode="auto">
              <a:xfrm>
                <a:off x="326204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3" name="Rounded Rectangle 392"/>
              <p:cNvSpPr/>
              <p:nvPr/>
            </p:nvSpPr>
            <p:spPr bwMode="auto">
              <a:xfrm>
                <a:off x="261396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4" name="Rounded Rectangle 393"/>
              <p:cNvSpPr/>
              <p:nvPr/>
            </p:nvSpPr>
            <p:spPr bwMode="auto">
              <a:xfrm>
                <a:off x="391011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5" name="Rounded Rectangle 394"/>
              <p:cNvSpPr/>
              <p:nvPr/>
            </p:nvSpPr>
            <p:spPr bwMode="auto">
              <a:xfrm>
                <a:off x="455818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6" name="Rounded Rectangle 395"/>
              <p:cNvSpPr/>
              <p:nvPr/>
            </p:nvSpPr>
            <p:spPr bwMode="auto">
              <a:xfrm>
                <a:off x="585432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7" name="Rounded Rectangle 396"/>
              <p:cNvSpPr/>
              <p:nvPr/>
            </p:nvSpPr>
            <p:spPr bwMode="auto">
              <a:xfrm>
                <a:off x="520625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8" name="Rounded Rectangle 397"/>
              <p:cNvSpPr/>
              <p:nvPr/>
            </p:nvSpPr>
            <p:spPr bwMode="auto">
              <a:xfrm>
                <a:off x="650240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9" name="Rounded Rectangle 398"/>
              <p:cNvSpPr/>
              <p:nvPr/>
            </p:nvSpPr>
            <p:spPr bwMode="auto">
              <a:xfrm>
                <a:off x="715047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0" name="Rounded Rectangle 399"/>
              <p:cNvSpPr/>
              <p:nvPr/>
            </p:nvSpPr>
            <p:spPr bwMode="auto">
              <a:xfrm>
                <a:off x="844661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1" name="Rounded Rectangle 400"/>
              <p:cNvSpPr/>
              <p:nvPr/>
            </p:nvSpPr>
            <p:spPr bwMode="auto">
              <a:xfrm>
                <a:off x="779854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2" name="Rounded Rectangle 401"/>
              <p:cNvSpPr/>
              <p:nvPr/>
            </p:nvSpPr>
            <p:spPr bwMode="auto">
              <a:xfrm>
                <a:off x="909468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3" name="Rounded Rectangle 402"/>
              <p:cNvSpPr/>
              <p:nvPr/>
            </p:nvSpPr>
            <p:spPr bwMode="auto">
              <a:xfrm>
                <a:off x="974276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4" name="Rounded Rectangle 403"/>
              <p:cNvSpPr/>
              <p:nvPr/>
            </p:nvSpPr>
            <p:spPr bwMode="auto">
              <a:xfrm>
                <a:off x="1103890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5" name="Rounded Rectangle 404"/>
              <p:cNvSpPr/>
              <p:nvPr/>
            </p:nvSpPr>
            <p:spPr bwMode="auto">
              <a:xfrm>
                <a:off x="1039083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6" name="Rounded Rectangle 405"/>
              <p:cNvSpPr/>
              <p:nvPr/>
            </p:nvSpPr>
            <p:spPr bwMode="auto">
              <a:xfrm>
                <a:off x="153384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7" name="Rounded Rectangle 406"/>
              <p:cNvSpPr/>
              <p:nvPr/>
            </p:nvSpPr>
            <p:spPr bwMode="auto">
              <a:xfrm>
                <a:off x="218192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8" name="Rounded Rectangle 407"/>
              <p:cNvSpPr/>
              <p:nvPr/>
            </p:nvSpPr>
            <p:spPr bwMode="auto">
              <a:xfrm>
                <a:off x="347806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9" name="Rounded Rectangle 408"/>
              <p:cNvSpPr/>
              <p:nvPr/>
            </p:nvSpPr>
            <p:spPr bwMode="auto">
              <a:xfrm>
                <a:off x="282999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0" name="Rounded Rectangle 409"/>
              <p:cNvSpPr/>
              <p:nvPr/>
            </p:nvSpPr>
            <p:spPr bwMode="auto">
              <a:xfrm>
                <a:off x="412613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1" name="Rounded Rectangle 410"/>
              <p:cNvSpPr/>
              <p:nvPr/>
            </p:nvSpPr>
            <p:spPr bwMode="auto">
              <a:xfrm>
                <a:off x="477420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2" name="Rounded Rectangle 411"/>
              <p:cNvSpPr/>
              <p:nvPr/>
            </p:nvSpPr>
            <p:spPr bwMode="auto">
              <a:xfrm>
                <a:off x="607035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3" name="Rounded Rectangle 412"/>
              <p:cNvSpPr/>
              <p:nvPr/>
            </p:nvSpPr>
            <p:spPr bwMode="auto">
              <a:xfrm>
                <a:off x="542228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4" name="Rounded Rectangle 413"/>
              <p:cNvSpPr/>
              <p:nvPr/>
            </p:nvSpPr>
            <p:spPr bwMode="auto">
              <a:xfrm>
                <a:off x="671842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5" name="Rounded Rectangle 414"/>
              <p:cNvSpPr/>
              <p:nvPr/>
            </p:nvSpPr>
            <p:spPr bwMode="auto">
              <a:xfrm>
                <a:off x="736649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6" name="Rounded Rectangle 415"/>
              <p:cNvSpPr/>
              <p:nvPr/>
            </p:nvSpPr>
            <p:spPr bwMode="auto">
              <a:xfrm>
                <a:off x="866264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7" name="Rounded Rectangle 416"/>
              <p:cNvSpPr/>
              <p:nvPr/>
            </p:nvSpPr>
            <p:spPr bwMode="auto">
              <a:xfrm>
                <a:off x="801456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8" name="Rounded Rectangle 417"/>
              <p:cNvSpPr/>
              <p:nvPr/>
            </p:nvSpPr>
            <p:spPr bwMode="auto">
              <a:xfrm>
                <a:off x="931071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9" name="Rounded Rectangle 418"/>
              <p:cNvSpPr/>
              <p:nvPr/>
            </p:nvSpPr>
            <p:spPr bwMode="auto">
              <a:xfrm>
                <a:off x="995878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0" name="Rounded Rectangle 419"/>
              <p:cNvSpPr/>
              <p:nvPr/>
            </p:nvSpPr>
            <p:spPr bwMode="auto">
              <a:xfrm>
                <a:off x="1125492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1" name="Rounded Rectangle 420"/>
              <p:cNvSpPr/>
              <p:nvPr/>
            </p:nvSpPr>
            <p:spPr bwMode="auto">
              <a:xfrm>
                <a:off x="1060685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cxnSp>
        <p:nvCxnSpPr>
          <p:cNvPr id="423" name="Curved Connector 422"/>
          <p:cNvCxnSpPr>
            <a:stCxn id="3" idx="1"/>
            <a:endCxn id="262" idx="0"/>
          </p:cNvCxnSpPr>
          <p:nvPr/>
        </p:nvCxnSpPr>
        <p:spPr bwMode="auto">
          <a:xfrm rot="10800000" flipV="1">
            <a:off x="486182" y="2320515"/>
            <a:ext cx="1047666" cy="1833073"/>
          </a:xfrm>
          <a:prstGeom prst="curvedConnector2">
            <a:avLst/>
          </a:prstGeom>
          <a:gradFill rotWithShape="0">
            <a:gsLst>
              <a:gs pos="0">
                <a:srgbClr val="0082E5">
                  <a:alpha val="75000"/>
                </a:srgbClr>
              </a:gs>
              <a:gs pos="100000">
                <a:srgbClr val="0057E5">
                  <a:alpha val="64999"/>
                </a:srgbClr>
              </a:gs>
            </a:gsLst>
            <a:lin ang="5400000" scaled="1"/>
          </a:gradFill>
          <a:ln w="38100" cap="flat" cmpd="sng" algn="ctr">
            <a:solidFill>
              <a:schemeClr val="tx1">
                <a:lumMod val="75000"/>
              </a:schemeClr>
            </a:solidFill>
            <a:prstDash val="solid"/>
            <a:round/>
            <a:headEnd type="none" w="med" len="med"/>
            <a:tailEnd type="arrow"/>
          </a:ln>
          <a:effectLst/>
        </p:spPr>
      </p:cxnSp>
      <p:cxnSp>
        <p:nvCxnSpPr>
          <p:cNvPr id="431" name="Curved Connector 430"/>
          <p:cNvCxnSpPr/>
          <p:nvPr/>
        </p:nvCxnSpPr>
        <p:spPr bwMode="auto">
          <a:xfrm rot="16200000" flipH="1">
            <a:off x="1893888" y="5956920"/>
            <a:ext cx="2160240" cy="2880320"/>
          </a:xfrm>
          <a:prstGeom prst="curvedConnector2">
            <a:avLst/>
          </a:prstGeom>
          <a:gradFill rotWithShape="0">
            <a:gsLst>
              <a:gs pos="0">
                <a:srgbClr val="0082E5">
                  <a:alpha val="75000"/>
                </a:srgbClr>
              </a:gs>
              <a:gs pos="100000">
                <a:srgbClr val="0057E5">
                  <a:alpha val="64999"/>
                </a:srgbClr>
              </a:gs>
            </a:gsLst>
            <a:lin ang="5400000" scaled="1"/>
          </a:gradFill>
          <a:ln w="57150" cap="flat" cmpd="sng" algn="ctr">
            <a:solidFill>
              <a:srgbClr val="D9D9D9"/>
            </a:solidFill>
            <a:prstDash val="solid"/>
            <a:round/>
            <a:headEnd type="triangle" w="med" len="med"/>
            <a:tailEnd type="none" w="med" len="med"/>
          </a:ln>
          <a:effectLst/>
        </p:spPr>
      </p:cxnSp>
      <p:sp>
        <p:nvSpPr>
          <p:cNvPr id="432" name="Content Placeholder 2"/>
          <p:cNvSpPr txBox="1">
            <a:spLocks/>
          </p:cNvSpPr>
          <p:nvPr/>
        </p:nvSpPr>
        <p:spPr bwMode="auto">
          <a:xfrm>
            <a:off x="4918224" y="7757120"/>
            <a:ext cx="6120680" cy="936104"/>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342900" indent="-3429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1pPr>
            <a:lvl2pPr marL="742950" indent="-28575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2pPr>
            <a:lvl3pPr marL="11430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3pPr>
            <a:lvl4pPr marL="16002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4pPr>
            <a:lvl5pPr marL="20574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5pPr>
            <a:lvl6pPr marL="4572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6pPr>
            <a:lvl7pPr marL="9144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7pPr>
            <a:lvl8pPr marL="13716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8pPr>
            <a:lvl9pPr marL="18288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9pPr>
          </a:lstStyle>
          <a:p>
            <a:pPr marL="0" indent="0">
              <a:buFontTx/>
              <a:buNone/>
            </a:pPr>
            <a:r>
              <a:rPr lang="en-US" dirty="0" smtClean="0"/>
              <a:t>Scalable storage, bandwidth and processing</a:t>
            </a:r>
            <a:endParaRPr lang="en-US" dirty="0"/>
          </a:p>
        </p:txBody>
      </p:sp>
      <p:sp>
        <p:nvSpPr>
          <p:cNvPr id="433" name="Oval 432"/>
          <p:cNvSpPr/>
          <p:nvPr/>
        </p:nvSpPr>
        <p:spPr bwMode="auto">
          <a:xfrm>
            <a:off x="4414168" y="8333184"/>
            <a:ext cx="288032" cy="288032"/>
          </a:xfrm>
          <a:prstGeom prst="ellipse">
            <a:avLst/>
          </a:prstGeom>
          <a:solidFill>
            <a:schemeClr val="tx1">
              <a:lumMod val="75000"/>
            </a:schemeClr>
          </a:solidFill>
          <a:ln w="127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4" name="Content Placeholder 2"/>
          <p:cNvSpPr txBox="1">
            <a:spLocks/>
          </p:cNvSpPr>
          <p:nvPr/>
        </p:nvSpPr>
        <p:spPr bwMode="auto">
          <a:xfrm>
            <a:off x="4990232" y="1852464"/>
            <a:ext cx="2448272" cy="936104"/>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marL="342900" indent="-3429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1pPr>
            <a:lvl2pPr marL="742950" indent="-28575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2pPr>
            <a:lvl3pPr marL="11430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3pPr>
            <a:lvl4pPr marL="16002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4pPr>
            <a:lvl5pPr marL="20574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5pPr>
            <a:lvl6pPr marL="4572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6pPr>
            <a:lvl7pPr marL="9144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7pPr>
            <a:lvl8pPr marL="13716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8pPr>
            <a:lvl9pPr marL="18288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9pPr>
          </a:lstStyle>
          <a:p>
            <a:pPr marL="0" indent="0">
              <a:buFontTx/>
              <a:buNone/>
            </a:pPr>
            <a:r>
              <a:rPr lang="en-US" dirty="0" smtClean="0"/>
              <a:t>Keys </a:t>
            </a:r>
            <a:r>
              <a:rPr lang="en-US" dirty="0" err="1" smtClean="0"/>
              <a:t>F</a:t>
            </a:r>
            <a:r>
              <a:rPr lang="en-US" dirty="0" err="1"/>
              <a:t>s</a:t>
            </a:r>
            <a:r>
              <a:rPr lang="en-US" dirty="0" err="1" smtClean="0"/>
              <a:t>-F</a:t>
            </a:r>
            <a:r>
              <a:rPr lang="en-US" dirty="0" err="1"/>
              <a:t>z</a:t>
            </a:r>
            <a:endParaRPr lang="en-US" dirty="0"/>
          </a:p>
        </p:txBody>
      </p:sp>
      <p:cxnSp>
        <p:nvCxnSpPr>
          <p:cNvPr id="435" name="Curved Connector 434"/>
          <p:cNvCxnSpPr>
            <a:stCxn id="434" idx="1"/>
          </p:cNvCxnSpPr>
          <p:nvPr/>
        </p:nvCxnSpPr>
        <p:spPr bwMode="auto">
          <a:xfrm rot="10800000" flipV="1">
            <a:off x="3942566" y="2320515"/>
            <a:ext cx="1047666" cy="1833073"/>
          </a:xfrm>
          <a:prstGeom prst="curvedConnector2">
            <a:avLst/>
          </a:prstGeom>
          <a:gradFill rotWithShape="0">
            <a:gsLst>
              <a:gs pos="0">
                <a:srgbClr val="0082E5">
                  <a:alpha val="75000"/>
                </a:srgbClr>
              </a:gs>
              <a:gs pos="100000">
                <a:srgbClr val="0057E5">
                  <a:alpha val="64999"/>
                </a:srgbClr>
              </a:gs>
            </a:gsLst>
            <a:lin ang="5400000" scaled="1"/>
          </a:gradFill>
          <a:ln w="38100" cap="flat" cmpd="sng" algn="ctr">
            <a:solidFill>
              <a:schemeClr val="tx1">
                <a:lumMod val="75000"/>
              </a:schemeClr>
            </a:solidFill>
            <a:prstDash val="solid"/>
            <a:round/>
            <a:headEnd type="none" w="med" len="med"/>
            <a:tailEnd type="arrow"/>
          </a:ln>
          <a:effectLst/>
        </p:spPr>
      </p:cxnSp>
      <p:sp>
        <p:nvSpPr>
          <p:cNvPr id="436" name="Content Placeholder 2"/>
          <p:cNvSpPr txBox="1">
            <a:spLocks/>
          </p:cNvSpPr>
          <p:nvPr/>
        </p:nvSpPr>
        <p:spPr bwMode="auto">
          <a:xfrm>
            <a:off x="8302600" y="1852464"/>
            <a:ext cx="2448272" cy="936104"/>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marL="342900" indent="-3429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1pPr>
            <a:lvl2pPr marL="742950" indent="-28575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2pPr>
            <a:lvl3pPr marL="11430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3pPr>
            <a:lvl4pPr marL="16002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4pPr>
            <a:lvl5pPr marL="20574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5pPr>
            <a:lvl6pPr marL="4572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6pPr>
            <a:lvl7pPr marL="9144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7pPr>
            <a:lvl8pPr marL="13716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8pPr>
            <a:lvl9pPr marL="18288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9pPr>
          </a:lstStyle>
          <a:p>
            <a:pPr marL="0" indent="0">
              <a:buFontTx/>
              <a:buNone/>
            </a:pPr>
            <a:r>
              <a:rPr lang="en-US" dirty="0" smtClean="0"/>
              <a:t>Keys </a:t>
            </a:r>
            <a:r>
              <a:rPr lang="en-US" dirty="0" err="1" smtClean="0"/>
              <a:t>Xa-Yd</a:t>
            </a:r>
            <a:endParaRPr lang="en-US" dirty="0"/>
          </a:p>
        </p:txBody>
      </p:sp>
      <p:cxnSp>
        <p:nvCxnSpPr>
          <p:cNvPr id="437" name="Curved Connector 436"/>
          <p:cNvCxnSpPr>
            <a:stCxn id="436" idx="3"/>
            <a:endCxn id="293" idx="0"/>
          </p:cNvCxnSpPr>
          <p:nvPr/>
        </p:nvCxnSpPr>
        <p:spPr bwMode="auto">
          <a:xfrm>
            <a:off x="10750872" y="2320516"/>
            <a:ext cx="1117645" cy="1833073"/>
          </a:xfrm>
          <a:prstGeom prst="curvedConnector2">
            <a:avLst/>
          </a:prstGeom>
          <a:gradFill rotWithShape="0">
            <a:gsLst>
              <a:gs pos="0">
                <a:srgbClr val="0082E5">
                  <a:alpha val="75000"/>
                </a:srgbClr>
              </a:gs>
              <a:gs pos="100000">
                <a:srgbClr val="0057E5">
                  <a:alpha val="64999"/>
                </a:srgbClr>
              </a:gs>
            </a:gsLst>
            <a:lin ang="5400000" scaled="1"/>
          </a:gradFill>
          <a:ln w="38100" cap="flat" cmpd="sng" algn="ctr">
            <a:solidFill>
              <a:schemeClr val="tx1">
                <a:lumMod val="75000"/>
              </a:schemeClr>
            </a:solidFill>
            <a:prstDash val="solid"/>
            <a:round/>
            <a:headEnd type="none" w="med" len="med"/>
            <a:tailEnd type="arrow"/>
          </a:ln>
          <a:effectLst/>
        </p:spPr>
      </p:cxnSp>
    </p:spTree>
    <p:extLst>
      <p:ext uri="{BB962C8B-B14F-4D97-AF65-F5344CB8AC3E}">
        <p14:creationId xmlns:p14="http://schemas.microsoft.com/office/powerpoint/2010/main" val="4186615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Distributed Caching Approach</a:t>
            </a:r>
            <a:endParaRPr lang="en-US" dirty="0"/>
          </a:p>
        </p:txBody>
      </p:sp>
      <p:grpSp>
        <p:nvGrpSpPr>
          <p:cNvPr id="4" name="Group 15"/>
          <p:cNvGrpSpPr/>
          <p:nvPr/>
        </p:nvGrpSpPr>
        <p:grpSpPr>
          <a:xfrm>
            <a:off x="4198144" y="6677000"/>
            <a:ext cx="2971800" cy="2590800"/>
            <a:chOff x="2159000" y="3276600"/>
            <a:chExt cx="2971800" cy="2590800"/>
          </a:xfrm>
        </p:grpSpPr>
        <p:sp>
          <p:nvSpPr>
            <p:cNvPr id="5" name="Oval 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1" name="Content Placeholder 2"/>
          <p:cNvSpPr>
            <a:spLocks noGrp="1"/>
          </p:cNvSpPr>
          <p:nvPr>
            <p:ph idx="1"/>
          </p:nvPr>
        </p:nvSpPr>
        <p:spPr>
          <a:xfrm>
            <a:off x="1461840" y="2284512"/>
            <a:ext cx="2448272" cy="936104"/>
          </a:xfrm>
        </p:spPr>
        <p:txBody>
          <a:bodyPr anchor="ctr"/>
          <a:lstStyle/>
          <a:p>
            <a:pPr marL="0" indent="0">
              <a:buNone/>
            </a:pPr>
            <a:r>
              <a:rPr lang="en-US" sz="2600" dirty="0" smtClean="0"/>
              <a:t>Keys </a:t>
            </a:r>
            <a:r>
              <a:rPr lang="en-US" sz="2600" dirty="0" err="1" smtClean="0"/>
              <a:t>Aa-Ap</a:t>
            </a:r>
            <a:endParaRPr lang="en-US" sz="2600" dirty="0"/>
          </a:p>
        </p:txBody>
      </p:sp>
      <p:grpSp>
        <p:nvGrpSpPr>
          <p:cNvPr id="12" name="Group 11"/>
          <p:cNvGrpSpPr/>
          <p:nvPr/>
        </p:nvGrpSpPr>
        <p:grpSpPr>
          <a:xfrm>
            <a:off x="309712" y="3580656"/>
            <a:ext cx="12529392" cy="2448272"/>
            <a:chOff x="957784" y="5596880"/>
            <a:chExt cx="11305256" cy="1512168"/>
          </a:xfrm>
        </p:grpSpPr>
        <p:cxnSp>
          <p:nvCxnSpPr>
            <p:cNvPr id="13" name="Straight Connector 12"/>
            <p:cNvCxnSpPr/>
            <p:nvPr/>
          </p:nvCxnSpPr>
          <p:spPr bwMode="auto">
            <a:xfrm>
              <a:off x="1154296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 name="Straight Connector 13"/>
            <p:cNvCxnSpPr/>
            <p:nvPr/>
          </p:nvCxnSpPr>
          <p:spPr bwMode="auto">
            <a:xfrm>
              <a:off x="1154296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 name="Straight Connector 14"/>
            <p:cNvCxnSpPr/>
            <p:nvPr/>
          </p:nvCxnSpPr>
          <p:spPr bwMode="auto">
            <a:xfrm>
              <a:off x="1154296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 name="Straight Connector 15"/>
            <p:cNvCxnSpPr/>
            <p:nvPr/>
          </p:nvCxnSpPr>
          <p:spPr bwMode="auto">
            <a:xfrm>
              <a:off x="1154296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 name="Straight Connector 16"/>
            <p:cNvCxnSpPr/>
            <p:nvPr/>
          </p:nvCxnSpPr>
          <p:spPr bwMode="auto">
            <a:xfrm>
              <a:off x="1154296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 name="Straight Connector 17"/>
            <p:cNvCxnSpPr/>
            <p:nvPr/>
          </p:nvCxnSpPr>
          <p:spPr bwMode="auto">
            <a:xfrm>
              <a:off x="1154296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 name="Straight Connector 18"/>
            <p:cNvCxnSpPr/>
            <p:nvPr/>
          </p:nvCxnSpPr>
          <p:spPr bwMode="auto">
            <a:xfrm>
              <a:off x="1154296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 name="Straight Connector 19"/>
            <p:cNvCxnSpPr/>
            <p:nvPr/>
          </p:nvCxnSpPr>
          <p:spPr bwMode="auto">
            <a:xfrm>
              <a:off x="1154296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 name="Straight Connector 20"/>
            <p:cNvCxnSpPr/>
            <p:nvPr/>
          </p:nvCxnSpPr>
          <p:spPr bwMode="auto">
            <a:xfrm>
              <a:off x="1154296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 name="Straight Connector 21"/>
            <p:cNvCxnSpPr/>
            <p:nvPr/>
          </p:nvCxnSpPr>
          <p:spPr bwMode="auto">
            <a:xfrm>
              <a:off x="1154296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 name="Straight Connector 22"/>
            <p:cNvCxnSpPr/>
            <p:nvPr/>
          </p:nvCxnSpPr>
          <p:spPr bwMode="auto">
            <a:xfrm>
              <a:off x="1154296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 name="Straight Connector 23"/>
            <p:cNvCxnSpPr/>
            <p:nvPr/>
          </p:nvCxnSpPr>
          <p:spPr bwMode="auto">
            <a:xfrm>
              <a:off x="1154296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 name="Straight Connector 24"/>
            <p:cNvCxnSpPr/>
            <p:nvPr/>
          </p:nvCxnSpPr>
          <p:spPr bwMode="auto">
            <a:xfrm>
              <a:off x="1154296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6" name="Straight Connector 25"/>
            <p:cNvCxnSpPr/>
            <p:nvPr/>
          </p:nvCxnSpPr>
          <p:spPr bwMode="auto">
            <a:xfrm>
              <a:off x="1154296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7" name="Straight Connector 26"/>
            <p:cNvCxnSpPr/>
            <p:nvPr/>
          </p:nvCxnSpPr>
          <p:spPr bwMode="auto">
            <a:xfrm>
              <a:off x="1154296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8" name="Straight Connector 27"/>
            <p:cNvCxnSpPr/>
            <p:nvPr/>
          </p:nvCxnSpPr>
          <p:spPr bwMode="auto">
            <a:xfrm>
              <a:off x="1154296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9" name="Straight Connector 28"/>
            <p:cNvCxnSpPr/>
            <p:nvPr/>
          </p:nvCxnSpPr>
          <p:spPr bwMode="auto">
            <a:xfrm>
              <a:off x="1082288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0" name="Straight Connector 29"/>
            <p:cNvCxnSpPr/>
            <p:nvPr/>
          </p:nvCxnSpPr>
          <p:spPr bwMode="auto">
            <a:xfrm>
              <a:off x="1082288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1" name="Straight Connector 30"/>
            <p:cNvCxnSpPr/>
            <p:nvPr/>
          </p:nvCxnSpPr>
          <p:spPr bwMode="auto">
            <a:xfrm>
              <a:off x="1082288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2" name="Straight Connector 31"/>
            <p:cNvCxnSpPr/>
            <p:nvPr/>
          </p:nvCxnSpPr>
          <p:spPr bwMode="auto">
            <a:xfrm>
              <a:off x="1082288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3" name="Straight Connector 32"/>
            <p:cNvCxnSpPr/>
            <p:nvPr/>
          </p:nvCxnSpPr>
          <p:spPr bwMode="auto">
            <a:xfrm>
              <a:off x="1082288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4" name="Straight Connector 33"/>
            <p:cNvCxnSpPr/>
            <p:nvPr/>
          </p:nvCxnSpPr>
          <p:spPr bwMode="auto">
            <a:xfrm>
              <a:off x="1082288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5" name="Straight Connector 34"/>
            <p:cNvCxnSpPr/>
            <p:nvPr/>
          </p:nvCxnSpPr>
          <p:spPr bwMode="auto">
            <a:xfrm>
              <a:off x="1082288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6" name="Straight Connector 35"/>
            <p:cNvCxnSpPr/>
            <p:nvPr/>
          </p:nvCxnSpPr>
          <p:spPr bwMode="auto">
            <a:xfrm>
              <a:off x="1082288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7" name="Straight Connector 36"/>
            <p:cNvCxnSpPr/>
            <p:nvPr/>
          </p:nvCxnSpPr>
          <p:spPr bwMode="auto">
            <a:xfrm>
              <a:off x="1082288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8" name="Straight Connector 37"/>
            <p:cNvCxnSpPr/>
            <p:nvPr/>
          </p:nvCxnSpPr>
          <p:spPr bwMode="auto">
            <a:xfrm>
              <a:off x="1082288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39" name="Straight Connector 38"/>
            <p:cNvCxnSpPr/>
            <p:nvPr/>
          </p:nvCxnSpPr>
          <p:spPr bwMode="auto">
            <a:xfrm>
              <a:off x="1082288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0" name="Straight Connector 39"/>
            <p:cNvCxnSpPr/>
            <p:nvPr/>
          </p:nvCxnSpPr>
          <p:spPr bwMode="auto">
            <a:xfrm>
              <a:off x="1082288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a:off x="1082288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2" name="Straight Connector 41"/>
            <p:cNvCxnSpPr/>
            <p:nvPr/>
          </p:nvCxnSpPr>
          <p:spPr bwMode="auto">
            <a:xfrm>
              <a:off x="1082288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3" name="Straight Connector 42"/>
            <p:cNvCxnSpPr/>
            <p:nvPr/>
          </p:nvCxnSpPr>
          <p:spPr bwMode="auto">
            <a:xfrm>
              <a:off x="1082288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4" name="Straight Connector 43"/>
            <p:cNvCxnSpPr/>
            <p:nvPr/>
          </p:nvCxnSpPr>
          <p:spPr bwMode="auto">
            <a:xfrm>
              <a:off x="1082288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5" name="Straight Connector 44"/>
            <p:cNvCxnSpPr/>
            <p:nvPr/>
          </p:nvCxnSpPr>
          <p:spPr bwMode="auto">
            <a:xfrm>
              <a:off x="1010280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6" name="Straight Connector 45"/>
            <p:cNvCxnSpPr/>
            <p:nvPr/>
          </p:nvCxnSpPr>
          <p:spPr bwMode="auto">
            <a:xfrm>
              <a:off x="1010280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7" name="Straight Connector 46"/>
            <p:cNvCxnSpPr/>
            <p:nvPr/>
          </p:nvCxnSpPr>
          <p:spPr bwMode="auto">
            <a:xfrm>
              <a:off x="1010280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8" name="Straight Connector 47"/>
            <p:cNvCxnSpPr/>
            <p:nvPr/>
          </p:nvCxnSpPr>
          <p:spPr bwMode="auto">
            <a:xfrm>
              <a:off x="1010280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49" name="Straight Connector 48"/>
            <p:cNvCxnSpPr/>
            <p:nvPr/>
          </p:nvCxnSpPr>
          <p:spPr bwMode="auto">
            <a:xfrm>
              <a:off x="1010280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0" name="Straight Connector 49"/>
            <p:cNvCxnSpPr/>
            <p:nvPr/>
          </p:nvCxnSpPr>
          <p:spPr bwMode="auto">
            <a:xfrm>
              <a:off x="1010280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1" name="Straight Connector 50"/>
            <p:cNvCxnSpPr/>
            <p:nvPr/>
          </p:nvCxnSpPr>
          <p:spPr bwMode="auto">
            <a:xfrm>
              <a:off x="1010280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2" name="Straight Connector 51"/>
            <p:cNvCxnSpPr/>
            <p:nvPr/>
          </p:nvCxnSpPr>
          <p:spPr bwMode="auto">
            <a:xfrm>
              <a:off x="1010280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3" name="Straight Connector 52"/>
            <p:cNvCxnSpPr/>
            <p:nvPr/>
          </p:nvCxnSpPr>
          <p:spPr bwMode="auto">
            <a:xfrm>
              <a:off x="1010280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4" name="Straight Connector 53"/>
            <p:cNvCxnSpPr/>
            <p:nvPr/>
          </p:nvCxnSpPr>
          <p:spPr bwMode="auto">
            <a:xfrm>
              <a:off x="1010280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5" name="Straight Connector 54"/>
            <p:cNvCxnSpPr/>
            <p:nvPr/>
          </p:nvCxnSpPr>
          <p:spPr bwMode="auto">
            <a:xfrm>
              <a:off x="1010280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6" name="Straight Connector 55"/>
            <p:cNvCxnSpPr/>
            <p:nvPr/>
          </p:nvCxnSpPr>
          <p:spPr bwMode="auto">
            <a:xfrm>
              <a:off x="1010280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7" name="Straight Connector 56"/>
            <p:cNvCxnSpPr/>
            <p:nvPr/>
          </p:nvCxnSpPr>
          <p:spPr bwMode="auto">
            <a:xfrm>
              <a:off x="1010280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8" name="Straight Connector 57"/>
            <p:cNvCxnSpPr/>
            <p:nvPr/>
          </p:nvCxnSpPr>
          <p:spPr bwMode="auto">
            <a:xfrm>
              <a:off x="1010280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59" name="Straight Connector 58"/>
            <p:cNvCxnSpPr/>
            <p:nvPr/>
          </p:nvCxnSpPr>
          <p:spPr bwMode="auto">
            <a:xfrm>
              <a:off x="1010280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0" name="Straight Connector 59"/>
            <p:cNvCxnSpPr/>
            <p:nvPr/>
          </p:nvCxnSpPr>
          <p:spPr bwMode="auto">
            <a:xfrm>
              <a:off x="1010280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1" name="Straight Connector 60"/>
            <p:cNvCxnSpPr/>
            <p:nvPr/>
          </p:nvCxnSpPr>
          <p:spPr bwMode="auto">
            <a:xfrm>
              <a:off x="938272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2" name="Straight Connector 61"/>
            <p:cNvCxnSpPr/>
            <p:nvPr/>
          </p:nvCxnSpPr>
          <p:spPr bwMode="auto">
            <a:xfrm>
              <a:off x="938272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3" name="Straight Connector 62"/>
            <p:cNvCxnSpPr/>
            <p:nvPr/>
          </p:nvCxnSpPr>
          <p:spPr bwMode="auto">
            <a:xfrm>
              <a:off x="938272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4" name="Straight Connector 63"/>
            <p:cNvCxnSpPr/>
            <p:nvPr/>
          </p:nvCxnSpPr>
          <p:spPr bwMode="auto">
            <a:xfrm>
              <a:off x="938272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5" name="Straight Connector 64"/>
            <p:cNvCxnSpPr/>
            <p:nvPr/>
          </p:nvCxnSpPr>
          <p:spPr bwMode="auto">
            <a:xfrm>
              <a:off x="938272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6" name="Straight Connector 65"/>
            <p:cNvCxnSpPr/>
            <p:nvPr/>
          </p:nvCxnSpPr>
          <p:spPr bwMode="auto">
            <a:xfrm>
              <a:off x="938272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7" name="Straight Connector 66"/>
            <p:cNvCxnSpPr/>
            <p:nvPr/>
          </p:nvCxnSpPr>
          <p:spPr bwMode="auto">
            <a:xfrm>
              <a:off x="938272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8" name="Straight Connector 67"/>
            <p:cNvCxnSpPr/>
            <p:nvPr/>
          </p:nvCxnSpPr>
          <p:spPr bwMode="auto">
            <a:xfrm>
              <a:off x="938272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69" name="Straight Connector 68"/>
            <p:cNvCxnSpPr/>
            <p:nvPr/>
          </p:nvCxnSpPr>
          <p:spPr bwMode="auto">
            <a:xfrm>
              <a:off x="938272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0" name="Straight Connector 69"/>
            <p:cNvCxnSpPr/>
            <p:nvPr/>
          </p:nvCxnSpPr>
          <p:spPr bwMode="auto">
            <a:xfrm>
              <a:off x="938272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1" name="Straight Connector 70"/>
            <p:cNvCxnSpPr/>
            <p:nvPr/>
          </p:nvCxnSpPr>
          <p:spPr bwMode="auto">
            <a:xfrm>
              <a:off x="938272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2" name="Straight Connector 71"/>
            <p:cNvCxnSpPr/>
            <p:nvPr/>
          </p:nvCxnSpPr>
          <p:spPr bwMode="auto">
            <a:xfrm>
              <a:off x="938272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3" name="Straight Connector 72"/>
            <p:cNvCxnSpPr/>
            <p:nvPr/>
          </p:nvCxnSpPr>
          <p:spPr bwMode="auto">
            <a:xfrm>
              <a:off x="938272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4" name="Straight Connector 73"/>
            <p:cNvCxnSpPr/>
            <p:nvPr/>
          </p:nvCxnSpPr>
          <p:spPr bwMode="auto">
            <a:xfrm>
              <a:off x="938272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5" name="Straight Connector 74"/>
            <p:cNvCxnSpPr/>
            <p:nvPr/>
          </p:nvCxnSpPr>
          <p:spPr bwMode="auto">
            <a:xfrm>
              <a:off x="938272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6" name="Straight Connector 75"/>
            <p:cNvCxnSpPr/>
            <p:nvPr/>
          </p:nvCxnSpPr>
          <p:spPr bwMode="auto">
            <a:xfrm>
              <a:off x="938272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7" name="Straight Connector 76"/>
            <p:cNvCxnSpPr/>
            <p:nvPr/>
          </p:nvCxnSpPr>
          <p:spPr bwMode="auto">
            <a:xfrm>
              <a:off x="866264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8" name="Straight Connector 77"/>
            <p:cNvCxnSpPr/>
            <p:nvPr/>
          </p:nvCxnSpPr>
          <p:spPr bwMode="auto">
            <a:xfrm>
              <a:off x="866264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79" name="Straight Connector 78"/>
            <p:cNvCxnSpPr/>
            <p:nvPr/>
          </p:nvCxnSpPr>
          <p:spPr bwMode="auto">
            <a:xfrm>
              <a:off x="866264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0" name="Straight Connector 79"/>
            <p:cNvCxnSpPr/>
            <p:nvPr/>
          </p:nvCxnSpPr>
          <p:spPr bwMode="auto">
            <a:xfrm>
              <a:off x="866264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1" name="Straight Connector 80"/>
            <p:cNvCxnSpPr/>
            <p:nvPr/>
          </p:nvCxnSpPr>
          <p:spPr bwMode="auto">
            <a:xfrm>
              <a:off x="866264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2" name="Straight Connector 81"/>
            <p:cNvCxnSpPr/>
            <p:nvPr/>
          </p:nvCxnSpPr>
          <p:spPr bwMode="auto">
            <a:xfrm>
              <a:off x="866264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3" name="Straight Connector 82"/>
            <p:cNvCxnSpPr/>
            <p:nvPr/>
          </p:nvCxnSpPr>
          <p:spPr bwMode="auto">
            <a:xfrm>
              <a:off x="866264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4" name="Straight Connector 83"/>
            <p:cNvCxnSpPr/>
            <p:nvPr/>
          </p:nvCxnSpPr>
          <p:spPr bwMode="auto">
            <a:xfrm>
              <a:off x="866264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5" name="Straight Connector 84"/>
            <p:cNvCxnSpPr/>
            <p:nvPr/>
          </p:nvCxnSpPr>
          <p:spPr bwMode="auto">
            <a:xfrm>
              <a:off x="866264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6" name="Straight Connector 85"/>
            <p:cNvCxnSpPr/>
            <p:nvPr/>
          </p:nvCxnSpPr>
          <p:spPr bwMode="auto">
            <a:xfrm>
              <a:off x="866264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7" name="Straight Connector 86"/>
            <p:cNvCxnSpPr/>
            <p:nvPr/>
          </p:nvCxnSpPr>
          <p:spPr bwMode="auto">
            <a:xfrm>
              <a:off x="866264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8" name="Straight Connector 87"/>
            <p:cNvCxnSpPr/>
            <p:nvPr/>
          </p:nvCxnSpPr>
          <p:spPr bwMode="auto">
            <a:xfrm>
              <a:off x="866264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89" name="Straight Connector 88"/>
            <p:cNvCxnSpPr/>
            <p:nvPr/>
          </p:nvCxnSpPr>
          <p:spPr bwMode="auto">
            <a:xfrm>
              <a:off x="866264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0" name="Straight Connector 89"/>
            <p:cNvCxnSpPr/>
            <p:nvPr/>
          </p:nvCxnSpPr>
          <p:spPr bwMode="auto">
            <a:xfrm>
              <a:off x="866264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1" name="Straight Connector 90"/>
            <p:cNvCxnSpPr/>
            <p:nvPr/>
          </p:nvCxnSpPr>
          <p:spPr bwMode="auto">
            <a:xfrm>
              <a:off x="866264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2" name="Straight Connector 91"/>
            <p:cNvCxnSpPr/>
            <p:nvPr/>
          </p:nvCxnSpPr>
          <p:spPr bwMode="auto">
            <a:xfrm>
              <a:off x="866264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3" name="Straight Connector 92"/>
            <p:cNvCxnSpPr/>
            <p:nvPr/>
          </p:nvCxnSpPr>
          <p:spPr bwMode="auto">
            <a:xfrm>
              <a:off x="794256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4" name="Straight Connector 93"/>
            <p:cNvCxnSpPr/>
            <p:nvPr/>
          </p:nvCxnSpPr>
          <p:spPr bwMode="auto">
            <a:xfrm>
              <a:off x="794256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5" name="Straight Connector 94"/>
            <p:cNvCxnSpPr/>
            <p:nvPr/>
          </p:nvCxnSpPr>
          <p:spPr bwMode="auto">
            <a:xfrm>
              <a:off x="794256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6" name="Straight Connector 95"/>
            <p:cNvCxnSpPr/>
            <p:nvPr/>
          </p:nvCxnSpPr>
          <p:spPr bwMode="auto">
            <a:xfrm>
              <a:off x="794256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7" name="Straight Connector 96"/>
            <p:cNvCxnSpPr/>
            <p:nvPr/>
          </p:nvCxnSpPr>
          <p:spPr bwMode="auto">
            <a:xfrm>
              <a:off x="794256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8" name="Straight Connector 97"/>
            <p:cNvCxnSpPr/>
            <p:nvPr/>
          </p:nvCxnSpPr>
          <p:spPr bwMode="auto">
            <a:xfrm>
              <a:off x="794256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99" name="Straight Connector 98"/>
            <p:cNvCxnSpPr/>
            <p:nvPr/>
          </p:nvCxnSpPr>
          <p:spPr bwMode="auto">
            <a:xfrm>
              <a:off x="794256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0" name="Straight Connector 99"/>
            <p:cNvCxnSpPr/>
            <p:nvPr/>
          </p:nvCxnSpPr>
          <p:spPr bwMode="auto">
            <a:xfrm>
              <a:off x="794256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1" name="Straight Connector 100"/>
            <p:cNvCxnSpPr/>
            <p:nvPr/>
          </p:nvCxnSpPr>
          <p:spPr bwMode="auto">
            <a:xfrm>
              <a:off x="794256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2" name="Straight Connector 101"/>
            <p:cNvCxnSpPr/>
            <p:nvPr/>
          </p:nvCxnSpPr>
          <p:spPr bwMode="auto">
            <a:xfrm>
              <a:off x="794256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3" name="Straight Connector 102"/>
            <p:cNvCxnSpPr/>
            <p:nvPr/>
          </p:nvCxnSpPr>
          <p:spPr bwMode="auto">
            <a:xfrm>
              <a:off x="794256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4" name="Straight Connector 103"/>
            <p:cNvCxnSpPr/>
            <p:nvPr/>
          </p:nvCxnSpPr>
          <p:spPr bwMode="auto">
            <a:xfrm>
              <a:off x="794256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5" name="Straight Connector 104"/>
            <p:cNvCxnSpPr/>
            <p:nvPr/>
          </p:nvCxnSpPr>
          <p:spPr bwMode="auto">
            <a:xfrm>
              <a:off x="794256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6" name="Straight Connector 105"/>
            <p:cNvCxnSpPr/>
            <p:nvPr/>
          </p:nvCxnSpPr>
          <p:spPr bwMode="auto">
            <a:xfrm>
              <a:off x="794256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7" name="Straight Connector 106"/>
            <p:cNvCxnSpPr/>
            <p:nvPr/>
          </p:nvCxnSpPr>
          <p:spPr bwMode="auto">
            <a:xfrm>
              <a:off x="794256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8" name="Straight Connector 107"/>
            <p:cNvCxnSpPr/>
            <p:nvPr/>
          </p:nvCxnSpPr>
          <p:spPr bwMode="auto">
            <a:xfrm>
              <a:off x="794256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09" name="Straight Connector 108"/>
            <p:cNvCxnSpPr/>
            <p:nvPr/>
          </p:nvCxnSpPr>
          <p:spPr bwMode="auto">
            <a:xfrm>
              <a:off x="722248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0" name="Straight Connector 109"/>
            <p:cNvCxnSpPr/>
            <p:nvPr/>
          </p:nvCxnSpPr>
          <p:spPr bwMode="auto">
            <a:xfrm>
              <a:off x="722248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1" name="Straight Connector 110"/>
            <p:cNvCxnSpPr/>
            <p:nvPr/>
          </p:nvCxnSpPr>
          <p:spPr bwMode="auto">
            <a:xfrm>
              <a:off x="722248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2" name="Straight Connector 111"/>
            <p:cNvCxnSpPr/>
            <p:nvPr/>
          </p:nvCxnSpPr>
          <p:spPr bwMode="auto">
            <a:xfrm>
              <a:off x="722248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3" name="Straight Connector 112"/>
            <p:cNvCxnSpPr/>
            <p:nvPr/>
          </p:nvCxnSpPr>
          <p:spPr bwMode="auto">
            <a:xfrm>
              <a:off x="722248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4" name="Straight Connector 113"/>
            <p:cNvCxnSpPr/>
            <p:nvPr/>
          </p:nvCxnSpPr>
          <p:spPr bwMode="auto">
            <a:xfrm>
              <a:off x="722248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5" name="Straight Connector 114"/>
            <p:cNvCxnSpPr/>
            <p:nvPr/>
          </p:nvCxnSpPr>
          <p:spPr bwMode="auto">
            <a:xfrm>
              <a:off x="722248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6" name="Straight Connector 115"/>
            <p:cNvCxnSpPr/>
            <p:nvPr/>
          </p:nvCxnSpPr>
          <p:spPr bwMode="auto">
            <a:xfrm>
              <a:off x="722248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7" name="Straight Connector 116"/>
            <p:cNvCxnSpPr/>
            <p:nvPr/>
          </p:nvCxnSpPr>
          <p:spPr bwMode="auto">
            <a:xfrm>
              <a:off x="722248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8" name="Straight Connector 117"/>
            <p:cNvCxnSpPr/>
            <p:nvPr/>
          </p:nvCxnSpPr>
          <p:spPr bwMode="auto">
            <a:xfrm>
              <a:off x="722248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19" name="Straight Connector 118"/>
            <p:cNvCxnSpPr/>
            <p:nvPr/>
          </p:nvCxnSpPr>
          <p:spPr bwMode="auto">
            <a:xfrm>
              <a:off x="722248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0" name="Straight Connector 119"/>
            <p:cNvCxnSpPr/>
            <p:nvPr/>
          </p:nvCxnSpPr>
          <p:spPr bwMode="auto">
            <a:xfrm>
              <a:off x="722248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1" name="Straight Connector 120"/>
            <p:cNvCxnSpPr/>
            <p:nvPr/>
          </p:nvCxnSpPr>
          <p:spPr bwMode="auto">
            <a:xfrm>
              <a:off x="722248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2" name="Straight Connector 121"/>
            <p:cNvCxnSpPr/>
            <p:nvPr/>
          </p:nvCxnSpPr>
          <p:spPr bwMode="auto">
            <a:xfrm>
              <a:off x="722248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3" name="Straight Connector 122"/>
            <p:cNvCxnSpPr/>
            <p:nvPr/>
          </p:nvCxnSpPr>
          <p:spPr bwMode="auto">
            <a:xfrm>
              <a:off x="722248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4" name="Straight Connector 123"/>
            <p:cNvCxnSpPr/>
            <p:nvPr/>
          </p:nvCxnSpPr>
          <p:spPr bwMode="auto">
            <a:xfrm>
              <a:off x="722248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5" name="Straight Connector 124"/>
            <p:cNvCxnSpPr/>
            <p:nvPr/>
          </p:nvCxnSpPr>
          <p:spPr bwMode="auto">
            <a:xfrm>
              <a:off x="6502400" y="582967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6" name="Straight Connector 125"/>
            <p:cNvCxnSpPr/>
            <p:nvPr/>
          </p:nvCxnSpPr>
          <p:spPr bwMode="auto">
            <a:xfrm>
              <a:off x="6502400" y="58932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7" name="Straight Connector 126"/>
            <p:cNvCxnSpPr/>
            <p:nvPr/>
          </p:nvCxnSpPr>
          <p:spPr bwMode="auto">
            <a:xfrm>
              <a:off x="6502400" y="59653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8" name="Straight Connector 127"/>
            <p:cNvCxnSpPr/>
            <p:nvPr/>
          </p:nvCxnSpPr>
          <p:spPr bwMode="auto">
            <a:xfrm>
              <a:off x="6502400" y="60373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29" name="Straight Connector 128"/>
            <p:cNvCxnSpPr/>
            <p:nvPr/>
          </p:nvCxnSpPr>
          <p:spPr bwMode="auto">
            <a:xfrm>
              <a:off x="6502400" y="61093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0" name="Straight Connector 129"/>
            <p:cNvCxnSpPr/>
            <p:nvPr/>
          </p:nvCxnSpPr>
          <p:spPr bwMode="auto">
            <a:xfrm>
              <a:off x="6502400" y="61729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1" name="Straight Connector 130"/>
            <p:cNvCxnSpPr/>
            <p:nvPr/>
          </p:nvCxnSpPr>
          <p:spPr bwMode="auto">
            <a:xfrm>
              <a:off x="6502400" y="62449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2" name="Straight Connector 131"/>
            <p:cNvCxnSpPr/>
            <p:nvPr/>
          </p:nvCxnSpPr>
          <p:spPr bwMode="auto">
            <a:xfrm>
              <a:off x="6502400" y="63169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3" name="Straight Connector 132"/>
            <p:cNvCxnSpPr/>
            <p:nvPr/>
          </p:nvCxnSpPr>
          <p:spPr bwMode="auto">
            <a:xfrm>
              <a:off x="6502400" y="639735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4" name="Straight Connector 133"/>
            <p:cNvCxnSpPr/>
            <p:nvPr/>
          </p:nvCxnSpPr>
          <p:spPr bwMode="auto">
            <a:xfrm>
              <a:off x="6502400" y="64609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5" name="Straight Connector 134"/>
            <p:cNvCxnSpPr/>
            <p:nvPr/>
          </p:nvCxnSpPr>
          <p:spPr bwMode="auto">
            <a:xfrm>
              <a:off x="6502400" y="65329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6" name="Straight Connector 135"/>
            <p:cNvCxnSpPr/>
            <p:nvPr/>
          </p:nvCxnSpPr>
          <p:spPr bwMode="auto">
            <a:xfrm>
              <a:off x="6502400" y="66049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7" name="Straight Connector 136"/>
            <p:cNvCxnSpPr/>
            <p:nvPr/>
          </p:nvCxnSpPr>
          <p:spPr bwMode="auto">
            <a:xfrm>
              <a:off x="6502400" y="66770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8" name="Straight Connector 137"/>
            <p:cNvCxnSpPr/>
            <p:nvPr/>
          </p:nvCxnSpPr>
          <p:spPr bwMode="auto">
            <a:xfrm>
              <a:off x="6502400" y="67406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39" name="Straight Connector 138"/>
            <p:cNvCxnSpPr/>
            <p:nvPr/>
          </p:nvCxnSpPr>
          <p:spPr bwMode="auto">
            <a:xfrm>
              <a:off x="6502400" y="681263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0" name="Straight Connector 139"/>
            <p:cNvCxnSpPr/>
            <p:nvPr/>
          </p:nvCxnSpPr>
          <p:spPr bwMode="auto">
            <a:xfrm>
              <a:off x="6502400" y="68846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1" name="Straight Connector 140"/>
            <p:cNvCxnSpPr/>
            <p:nvPr/>
          </p:nvCxnSpPr>
          <p:spPr bwMode="auto">
            <a:xfrm>
              <a:off x="5782320" y="58212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2" name="Straight Connector 141"/>
            <p:cNvCxnSpPr/>
            <p:nvPr/>
          </p:nvCxnSpPr>
          <p:spPr bwMode="auto">
            <a:xfrm>
              <a:off x="5782320" y="588491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3" name="Straight Connector 142"/>
            <p:cNvCxnSpPr/>
            <p:nvPr/>
          </p:nvCxnSpPr>
          <p:spPr bwMode="auto">
            <a:xfrm>
              <a:off x="5782320" y="595692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4" name="Straight Connector 143"/>
            <p:cNvCxnSpPr/>
            <p:nvPr/>
          </p:nvCxnSpPr>
          <p:spPr bwMode="auto">
            <a:xfrm>
              <a:off x="5782320" y="60289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5" name="Straight Connector 144"/>
            <p:cNvCxnSpPr/>
            <p:nvPr/>
          </p:nvCxnSpPr>
          <p:spPr bwMode="auto">
            <a:xfrm>
              <a:off x="5782320" y="61009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6" name="Straight Connector 145"/>
            <p:cNvCxnSpPr/>
            <p:nvPr/>
          </p:nvCxnSpPr>
          <p:spPr bwMode="auto">
            <a:xfrm>
              <a:off x="5782320" y="61645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7" name="Straight Connector 146"/>
            <p:cNvCxnSpPr/>
            <p:nvPr/>
          </p:nvCxnSpPr>
          <p:spPr bwMode="auto">
            <a:xfrm>
              <a:off x="5782320" y="62365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8" name="Straight Connector 147"/>
            <p:cNvCxnSpPr/>
            <p:nvPr/>
          </p:nvCxnSpPr>
          <p:spPr bwMode="auto">
            <a:xfrm>
              <a:off x="5782320" y="63085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49" name="Straight Connector 148"/>
            <p:cNvCxnSpPr/>
            <p:nvPr/>
          </p:nvCxnSpPr>
          <p:spPr bwMode="auto">
            <a:xfrm>
              <a:off x="5782320" y="63889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0" name="Straight Connector 149"/>
            <p:cNvCxnSpPr/>
            <p:nvPr/>
          </p:nvCxnSpPr>
          <p:spPr bwMode="auto">
            <a:xfrm>
              <a:off x="5782320" y="6452592"/>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1" name="Straight Connector 150"/>
            <p:cNvCxnSpPr/>
            <p:nvPr/>
          </p:nvCxnSpPr>
          <p:spPr bwMode="auto">
            <a:xfrm>
              <a:off x="5782320" y="652460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2" name="Straight Connector 151"/>
            <p:cNvCxnSpPr/>
            <p:nvPr/>
          </p:nvCxnSpPr>
          <p:spPr bwMode="auto">
            <a:xfrm>
              <a:off x="5782320" y="65966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3" name="Straight Connector 152"/>
            <p:cNvCxnSpPr/>
            <p:nvPr/>
          </p:nvCxnSpPr>
          <p:spPr bwMode="auto">
            <a:xfrm>
              <a:off x="5782320" y="66686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4" name="Straight Connector 153"/>
            <p:cNvCxnSpPr/>
            <p:nvPr/>
          </p:nvCxnSpPr>
          <p:spPr bwMode="auto">
            <a:xfrm>
              <a:off x="5782320" y="673224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5" name="Straight Connector 154"/>
            <p:cNvCxnSpPr/>
            <p:nvPr/>
          </p:nvCxnSpPr>
          <p:spPr bwMode="auto">
            <a:xfrm>
              <a:off x="5782320" y="680424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6" name="Straight Connector 155"/>
            <p:cNvCxnSpPr/>
            <p:nvPr/>
          </p:nvCxnSpPr>
          <p:spPr bwMode="auto">
            <a:xfrm>
              <a:off x="5782320" y="68762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7" name="Straight Connector 156"/>
            <p:cNvCxnSpPr/>
            <p:nvPr/>
          </p:nvCxnSpPr>
          <p:spPr bwMode="auto">
            <a:xfrm>
              <a:off x="506224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8" name="Straight Connector 157"/>
            <p:cNvCxnSpPr/>
            <p:nvPr/>
          </p:nvCxnSpPr>
          <p:spPr bwMode="auto">
            <a:xfrm>
              <a:off x="506224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59" name="Straight Connector 158"/>
            <p:cNvCxnSpPr/>
            <p:nvPr/>
          </p:nvCxnSpPr>
          <p:spPr bwMode="auto">
            <a:xfrm>
              <a:off x="506224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0" name="Straight Connector 159"/>
            <p:cNvCxnSpPr/>
            <p:nvPr/>
          </p:nvCxnSpPr>
          <p:spPr bwMode="auto">
            <a:xfrm>
              <a:off x="506224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1" name="Straight Connector 160"/>
            <p:cNvCxnSpPr/>
            <p:nvPr/>
          </p:nvCxnSpPr>
          <p:spPr bwMode="auto">
            <a:xfrm>
              <a:off x="506224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2" name="Straight Connector 161"/>
            <p:cNvCxnSpPr/>
            <p:nvPr/>
          </p:nvCxnSpPr>
          <p:spPr bwMode="auto">
            <a:xfrm>
              <a:off x="506224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3" name="Straight Connector 162"/>
            <p:cNvCxnSpPr/>
            <p:nvPr/>
          </p:nvCxnSpPr>
          <p:spPr bwMode="auto">
            <a:xfrm>
              <a:off x="506224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4" name="Straight Connector 163"/>
            <p:cNvCxnSpPr/>
            <p:nvPr/>
          </p:nvCxnSpPr>
          <p:spPr bwMode="auto">
            <a:xfrm>
              <a:off x="506224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5" name="Straight Connector 164"/>
            <p:cNvCxnSpPr/>
            <p:nvPr/>
          </p:nvCxnSpPr>
          <p:spPr bwMode="auto">
            <a:xfrm>
              <a:off x="506224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6" name="Straight Connector 165"/>
            <p:cNvCxnSpPr/>
            <p:nvPr/>
          </p:nvCxnSpPr>
          <p:spPr bwMode="auto">
            <a:xfrm>
              <a:off x="506224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7" name="Straight Connector 166"/>
            <p:cNvCxnSpPr/>
            <p:nvPr/>
          </p:nvCxnSpPr>
          <p:spPr bwMode="auto">
            <a:xfrm>
              <a:off x="506224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8" name="Straight Connector 167"/>
            <p:cNvCxnSpPr/>
            <p:nvPr/>
          </p:nvCxnSpPr>
          <p:spPr bwMode="auto">
            <a:xfrm>
              <a:off x="506224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69" name="Straight Connector 168"/>
            <p:cNvCxnSpPr/>
            <p:nvPr/>
          </p:nvCxnSpPr>
          <p:spPr bwMode="auto">
            <a:xfrm>
              <a:off x="506224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0" name="Straight Connector 169"/>
            <p:cNvCxnSpPr/>
            <p:nvPr/>
          </p:nvCxnSpPr>
          <p:spPr bwMode="auto">
            <a:xfrm>
              <a:off x="506224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1" name="Straight Connector 170"/>
            <p:cNvCxnSpPr/>
            <p:nvPr/>
          </p:nvCxnSpPr>
          <p:spPr bwMode="auto">
            <a:xfrm>
              <a:off x="506224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2" name="Straight Connector 171"/>
            <p:cNvCxnSpPr/>
            <p:nvPr/>
          </p:nvCxnSpPr>
          <p:spPr bwMode="auto">
            <a:xfrm>
              <a:off x="506224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3" name="Straight Connector 172"/>
            <p:cNvCxnSpPr/>
            <p:nvPr/>
          </p:nvCxnSpPr>
          <p:spPr bwMode="auto">
            <a:xfrm>
              <a:off x="434216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4" name="Straight Connector 173"/>
            <p:cNvCxnSpPr/>
            <p:nvPr/>
          </p:nvCxnSpPr>
          <p:spPr bwMode="auto">
            <a:xfrm>
              <a:off x="434216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5" name="Straight Connector 174"/>
            <p:cNvCxnSpPr/>
            <p:nvPr/>
          </p:nvCxnSpPr>
          <p:spPr bwMode="auto">
            <a:xfrm>
              <a:off x="434216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6" name="Straight Connector 175"/>
            <p:cNvCxnSpPr/>
            <p:nvPr/>
          </p:nvCxnSpPr>
          <p:spPr bwMode="auto">
            <a:xfrm>
              <a:off x="434216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7" name="Straight Connector 176"/>
            <p:cNvCxnSpPr/>
            <p:nvPr/>
          </p:nvCxnSpPr>
          <p:spPr bwMode="auto">
            <a:xfrm>
              <a:off x="434216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8" name="Straight Connector 177"/>
            <p:cNvCxnSpPr/>
            <p:nvPr/>
          </p:nvCxnSpPr>
          <p:spPr bwMode="auto">
            <a:xfrm>
              <a:off x="434216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79" name="Straight Connector 178"/>
            <p:cNvCxnSpPr/>
            <p:nvPr/>
          </p:nvCxnSpPr>
          <p:spPr bwMode="auto">
            <a:xfrm>
              <a:off x="434216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0" name="Straight Connector 179"/>
            <p:cNvCxnSpPr/>
            <p:nvPr/>
          </p:nvCxnSpPr>
          <p:spPr bwMode="auto">
            <a:xfrm>
              <a:off x="434216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1" name="Straight Connector 180"/>
            <p:cNvCxnSpPr/>
            <p:nvPr/>
          </p:nvCxnSpPr>
          <p:spPr bwMode="auto">
            <a:xfrm>
              <a:off x="434216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2" name="Straight Connector 181"/>
            <p:cNvCxnSpPr/>
            <p:nvPr/>
          </p:nvCxnSpPr>
          <p:spPr bwMode="auto">
            <a:xfrm>
              <a:off x="434216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3" name="Straight Connector 182"/>
            <p:cNvCxnSpPr/>
            <p:nvPr/>
          </p:nvCxnSpPr>
          <p:spPr bwMode="auto">
            <a:xfrm>
              <a:off x="434216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4" name="Straight Connector 183"/>
            <p:cNvCxnSpPr/>
            <p:nvPr/>
          </p:nvCxnSpPr>
          <p:spPr bwMode="auto">
            <a:xfrm>
              <a:off x="434216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5" name="Straight Connector 184"/>
            <p:cNvCxnSpPr/>
            <p:nvPr/>
          </p:nvCxnSpPr>
          <p:spPr bwMode="auto">
            <a:xfrm>
              <a:off x="434216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6" name="Straight Connector 185"/>
            <p:cNvCxnSpPr/>
            <p:nvPr/>
          </p:nvCxnSpPr>
          <p:spPr bwMode="auto">
            <a:xfrm>
              <a:off x="434216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7" name="Straight Connector 186"/>
            <p:cNvCxnSpPr/>
            <p:nvPr/>
          </p:nvCxnSpPr>
          <p:spPr bwMode="auto">
            <a:xfrm>
              <a:off x="434216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8" name="Straight Connector 187"/>
            <p:cNvCxnSpPr/>
            <p:nvPr/>
          </p:nvCxnSpPr>
          <p:spPr bwMode="auto">
            <a:xfrm>
              <a:off x="434216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89" name="Straight Connector 188"/>
            <p:cNvCxnSpPr/>
            <p:nvPr/>
          </p:nvCxnSpPr>
          <p:spPr bwMode="auto">
            <a:xfrm>
              <a:off x="362208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0" name="Straight Connector 189"/>
            <p:cNvCxnSpPr/>
            <p:nvPr/>
          </p:nvCxnSpPr>
          <p:spPr bwMode="auto">
            <a:xfrm>
              <a:off x="362208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1" name="Straight Connector 190"/>
            <p:cNvCxnSpPr/>
            <p:nvPr/>
          </p:nvCxnSpPr>
          <p:spPr bwMode="auto">
            <a:xfrm>
              <a:off x="362208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2" name="Straight Connector 191"/>
            <p:cNvCxnSpPr/>
            <p:nvPr/>
          </p:nvCxnSpPr>
          <p:spPr bwMode="auto">
            <a:xfrm>
              <a:off x="362208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3" name="Straight Connector 192"/>
            <p:cNvCxnSpPr/>
            <p:nvPr/>
          </p:nvCxnSpPr>
          <p:spPr bwMode="auto">
            <a:xfrm>
              <a:off x="362208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4" name="Straight Connector 193"/>
            <p:cNvCxnSpPr/>
            <p:nvPr/>
          </p:nvCxnSpPr>
          <p:spPr bwMode="auto">
            <a:xfrm>
              <a:off x="362208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5" name="Straight Connector 194"/>
            <p:cNvCxnSpPr/>
            <p:nvPr/>
          </p:nvCxnSpPr>
          <p:spPr bwMode="auto">
            <a:xfrm>
              <a:off x="362208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6" name="Straight Connector 195"/>
            <p:cNvCxnSpPr/>
            <p:nvPr/>
          </p:nvCxnSpPr>
          <p:spPr bwMode="auto">
            <a:xfrm>
              <a:off x="362208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7" name="Straight Connector 196"/>
            <p:cNvCxnSpPr/>
            <p:nvPr/>
          </p:nvCxnSpPr>
          <p:spPr bwMode="auto">
            <a:xfrm>
              <a:off x="362208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8" name="Straight Connector 197"/>
            <p:cNvCxnSpPr/>
            <p:nvPr/>
          </p:nvCxnSpPr>
          <p:spPr bwMode="auto">
            <a:xfrm>
              <a:off x="362208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199" name="Straight Connector 198"/>
            <p:cNvCxnSpPr/>
            <p:nvPr/>
          </p:nvCxnSpPr>
          <p:spPr bwMode="auto">
            <a:xfrm>
              <a:off x="362208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0" name="Straight Connector 199"/>
            <p:cNvCxnSpPr/>
            <p:nvPr/>
          </p:nvCxnSpPr>
          <p:spPr bwMode="auto">
            <a:xfrm>
              <a:off x="362208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1" name="Straight Connector 200"/>
            <p:cNvCxnSpPr/>
            <p:nvPr/>
          </p:nvCxnSpPr>
          <p:spPr bwMode="auto">
            <a:xfrm>
              <a:off x="362208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2" name="Straight Connector 201"/>
            <p:cNvCxnSpPr/>
            <p:nvPr/>
          </p:nvCxnSpPr>
          <p:spPr bwMode="auto">
            <a:xfrm>
              <a:off x="362208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3" name="Straight Connector 202"/>
            <p:cNvCxnSpPr/>
            <p:nvPr/>
          </p:nvCxnSpPr>
          <p:spPr bwMode="auto">
            <a:xfrm>
              <a:off x="362208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4" name="Straight Connector 203"/>
            <p:cNvCxnSpPr/>
            <p:nvPr/>
          </p:nvCxnSpPr>
          <p:spPr bwMode="auto">
            <a:xfrm>
              <a:off x="362208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5" name="Straight Connector 204"/>
            <p:cNvCxnSpPr/>
            <p:nvPr/>
          </p:nvCxnSpPr>
          <p:spPr bwMode="auto">
            <a:xfrm>
              <a:off x="290200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6" name="Straight Connector 205"/>
            <p:cNvCxnSpPr/>
            <p:nvPr/>
          </p:nvCxnSpPr>
          <p:spPr bwMode="auto">
            <a:xfrm>
              <a:off x="290200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7" name="Straight Connector 206"/>
            <p:cNvCxnSpPr/>
            <p:nvPr/>
          </p:nvCxnSpPr>
          <p:spPr bwMode="auto">
            <a:xfrm>
              <a:off x="290200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8" name="Straight Connector 207"/>
            <p:cNvCxnSpPr/>
            <p:nvPr/>
          </p:nvCxnSpPr>
          <p:spPr bwMode="auto">
            <a:xfrm>
              <a:off x="290200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09" name="Straight Connector 208"/>
            <p:cNvCxnSpPr/>
            <p:nvPr/>
          </p:nvCxnSpPr>
          <p:spPr bwMode="auto">
            <a:xfrm>
              <a:off x="290200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0" name="Straight Connector 209"/>
            <p:cNvCxnSpPr/>
            <p:nvPr/>
          </p:nvCxnSpPr>
          <p:spPr bwMode="auto">
            <a:xfrm>
              <a:off x="290200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1" name="Straight Connector 210"/>
            <p:cNvCxnSpPr/>
            <p:nvPr/>
          </p:nvCxnSpPr>
          <p:spPr bwMode="auto">
            <a:xfrm>
              <a:off x="290200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2" name="Straight Connector 211"/>
            <p:cNvCxnSpPr/>
            <p:nvPr/>
          </p:nvCxnSpPr>
          <p:spPr bwMode="auto">
            <a:xfrm>
              <a:off x="290200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3" name="Straight Connector 212"/>
            <p:cNvCxnSpPr/>
            <p:nvPr/>
          </p:nvCxnSpPr>
          <p:spPr bwMode="auto">
            <a:xfrm>
              <a:off x="290200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4" name="Straight Connector 213"/>
            <p:cNvCxnSpPr/>
            <p:nvPr/>
          </p:nvCxnSpPr>
          <p:spPr bwMode="auto">
            <a:xfrm>
              <a:off x="290200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5" name="Straight Connector 214"/>
            <p:cNvCxnSpPr/>
            <p:nvPr/>
          </p:nvCxnSpPr>
          <p:spPr bwMode="auto">
            <a:xfrm>
              <a:off x="290200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6" name="Straight Connector 215"/>
            <p:cNvCxnSpPr/>
            <p:nvPr/>
          </p:nvCxnSpPr>
          <p:spPr bwMode="auto">
            <a:xfrm>
              <a:off x="290200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7" name="Straight Connector 216"/>
            <p:cNvCxnSpPr/>
            <p:nvPr/>
          </p:nvCxnSpPr>
          <p:spPr bwMode="auto">
            <a:xfrm>
              <a:off x="290200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8" name="Straight Connector 217"/>
            <p:cNvCxnSpPr/>
            <p:nvPr/>
          </p:nvCxnSpPr>
          <p:spPr bwMode="auto">
            <a:xfrm>
              <a:off x="290200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19" name="Straight Connector 218"/>
            <p:cNvCxnSpPr/>
            <p:nvPr/>
          </p:nvCxnSpPr>
          <p:spPr bwMode="auto">
            <a:xfrm>
              <a:off x="290200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0" name="Straight Connector 219"/>
            <p:cNvCxnSpPr/>
            <p:nvPr/>
          </p:nvCxnSpPr>
          <p:spPr bwMode="auto">
            <a:xfrm>
              <a:off x="290200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1" name="Straight Connector 220"/>
            <p:cNvCxnSpPr/>
            <p:nvPr/>
          </p:nvCxnSpPr>
          <p:spPr bwMode="auto">
            <a:xfrm>
              <a:off x="218192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2" name="Straight Connector 221"/>
            <p:cNvCxnSpPr/>
            <p:nvPr/>
          </p:nvCxnSpPr>
          <p:spPr bwMode="auto">
            <a:xfrm>
              <a:off x="218192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3" name="Straight Connector 222"/>
            <p:cNvCxnSpPr/>
            <p:nvPr/>
          </p:nvCxnSpPr>
          <p:spPr bwMode="auto">
            <a:xfrm>
              <a:off x="218192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4" name="Straight Connector 223"/>
            <p:cNvCxnSpPr/>
            <p:nvPr/>
          </p:nvCxnSpPr>
          <p:spPr bwMode="auto">
            <a:xfrm>
              <a:off x="218192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5" name="Straight Connector 224"/>
            <p:cNvCxnSpPr/>
            <p:nvPr/>
          </p:nvCxnSpPr>
          <p:spPr bwMode="auto">
            <a:xfrm>
              <a:off x="218192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6" name="Straight Connector 225"/>
            <p:cNvCxnSpPr/>
            <p:nvPr/>
          </p:nvCxnSpPr>
          <p:spPr bwMode="auto">
            <a:xfrm>
              <a:off x="218192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7" name="Straight Connector 226"/>
            <p:cNvCxnSpPr/>
            <p:nvPr/>
          </p:nvCxnSpPr>
          <p:spPr bwMode="auto">
            <a:xfrm>
              <a:off x="218192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8" name="Straight Connector 227"/>
            <p:cNvCxnSpPr/>
            <p:nvPr/>
          </p:nvCxnSpPr>
          <p:spPr bwMode="auto">
            <a:xfrm>
              <a:off x="218192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29" name="Straight Connector 228"/>
            <p:cNvCxnSpPr/>
            <p:nvPr/>
          </p:nvCxnSpPr>
          <p:spPr bwMode="auto">
            <a:xfrm>
              <a:off x="218192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0" name="Straight Connector 229"/>
            <p:cNvCxnSpPr/>
            <p:nvPr/>
          </p:nvCxnSpPr>
          <p:spPr bwMode="auto">
            <a:xfrm>
              <a:off x="218192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1" name="Straight Connector 230"/>
            <p:cNvCxnSpPr/>
            <p:nvPr/>
          </p:nvCxnSpPr>
          <p:spPr bwMode="auto">
            <a:xfrm>
              <a:off x="218192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2" name="Straight Connector 231"/>
            <p:cNvCxnSpPr/>
            <p:nvPr/>
          </p:nvCxnSpPr>
          <p:spPr bwMode="auto">
            <a:xfrm>
              <a:off x="218192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3" name="Straight Connector 232"/>
            <p:cNvCxnSpPr/>
            <p:nvPr/>
          </p:nvCxnSpPr>
          <p:spPr bwMode="auto">
            <a:xfrm>
              <a:off x="218192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4" name="Straight Connector 233"/>
            <p:cNvCxnSpPr/>
            <p:nvPr/>
          </p:nvCxnSpPr>
          <p:spPr bwMode="auto">
            <a:xfrm>
              <a:off x="218192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5" name="Straight Connector 234"/>
            <p:cNvCxnSpPr/>
            <p:nvPr/>
          </p:nvCxnSpPr>
          <p:spPr bwMode="auto">
            <a:xfrm>
              <a:off x="218192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6" name="Straight Connector 235"/>
            <p:cNvCxnSpPr/>
            <p:nvPr/>
          </p:nvCxnSpPr>
          <p:spPr bwMode="auto">
            <a:xfrm>
              <a:off x="218192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7" name="Straight Connector 236"/>
            <p:cNvCxnSpPr/>
            <p:nvPr/>
          </p:nvCxnSpPr>
          <p:spPr bwMode="auto">
            <a:xfrm>
              <a:off x="1461840" y="583805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8" name="Straight Connector 237"/>
            <p:cNvCxnSpPr/>
            <p:nvPr/>
          </p:nvCxnSpPr>
          <p:spPr bwMode="auto">
            <a:xfrm>
              <a:off x="1461840" y="590168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39" name="Straight Connector 238"/>
            <p:cNvCxnSpPr/>
            <p:nvPr/>
          </p:nvCxnSpPr>
          <p:spPr bwMode="auto">
            <a:xfrm>
              <a:off x="1461840" y="597368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0" name="Straight Connector 239"/>
            <p:cNvCxnSpPr/>
            <p:nvPr/>
          </p:nvCxnSpPr>
          <p:spPr bwMode="auto">
            <a:xfrm>
              <a:off x="1461840" y="604569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1" name="Straight Connector 240"/>
            <p:cNvCxnSpPr/>
            <p:nvPr/>
          </p:nvCxnSpPr>
          <p:spPr bwMode="auto">
            <a:xfrm>
              <a:off x="1461840" y="611770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2" name="Straight Connector 241"/>
            <p:cNvCxnSpPr/>
            <p:nvPr/>
          </p:nvCxnSpPr>
          <p:spPr bwMode="auto">
            <a:xfrm>
              <a:off x="1461840" y="618132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3" name="Straight Connector 242"/>
            <p:cNvCxnSpPr/>
            <p:nvPr/>
          </p:nvCxnSpPr>
          <p:spPr bwMode="auto">
            <a:xfrm>
              <a:off x="1461840" y="62533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4" name="Straight Connector 243"/>
            <p:cNvCxnSpPr/>
            <p:nvPr/>
          </p:nvCxnSpPr>
          <p:spPr bwMode="auto">
            <a:xfrm>
              <a:off x="1461840" y="632534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5" name="Straight Connector 244"/>
            <p:cNvCxnSpPr/>
            <p:nvPr/>
          </p:nvCxnSpPr>
          <p:spPr bwMode="auto">
            <a:xfrm>
              <a:off x="1461840" y="640573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6" name="Straight Connector 245"/>
            <p:cNvCxnSpPr/>
            <p:nvPr/>
          </p:nvCxnSpPr>
          <p:spPr bwMode="auto">
            <a:xfrm>
              <a:off x="1461840" y="6469360"/>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7" name="Straight Connector 246"/>
            <p:cNvCxnSpPr/>
            <p:nvPr/>
          </p:nvCxnSpPr>
          <p:spPr bwMode="auto">
            <a:xfrm>
              <a:off x="1461840" y="654136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8" name="Straight Connector 247"/>
            <p:cNvCxnSpPr/>
            <p:nvPr/>
          </p:nvCxnSpPr>
          <p:spPr bwMode="auto">
            <a:xfrm>
              <a:off x="1461840" y="661337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49" name="Straight Connector 248"/>
            <p:cNvCxnSpPr/>
            <p:nvPr/>
          </p:nvCxnSpPr>
          <p:spPr bwMode="auto">
            <a:xfrm>
              <a:off x="1461840" y="668538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0" name="Straight Connector 249"/>
            <p:cNvCxnSpPr/>
            <p:nvPr/>
          </p:nvCxnSpPr>
          <p:spPr bwMode="auto">
            <a:xfrm>
              <a:off x="1461840" y="6749008"/>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1" name="Straight Connector 250"/>
            <p:cNvCxnSpPr/>
            <p:nvPr/>
          </p:nvCxnSpPr>
          <p:spPr bwMode="auto">
            <a:xfrm>
              <a:off x="1461840" y="6821016"/>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cxnSp>
          <p:nvCxnSpPr>
            <p:cNvPr id="252" name="Straight Connector 251"/>
            <p:cNvCxnSpPr/>
            <p:nvPr/>
          </p:nvCxnSpPr>
          <p:spPr bwMode="auto">
            <a:xfrm>
              <a:off x="1461840" y="6893024"/>
              <a:ext cx="216024" cy="0"/>
            </a:xfrm>
            <a:prstGeom prst="line">
              <a:avLst/>
            </a:prstGeom>
            <a:gradFill rotWithShape="0">
              <a:gsLst>
                <a:gs pos="0">
                  <a:srgbClr val="0082E5">
                    <a:alpha val="75000"/>
                  </a:srgbClr>
                </a:gs>
                <a:gs pos="100000">
                  <a:srgbClr val="0057E5">
                    <a:alpha val="64999"/>
                  </a:srgbClr>
                </a:gs>
              </a:gsLst>
              <a:lin ang="5400000" scaled="1"/>
            </a:gradFill>
            <a:ln w="28575" cap="flat" cmpd="sng" algn="ctr">
              <a:solidFill>
                <a:srgbClr val="FFFFFF"/>
              </a:solidFill>
              <a:prstDash val="solid"/>
              <a:round/>
              <a:headEnd type="none" w="med" len="med"/>
              <a:tailEnd type="none" w="med" len="med"/>
            </a:ln>
            <a:effectLst/>
          </p:spPr>
        </p:cxnSp>
        <p:grpSp>
          <p:nvGrpSpPr>
            <p:cNvPr id="253" name="Group 252"/>
            <p:cNvGrpSpPr/>
            <p:nvPr/>
          </p:nvGrpSpPr>
          <p:grpSpPr>
            <a:xfrm>
              <a:off x="957784" y="5596880"/>
              <a:ext cx="11305256" cy="1512168"/>
              <a:chOff x="1245816" y="5452864"/>
              <a:chExt cx="10225136" cy="1656184"/>
            </a:xfrm>
          </p:grpSpPr>
          <p:sp>
            <p:nvSpPr>
              <p:cNvPr id="254" name="Rounded Rectangle 253"/>
              <p:cNvSpPr/>
              <p:nvPr/>
            </p:nvSpPr>
            <p:spPr bwMode="auto">
              <a:xfrm>
                <a:off x="124581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Rounded Rectangle 254"/>
              <p:cNvSpPr/>
              <p:nvPr/>
            </p:nvSpPr>
            <p:spPr bwMode="auto">
              <a:xfrm>
                <a:off x="189388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Rounded Rectangle 255"/>
              <p:cNvSpPr/>
              <p:nvPr/>
            </p:nvSpPr>
            <p:spPr bwMode="auto">
              <a:xfrm>
                <a:off x="319003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Rounded Rectangle 256"/>
              <p:cNvSpPr/>
              <p:nvPr/>
            </p:nvSpPr>
            <p:spPr bwMode="auto">
              <a:xfrm>
                <a:off x="254196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Rounded Rectangle 257"/>
              <p:cNvSpPr/>
              <p:nvPr/>
            </p:nvSpPr>
            <p:spPr bwMode="auto">
              <a:xfrm>
                <a:off x="383810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Rounded Rectangle 258"/>
              <p:cNvSpPr/>
              <p:nvPr/>
            </p:nvSpPr>
            <p:spPr bwMode="auto">
              <a:xfrm>
                <a:off x="448617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0" name="Rounded Rectangle 259"/>
              <p:cNvSpPr/>
              <p:nvPr/>
            </p:nvSpPr>
            <p:spPr bwMode="auto">
              <a:xfrm>
                <a:off x="578232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1" name="Rounded Rectangle 260"/>
              <p:cNvSpPr/>
              <p:nvPr/>
            </p:nvSpPr>
            <p:spPr bwMode="auto">
              <a:xfrm>
                <a:off x="513424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2" name="Rounded Rectangle 261"/>
              <p:cNvSpPr/>
              <p:nvPr/>
            </p:nvSpPr>
            <p:spPr bwMode="auto">
              <a:xfrm>
                <a:off x="643039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3" name="Rounded Rectangle 262"/>
              <p:cNvSpPr/>
              <p:nvPr/>
            </p:nvSpPr>
            <p:spPr bwMode="auto">
              <a:xfrm>
                <a:off x="707846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4" name="Rounded Rectangle 263"/>
              <p:cNvSpPr/>
              <p:nvPr/>
            </p:nvSpPr>
            <p:spPr bwMode="auto">
              <a:xfrm>
                <a:off x="8374608"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Rounded Rectangle 264"/>
              <p:cNvSpPr/>
              <p:nvPr/>
            </p:nvSpPr>
            <p:spPr bwMode="auto">
              <a:xfrm>
                <a:off x="772653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Rounded Rectangle 265"/>
              <p:cNvSpPr/>
              <p:nvPr/>
            </p:nvSpPr>
            <p:spPr bwMode="auto">
              <a:xfrm>
                <a:off x="9022680"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Rounded Rectangle 266"/>
              <p:cNvSpPr/>
              <p:nvPr/>
            </p:nvSpPr>
            <p:spPr bwMode="auto">
              <a:xfrm>
                <a:off x="9670752"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Rounded Rectangle 267"/>
              <p:cNvSpPr/>
              <p:nvPr/>
            </p:nvSpPr>
            <p:spPr bwMode="auto">
              <a:xfrm>
                <a:off x="10966896"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Rounded Rectangle 268"/>
              <p:cNvSpPr/>
              <p:nvPr/>
            </p:nvSpPr>
            <p:spPr bwMode="auto">
              <a:xfrm>
                <a:off x="10318824" y="5452864"/>
                <a:ext cx="504056" cy="1656184"/>
              </a:xfrm>
              <a:prstGeom prst="round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0" name="Rounded Rectangle 269"/>
              <p:cNvSpPr/>
              <p:nvPr/>
            </p:nvSpPr>
            <p:spPr bwMode="auto">
              <a:xfrm>
                <a:off x="131782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Rounded Rectangle 270"/>
              <p:cNvSpPr/>
              <p:nvPr/>
            </p:nvSpPr>
            <p:spPr bwMode="auto">
              <a:xfrm>
                <a:off x="196589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Rounded Rectangle 271"/>
              <p:cNvSpPr/>
              <p:nvPr/>
            </p:nvSpPr>
            <p:spPr bwMode="auto">
              <a:xfrm>
                <a:off x="326204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Rounded Rectangle 272"/>
              <p:cNvSpPr/>
              <p:nvPr/>
            </p:nvSpPr>
            <p:spPr bwMode="auto">
              <a:xfrm>
                <a:off x="261396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Rounded Rectangle 273"/>
              <p:cNvSpPr/>
              <p:nvPr/>
            </p:nvSpPr>
            <p:spPr bwMode="auto">
              <a:xfrm>
                <a:off x="391011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Rounded Rectangle 274"/>
              <p:cNvSpPr/>
              <p:nvPr/>
            </p:nvSpPr>
            <p:spPr bwMode="auto">
              <a:xfrm>
                <a:off x="455818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6" name="Rounded Rectangle 275"/>
              <p:cNvSpPr/>
              <p:nvPr/>
            </p:nvSpPr>
            <p:spPr bwMode="auto">
              <a:xfrm>
                <a:off x="585432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7" name="Rounded Rectangle 276"/>
              <p:cNvSpPr/>
              <p:nvPr/>
            </p:nvSpPr>
            <p:spPr bwMode="auto">
              <a:xfrm>
                <a:off x="520625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8" name="Rounded Rectangle 277"/>
              <p:cNvSpPr/>
              <p:nvPr/>
            </p:nvSpPr>
            <p:spPr bwMode="auto">
              <a:xfrm>
                <a:off x="650240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9" name="Rounded Rectangle 278"/>
              <p:cNvSpPr/>
              <p:nvPr/>
            </p:nvSpPr>
            <p:spPr bwMode="auto">
              <a:xfrm>
                <a:off x="715047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0" name="Rounded Rectangle 279"/>
              <p:cNvSpPr/>
              <p:nvPr/>
            </p:nvSpPr>
            <p:spPr bwMode="auto">
              <a:xfrm>
                <a:off x="844661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Rounded Rectangle 280"/>
              <p:cNvSpPr/>
              <p:nvPr/>
            </p:nvSpPr>
            <p:spPr bwMode="auto">
              <a:xfrm>
                <a:off x="779854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Rounded Rectangle 281"/>
              <p:cNvSpPr/>
              <p:nvPr/>
            </p:nvSpPr>
            <p:spPr bwMode="auto">
              <a:xfrm>
                <a:off x="909468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Rounded Rectangle 282"/>
              <p:cNvSpPr/>
              <p:nvPr/>
            </p:nvSpPr>
            <p:spPr bwMode="auto">
              <a:xfrm>
                <a:off x="974276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Rounded Rectangle 283"/>
              <p:cNvSpPr/>
              <p:nvPr/>
            </p:nvSpPr>
            <p:spPr bwMode="auto">
              <a:xfrm>
                <a:off x="1103890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Rounded Rectangle 284"/>
              <p:cNvSpPr/>
              <p:nvPr/>
            </p:nvSpPr>
            <p:spPr bwMode="auto">
              <a:xfrm>
                <a:off x="1039083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6" name="Rounded Rectangle 285"/>
              <p:cNvSpPr/>
              <p:nvPr/>
            </p:nvSpPr>
            <p:spPr bwMode="auto">
              <a:xfrm>
                <a:off x="153384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Rounded Rectangle 286"/>
              <p:cNvSpPr/>
              <p:nvPr/>
            </p:nvSpPr>
            <p:spPr bwMode="auto">
              <a:xfrm>
                <a:off x="218192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Rounded Rectangle 287"/>
              <p:cNvSpPr/>
              <p:nvPr/>
            </p:nvSpPr>
            <p:spPr bwMode="auto">
              <a:xfrm>
                <a:off x="347806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Rounded Rectangle 288"/>
              <p:cNvSpPr/>
              <p:nvPr/>
            </p:nvSpPr>
            <p:spPr bwMode="auto">
              <a:xfrm>
                <a:off x="282999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Rounded Rectangle 289"/>
              <p:cNvSpPr/>
              <p:nvPr/>
            </p:nvSpPr>
            <p:spPr bwMode="auto">
              <a:xfrm>
                <a:off x="412613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Rounded Rectangle 290"/>
              <p:cNvSpPr/>
              <p:nvPr/>
            </p:nvSpPr>
            <p:spPr bwMode="auto">
              <a:xfrm>
                <a:off x="477420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2" name="Rounded Rectangle 291"/>
              <p:cNvSpPr/>
              <p:nvPr/>
            </p:nvSpPr>
            <p:spPr bwMode="auto">
              <a:xfrm>
                <a:off x="607035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3" name="Rounded Rectangle 292"/>
              <p:cNvSpPr/>
              <p:nvPr/>
            </p:nvSpPr>
            <p:spPr bwMode="auto">
              <a:xfrm>
                <a:off x="542228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4" name="Rounded Rectangle 293"/>
              <p:cNvSpPr/>
              <p:nvPr/>
            </p:nvSpPr>
            <p:spPr bwMode="auto">
              <a:xfrm>
                <a:off x="671842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5" name="Rounded Rectangle 294"/>
              <p:cNvSpPr/>
              <p:nvPr/>
            </p:nvSpPr>
            <p:spPr bwMode="auto">
              <a:xfrm>
                <a:off x="736649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6" name="Rounded Rectangle 295"/>
              <p:cNvSpPr/>
              <p:nvPr/>
            </p:nvSpPr>
            <p:spPr bwMode="auto">
              <a:xfrm>
                <a:off x="8662640"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Rounded Rectangle 296"/>
              <p:cNvSpPr/>
              <p:nvPr/>
            </p:nvSpPr>
            <p:spPr bwMode="auto">
              <a:xfrm>
                <a:off x="801456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Rounded Rectangle 297"/>
              <p:cNvSpPr/>
              <p:nvPr/>
            </p:nvSpPr>
            <p:spPr bwMode="auto">
              <a:xfrm>
                <a:off x="9310712"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Rounded Rectangle 298"/>
              <p:cNvSpPr/>
              <p:nvPr/>
            </p:nvSpPr>
            <p:spPr bwMode="auto">
              <a:xfrm>
                <a:off x="9958784"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Rounded Rectangle 299"/>
              <p:cNvSpPr/>
              <p:nvPr/>
            </p:nvSpPr>
            <p:spPr bwMode="auto">
              <a:xfrm>
                <a:off x="11254928"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Rounded Rectangle 300"/>
              <p:cNvSpPr/>
              <p:nvPr/>
            </p:nvSpPr>
            <p:spPr bwMode="auto">
              <a:xfrm>
                <a:off x="10606856" y="5596880"/>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2" name="Rounded Rectangle 301"/>
              <p:cNvSpPr/>
              <p:nvPr/>
            </p:nvSpPr>
            <p:spPr bwMode="auto">
              <a:xfrm>
                <a:off x="131782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Rounded Rectangle 302"/>
              <p:cNvSpPr/>
              <p:nvPr/>
            </p:nvSpPr>
            <p:spPr bwMode="auto">
              <a:xfrm>
                <a:off x="196589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Rounded Rectangle 303"/>
              <p:cNvSpPr/>
              <p:nvPr/>
            </p:nvSpPr>
            <p:spPr bwMode="auto">
              <a:xfrm>
                <a:off x="326204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Rounded Rectangle 304"/>
              <p:cNvSpPr/>
              <p:nvPr/>
            </p:nvSpPr>
            <p:spPr bwMode="auto">
              <a:xfrm>
                <a:off x="261396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Rounded Rectangle 305"/>
              <p:cNvSpPr/>
              <p:nvPr/>
            </p:nvSpPr>
            <p:spPr bwMode="auto">
              <a:xfrm>
                <a:off x="391011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Rounded Rectangle 306"/>
              <p:cNvSpPr/>
              <p:nvPr/>
            </p:nvSpPr>
            <p:spPr bwMode="auto">
              <a:xfrm>
                <a:off x="455818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8" name="Rounded Rectangle 307"/>
              <p:cNvSpPr/>
              <p:nvPr/>
            </p:nvSpPr>
            <p:spPr bwMode="auto">
              <a:xfrm>
                <a:off x="585432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9" name="Rounded Rectangle 308"/>
              <p:cNvSpPr/>
              <p:nvPr/>
            </p:nvSpPr>
            <p:spPr bwMode="auto">
              <a:xfrm>
                <a:off x="520625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0" name="Rounded Rectangle 309"/>
              <p:cNvSpPr/>
              <p:nvPr/>
            </p:nvSpPr>
            <p:spPr bwMode="auto">
              <a:xfrm>
                <a:off x="650240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1" name="Rounded Rectangle 310"/>
              <p:cNvSpPr/>
              <p:nvPr/>
            </p:nvSpPr>
            <p:spPr bwMode="auto">
              <a:xfrm>
                <a:off x="715047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2" name="Rounded Rectangle 311"/>
              <p:cNvSpPr/>
              <p:nvPr/>
            </p:nvSpPr>
            <p:spPr bwMode="auto">
              <a:xfrm>
                <a:off x="844661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Rounded Rectangle 312"/>
              <p:cNvSpPr/>
              <p:nvPr/>
            </p:nvSpPr>
            <p:spPr bwMode="auto">
              <a:xfrm>
                <a:off x="779854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Rounded Rectangle 313"/>
              <p:cNvSpPr/>
              <p:nvPr/>
            </p:nvSpPr>
            <p:spPr bwMode="auto">
              <a:xfrm>
                <a:off x="909468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Rounded Rectangle 314"/>
              <p:cNvSpPr/>
              <p:nvPr/>
            </p:nvSpPr>
            <p:spPr bwMode="auto">
              <a:xfrm>
                <a:off x="974276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Rounded Rectangle 315"/>
              <p:cNvSpPr/>
              <p:nvPr/>
            </p:nvSpPr>
            <p:spPr bwMode="auto">
              <a:xfrm>
                <a:off x="1103890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Rounded Rectangle 316"/>
              <p:cNvSpPr/>
              <p:nvPr/>
            </p:nvSpPr>
            <p:spPr bwMode="auto">
              <a:xfrm>
                <a:off x="1039083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8" name="Rounded Rectangle 317"/>
              <p:cNvSpPr/>
              <p:nvPr/>
            </p:nvSpPr>
            <p:spPr bwMode="auto">
              <a:xfrm>
                <a:off x="153384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Rounded Rectangle 318"/>
              <p:cNvSpPr/>
              <p:nvPr/>
            </p:nvSpPr>
            <p:spPr bwMode="auto">
              <a:xfrm>
                <a:off x="218192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Rounded Rectangle 319"/>
              <p:cNvSpPr/>
              <p:nvPr/>
            </p:nvSpPr>
            <p:spPr bwMode="auto">
              <a:xfrm>
                <a:off x="347806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Rounded Rectangle 320"/>
              <p:cNvSpPr/>
              <p:nvPr/>
            </p:nvSpPr>
            <p:spPr bwMode="auto">
              <a:xfrm>
                <a:off x="282999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Rounded Rectangle 321"/>
              <p:cNvSpPr/>
              <p:nvPr/>
            </p:nvSpPr>
            <p:spPr bwMode="auto">
              <a:xfrm>
                <a:off x="412613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Rounded Rectangle 322"/>
              <p:cNvSpPr/>
              <p:nvPr/>
            </p:nvSpPr>
            <p:spPr bwMode="auto">
              <a:xfrm>
                <a:off x="477420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4" name="Rounded Rectangle 323"/>
              <p:cNvSpPr/>
              <p:nvPr/>
            </p:nvSpPr>
            <p:spPr bwMode="auto">
              <a:xfrm>
                <a:off x="607035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5" name="Rounded Rectangle 324"/>
              <p:cNvSpPr/>
              <p:nvPr/>
            </p:nvSpPr>
            <p:spPr bwMode="auto">
              <a:xfrm>
                <a:off x="542228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6" name="Rounded Rectangle 325"/>
              <p:cNvSpPr/>
              <p:nvPr/>
            </p:nvSpPr>
            <p:spPr bwMode="auto">
              <a:xfrm>
                <a:off x="671842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7" name="Rounded Rectangle 326"/>
              <p:cNvSpPr/>
              <p:nvPr/>
            </p:nvSpPr>
            <p:spPr bwMode="auto">
              <a:xfrm>
                <a:off x="736649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8" name="Rounded Rectangle 327"/>
              <p:cNvSpPr/>
              <p:nvPr/>
            </p:nvSpPr>
            <p:spPr bwMode="auto">
              <a:xfrm>
                <a:off x="8662640"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Rounded Rectangle 328"/>
              <p:cNvSpPr/>
              <p:nvPr/>
            </p:nvSpPr>
            <p:spPr bwMode="auto">
              <a:xfrm>
                <a:off x="801456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Rounded Rectangle 329"/>
              <p:cNvSpPr/>
              <p:nvPr/>
            </p:nvSpPr>
            <p:spPr bwMode="auto">
              <a:xfrm>
                <a:off x="9310712"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Rounded Rectangle 330"/>
              <p:cNvSpPr/>
              <p:nvPr/>
            </p:nvSpPr>
            <p:spPr bwMode="auto">
              <a:xfrm>
                <a:off x="9958784"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Rounded Rectangle 331"/>
              <p:cNvSpPr/>
              <p:nvPr/>
            </p:nvSpPr>
            <p:spPr bwMode="auto">
              <a:xfrm>
                <a:off x="11254928"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Rounded Rectangle 332"/>
              <p:cNvSpPr/>
              <p:nvPr/>
            </p:nvSpPr>
            <p:spPr bwMode="auto">
              <a:xfrm>
                <a:off x="10606856" y="5884912"/>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4" name="Rounded Rectangle 333"/>
              <p:cNvSpPr/>
              <p:nvPr/>
            </p:nvSpPr>
            <p:spPr bwMode="auto">
              <a:xfrm>
                <a:off x="131782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Rounded Rectangle 334"/>
              <p:cNvSpPr/>
              <p:nvPr/>
            </p:nvSpPr>
            <p:spPr bwMode="auto">
              <a:xfrm>
                <a:off x="196589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Rounded Rectangle 335"/>
              <p:cNvSpPr/>
              <p:nvPr/>
            </p:nvSpPr>
            <p:spPr bwMode="auto">
              <a:xfrm>
                <a:off x="326204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Rounded Rectangle 336"/>
              <p:cNvSpPr/>
              <p:nvPr/>
            </p:nvSpPr>
            <p:spPr bwMode="auto">
              <a:xfrm>
                <a:off x="261396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Rounded Rectangle 337"/>
              <p:cNvSpPr/>
              <p:nvPr/>
            </p:nvSpPr>
            <p:spPr bwMode="auto">
              <a:xfrm>
                <a:off x="391011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Rounded Rectangle 338"/>
              <p:cNvSpPr/>
              <p:nvPr/>
            </p:nvSpPr>
            <p:spPr bwMode="auto">
              <a:xfrm>
                <a:off x="455818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0" name="Rounded Rectangle 339"/>
              <p:cNvSpPr/>
              <p:nvPr/>
            </p:nvSpPr>
            <p:spPr bwMode="auto">
              <a:xfrm>
                <a:off x="585432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1" name="Rounded Rectangle 340"/>
              <p:cNvSpPr/>
              <p:nvPr/>
            </p:nvSpPr>
            <p:spPr bwMode="auto">
              <a:xfrm>
                <a:off x="520625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2" name="Rounded Rectangle 341"/>
              <p:cNvSpPr/>
              <p:nvPr/>
            </p:nvSpPr>
            <p:spPr bwMode="auto">
              <a:xfrm>
                <a:off x="650240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3" name="Rounded Rectangle 342"/>
              <p:cNvSpPr/>
              <p:nvPr/>
            </p:nvSpPr>
            <p:spPr bwMode="auto">
              <a:xfrm>
                <a:off x="715047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4" name="Rounded Rectangle 343"/>
              <p:cNvSpPr/>
              <p:nvPr/>
            </p:nvSpPr>
            <p:spPr bwMode="auto">
              <a:xfrm>
                <a:off x="844661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Rounded Rectangle 344"/>
              <p:cNvSpPr/>
              <p:nvPr/>
            </p:nvSpPr>
            <p:spPr bwMode="auto">
              <a:xfrm>
                <a:off x="779854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Rounded Rectangle 345"/>
              <p:cNvSpPr/>
              <p:nvPr/>
            </p:nvSpPr>
            <p:spPr bwMode="auto">
              <a:xfrm>
                <a:off x="909468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Rounded Rectangle 346"/>
              <p:cNvSpPr/>
              <p:nvPr/>
            </p:nvSpPr>
            <p:spPr bwMode="auto">
              <a:xfrm>
                <a:off x="974276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Rounded Rectangle 347"/>
              <p:cNvSpPr/>
              <p:nvPr/>
            </p:nvSpPr>
            <p:spPr bwMode="auto">
              <a:xfrm>
                <a:off x="1103890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Rounded Rectangle 348"/>
              <p:cNvSpPr/>
              <p:nvPr/>
            </p:nvSpPr>
            <p:spPr bwMode="auto">
              <a:xfrm>
                <a:off x="1039083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0" name="Rounded Rectangle 349"/>
              <p:cNvSpPr/>
              <p:nvPr/>
            </p:nvSpPr>
            <p:spPr bwMode="auto">
              <a:xfrm>
                <a:off x="153384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Rounded Rectangle 350"/>
              <p:cNvSpPr/>
              <p:nvPr/>
            </p:nvSpPr>
            <p:spPr bwMode="auto">
              <a:xfrm>
                <a:off x="218192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Rounded Rectangle 351"/>
              <p:cNvSpPr/>
              <p:nvPr/>
            </p:nvSpPr>
            <p:spPr bwMode="auto">
              <a:xfrm>
                <a:off x="347806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Rounded Rectangle 352"/>
              <p:cNvSpPr/>
              <p:nvPr/>
            </p:nvSpPr>
            <p:spPr bwMode="auto">
              <a:xfrm>
                <a:off x="282999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Rounded Rectangle 353"/>
              <p:cNvSpPr/>
              <p:nvPr/>
            </p:nvSpPr>
            <p:spPr bwMode="auto">
              <a:xfrm>
                <a:off x="412613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Rounded Rectangle 354"/>
              <p:cNvSpPr/>
              <p:nvPr/>
            </p:nvSpPr>
            <p:spPr bwMode="auto">
              <a:xfrm>
                <a:off x="477420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6" name="Rounded Rectangle 355"/>
              <p:cNvSpPr/>
              <p:nvPr/>
            </p:nvSpPr>
            <p:spPr bwMode="auto">
              <a:xfrm>
                <a:off x="607035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7" name="Rounded Rectangle 356"/>
              <p:cNvSpPr/>
              <p:nvPr/>
            </p:nvSpPr>
            <p:spPr bwMode="auto">
              <a:xfrm>
                <a:off x="542228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8" name="Rounded Rectangle 357"/>
              <p:cNvSpPr/>
              <p:nvPr/>
            </p:nvSpPr>
            <p:spPr bwMode="auto">
              <a:xfrm>
                <a:off x="671842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9" name="Rounded Rectangle 358"/>
              <p:cNvSpPr/>
              <p:nvPr/>
            </p:nvSpPr>
            <p:spPr bwMode="auto">
              <a:xfrm>
                <a:off x="736649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0" name="Rounded Rectangle 359"/>
              <p:cNvSpPr/>
              <p:nvPr/>
            </p:nvSpPr>
            <p:spPr bwMode="auto">
              <a:xfrm>
                <a:off x="8662640"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Rounded Rectangle 360"/>
              <p:cNvSpPr/>
              <p:nvPr/>
            </p:nvSpPr>
            <p:spPr bwMode="auto">
              <a:xfrm>
                <a:off x="801456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Rounded Rectangle 361"/>
              <p:cNvSpPr/>
              <p:nvPr/>
            </p:nvSpPr>
            <p:spPr bwMode="auto">
              <a:xfrm>
                <a:off x="9310712"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Rounded Rectangle 362"/>
              <p:cNvSpPr/>
              <p:nvPr/>
            </p:nvSpPr>
            <p:spPr bwMode="auto">
              <a:xfrm>
                <a:off x="9958784"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Rounded Rectangle 363"/>
              <p:cNvSpPr/>
              <p:nvPr/>
            </p:nvSpPr>
            <p:spPr bwMode="auto">
              <a:xfrm>
                <a:off x="11254928"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Rounded Rectangle 364"/>
              <p:cNvSpPr/>
              <p:nvPr/>
            </p:nvSpPr>
            <p:spPr bwMode="auto">
              <a:xfrm>
                <a:off x="10606856" y="6172944"/>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6" name="Rounded Rectangle 365"/>
              <p:cNvSpPr/>
              <p:nvPr/>
            </p:nvSpPr>
            <p:spPr bwMode="auto">
              <a:xfrm>
                <a:off x="131782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Rounded Rectangle 366"/>
              <p:cNvSpPr/>
              <p:nvPr/>
            </p:nvSpPr>
            <p:spPr bwMode="auto">
              <a:xfrm>
                <a:off x="196589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Rounded Rectangle 367"/>
              <p:cNvSpPr/>
              <p:nvPr/>
            </p:nvSpPr>
            <p:spPr bwMode="auto">
              <a:xfrm>
                <a:off x="326204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Rounded Rectangle 368"/>
              <p:cNvSpPr/>
              <p:nvPr/>
            </p:nvSpPr>
            <p:spPr bwMode="auto">
              <a:xfrm>
                <a:off x="261396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Rounded Rectangle 369"/>
              <p:cNvSpPr/>
              <p:nvPr/>
            </p:nvSpPr>
            <p:spPr bwMode="auto">
              <a:xfrm>
                <a:off x="391011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Rounded Rectangle 370"/>
              <p:cNvSpPr/>
              <p:nvPr/>
            </p:nvSpPr>
            <p:spPr bwMode="auto">
              <a:xfrm>
                <a:off x="455818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2" name="Rounded Rectangle 371"/>
              <p:cNvSpPr/>
              <p:nvPr/>
            </p:nvSpPr>
            <p:spPr bwMode="auto">
              <a:xfrm>
                <a:off x="585432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3" name="Rounded Rectangle 372"/>
              <p:cNvSpPr/>
              <p:nvPr/>
            </p:nvSpPr>
            <p:spPr bwMode="auto">
              <a:xfrm>
                <a:off x="520625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4" name="Rounded Rectangle 373"/>
              <p:cNvSpPr/>
              <p:nvPr/>
            </p:nvSpPr>
            <p:spPr bwMode="auto">
              <a:xfrm>
                <a:off x="650240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5" name="Rounded Rectangle 374"/>
              <p:cNvSpPr/>
              <p:nvPr/>
            </p:nvSpPr>
            <p:spPr bwMode="auto">
              <a:xfrm>
                <a:off x="715047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6" name="Rounded Rectangle 375"/>
              <p:cNvSpPr/>
              <p:nvPr/>
            </p:nvSpPr>
            <p:spPr bwMode="auto">
              <a:xfrm>
                <a:off x="844661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Rounded Rectangle 376"/>
              <p:cNvSpPr/>
              <p:nvPr/>
            </p:nvSpPr>
            <p:spPr bwMode="auto">
              <a:xfrm>
                <a:off x="779854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Rounded Rectangle 377"/>
              <p:cNvSpPr/>
              <p:nvPr/>
            </p:nvSpPr>
            <p:spPr bwMode="auto">
              <a:xfrm>
                <a:off x="909468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Rounded Rectangle 378"/>
              <p:cNvSpPr/>
              <p:nvPr/>
            </p:nvSpPr>
            <p:spPr bwMode="auto">
              <a:xfrm>
                <a:off x="974276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Rounded Rectangle 379"/>
              <p:cNvSpPr/>
              <p:nvPr/>
            </p:nvSpPr>
            <p:spPr bwMode="auto">
              <a:xfrm>
                <a:off x="1103890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Rounded Rectangle 380"/>
              <p:cNvSpPr/>
              <p:nvPr/>
            </p:nvSpPr>
            <p:spPr bwMode="auto">
              <a:xfrm>
                <a:off x="1039083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2" name="Rounded Rectangle 381"/>
              <p:cNvSpPr/>
              <p:nvPr/>
            </p:nvSpPr>
            <p:spPr bwMode="auto">
              <a:xfrm>
                <a:off x="153384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Rounded Rectangle 382"/>
              <p:cNvSpPr/>
              <p:nvPr/>
            </p:nvSpPr>
            <p:spPr bwMode="auto">
              <a:xfrm>
                <a:off x="218192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Rounded Rectangle 383"/>
              <p:cNvSpPr/>
              <p:nvPr/>
            </p:nvSpPr>
            <p:spPr bwMode="auto">
              <a:xfrm>
                <a:off x="347806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Rounded Rectangle 384"/>
              <p:cNvSpPr/>
              <p:nvPr/>
            </p:nvSpPr>
            <p:spPr bwMode="auto">
              <a:xfrm>
                <a:off x="282999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Rounded Rectangle 385"/>
              <p:cNvSpPr/>
              <p:nvPr/>
            </p:nvSpPr>
            <p:spPr bwMode="auto">
              <a:xfrm>
                <a:off x="412613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Rounded Rectangle 386"/>
              <p:cNvSpPr/>
              <p:nvPr/>
            </p:nvSpPr>
            <p:spPr bwMode="auto">
              <a:xfrm>
                <a:off x="477420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8" name="Rounded Rectangle 387"/>
              <p:cNvSpPr/>
              <p:nvPr/>
            </p:nvSpPr>
            <p:spPr bwMode="auto">
              <a:xfrm>
                <a:off x="607035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9" name="Rounded Rectangle 388"/>
              <p:cNvSpPr/>
              <p:nvPr/>
            </p:nvSpPr>
            <p:spPr bwMode="auto">
              <a:xfrm>
                <a:off x="542228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0" name="Rounded Rectangle 389"/>
              <p:cNvSpPr/>
              <p:nvPr/>
            </p:nvSpPr>
            <p:spPr bwMode="auto">
              <a:xfrm>
                <a:off x="671842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1" name="Rounded Rectangle 390"/>
              <p:cNvSpPr/>
              <p:nvPr/>
            </p:nvSpPr>
            <p:spPr bwMode="auto">
              <a:xfrm>
                <a:off x="736649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2" name="Rounded Rectangle 391"/>
              <p:cNvSpPr/>
              <p:nvPr/>
            </p:nvSpPr>
            <p:spPr bwMode="auto">
              <a:xfrm>
                <a:off x="8662640"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3" name="Rounded Rectangle 392"/>
              <p:cNvSpPr/>
              <p:nvPr/>
            </p:nvSpPr>
            <p:spPr bwMode="auto">
              <a:xfrm>
                <a:off x="801456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4" name="Rounded Rectangle 393"/>
              <p:cNvSpPr/>
              <p:nvPr/>
            </p:nvSpPr>
            <p:spPr bwMode="auto">
              <a:xfrm>
                <a:off x="9310712"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5" name="Rounded Rectangle 394"/>
              <p:cNvSpPr/>
              <p:nvPr/>
            </p:nvSpPr>
            <p:spPr bwMode="auto">
              <a:xfrm>
                <a:off x="9958784"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6" name="Rounded Rectangle 395"/>
              <p:cNvSpPr/>
              <p:nvPr/>
            </p:nvSpPr>
            <p:spPr bwMode="auto">
              <a:xfrm>
                <a:off x="11254928"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7" name="Rounded Rectangle 396"/>
              <p:cNvSpPr/>
              <p:nvPr/>
            </p:nvSpPr>
            <p:spPr bwMode="auto">
              <a:xfrm>
                <a:off x="10606856" y="6460976"/>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8" name="Rounded Rectangle 397"/>
              <p:cNvSpPr/>
              <p:nvPr/>
            </p:nvSpPr>
            <p:spPr bwMode="auto">
              <a:xfrm>
                <a:off x="131782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9" name="Rounded Rectangle 398"/>
              <p:cNvSpPr/>
              <p:nvPr/>
            </p:nvSpPr>
            <p:spPr bwMode="auto">
              <a:xfrm>
                <a:off x="196589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0" name="Rounded Rectangle 399"/>
              <p:cNvSpPr/>
              <p:nvPr/>
            </p:nvSpPr>
            <p:spPr bwMode="auto">
              <a:xfrm>
                <a:off x="326204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1" name="Rounded Rectangle 400"/>
              <p:cNvSpPr/>
              <p:nvPr/>
            </p:nvSpPr>
            <p:spPr bwMode="auto">
              <a:xfrm>
                <a:off x="261396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2" name="Rounded Rectangle 401"/>
              <p:cNvSpPr/>
              <p:nvPr/>
            </p:nvSpPr>
            <p:spPr bwMode="auto">
              <a:xfrm>
                <a:off x="391011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3" name="Rounded Rectangle 402"/>
              <p:cNvSpPr/>
              <p:nvPr/>
            </p:nvSpPr>
            <p:spPr bwMode="auto">
              <a:xfrm>
                <a:off x="455818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4" name="Rounded Rectangle 403"/>
              <p:cNvSpPr/>
              <p:nvPr/>
            </p:nvSpPr>
            <p:spPr bwMode="auto">
              <a:xfrm>
                <a:off x="585432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5" name="Rounded Rectangle 404"/>
              <p:cNvSpPr/>
              <p:nvPr/>
            </p:nvSpPr>
            <p:spPr bwMode="auto">
              <a:xfrm>
                <a:off x="520625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6" name="Rounded Rectangle 405"/>
              <p:cNvSpPr/>
              <p:nvPr/>
            </p:nvSpPr>
            <p:spPr bwMode="auto">
              <a:xfrm>
                <a:off x="650240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7" name="Rounded Rectangle 406"/>
              <p:cNvSpPr/>
              <p:nvPr/>
            </p:nvSpPr>
            <p:spPr bwMode="auto">
              <a:xfrm>
                <a:off x="715047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8" name="Rounded Rectangle 407"/>
              <p:cNvSpPr/>
              <p:nvPr/>
            </p:nvSpPr>
            <p:spPr bwMode="auto">
              <a:xfrm>
                <a:off x="844661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9" name="Rounded Rectangle 408"/>
              <p:cNvSpPr/>
              <p:nvPr/>
            </p:nvSpPr>
            <p:spPr bwMode="auto">
              <a:xfrm>
                <a:off x="779854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0" name="Rounded Rectangle 409"/>
              <p:cNvSpPr/>
              <p:nvPr/>
            </p:nvSpPr>
            <p:spPr bwMode="auto">
              <a:xfrm>
                <a:off x="909468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1" name="Rounded Rectangle 410"/>
              <p:cNvSpPr/>
              <p:nvPr/>
            </p:nvSpPr>
            <p:spPr bwMode="auto">
              <a:xfrm>
                <a:off x="974276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2" name="Rounded Rectangle 411"/>
              <p:cNvSpPr/>
              <p:nvPr/>
            </p:nvSpPr>
            <p:spPr bwMode="auto">
              <a:xfrm>
                <a:off x="1103890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3" name="Rounded Rectangle 412"/>
              <p:cNvSpPr/>
              <p:nvPr/>
            </p:nvSpPr>
            <p:spPr bwMode="auto">
              <a:xfrm>
                <a:off x="1039083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4" name="Rounded Rectangle 413"/>
              <p:cNvSpPr/>
              <p:nvPr/>
            </p:nvSpPr>
            <p:spPr bwMode="auto">
              <a:xfrm>
                <a:off x="153384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5" name="Rounded Rectangle 414"/>
              <p:cNvSpPr/>
              <p:nvPr/>
            </p:nvSpPr>
            <p:spPr bwMode="auto">
              <a:xfrm>
                <a:off x="218192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6" name="Rounded Rectangle 415"/>
              <p:cNvSpPr/>
              <p:nvPr/>
            </p:nvSpPr>
            <p:spPr bwMode="auto">
              <a:xfrm>
                <a:off x="347806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7" name="Rounded Rectangle 416"/>
              <p:cNvSpPr/>
              <p:nvPr/>
            </p:nvSpPr>
            <p:spPr bwMode="auto">
              <a:xfrm>
                <a:off x="282999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8" name="Rounded Rectangle 417"/>
              <p:cNvSpPr/>
              <p:nvPr/>
            </p:nvSpPr>
            <p:spPr bwMode="auto">
              <a:xfrm>
                <a:off x="412613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9" name="Rounded Rectangle 418"/>
              <p:cNvSpPr/>
              <p:nvPr/>
            </p:nvSpPr>
            <p:spPr bwMode="auto">
              <a:xfrm>
                <a:off x="477420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0" name="Rounded Rectangle 419"/>
              <p:cNvSpPr/>
              <p:nvPr/>
            </p:nvSpPr>
            <p:spPr bwMode="auto">
              <a:xfrm>
                <a:off x="607035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1" name="Rounded Rectangle 420"/>
              <p:cNvSpPr/>
              <p:nvPr/>
            </p:nvSpPr>
            <p:spPr bwMode="auto">
              <a:xfrm>
                <a:off x="542228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2" name="Rounded Rectangle 421"/>
              <p:cNvSpPr/>
              <p:nvPr/>
            </p:nvSpPr>
            <p:spPr bwMode="auto">
              <a:xfrm>
                <a:off x="671842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3" name="Rounded Rectangle 422"/>
              <p:cNvSpPr/>
              <p:nvPr/>
            </p:nvSpPr>
            <p:spPr bwMode="auto">
              <a:xfrm>
                <a:off x="736649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4" name="Rounded Rectangle 423"/>
              <p:cNvSpPr/>
              <p:nvPr/>
            </p:nvSpPr>
            <p:spPr bwMode="auto">
              <a:xfrm>
                <a:off x="8662640"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5" name="Rounded Rectangle 424"/>
              <p:cNvSpPr/>
              <p:nvPr/>
            </p:nvSpPr>
            <p:spPr bwMode="auto">
              <a:xfrm>
                <a:off x="801456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6" name="Rounded Rectangle 425"/>
              <p:cNvSpPr/>
              <p:nvPr/>
            </p:nvSpPr>
            <p:spPr bwMode="auto">
              <a:xfrm>
                <a:off x="9310712"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7" name="Rounded Rectangle 426"/>
              <p:cNvSpPr/>
              <p:nvPr/>
            </p:nvSpPr>
            <p:spPr bwMode="auto">
              <a:xfrm>
                <a:off x="9958784"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8" name="Rounded Rectangle 427"/>
              <p:cNvSpPr/>
              <p:nvPr/>
            </p:nvSpPr>
            <p:spPr bwMode="auto">
              <a:xfrm>
                <a:off x="11254928"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9" name="Rounded Rectangle 428"/>
              <p:cNvSpPr/>
              <p:nvPr/>
            </p:nvSpPr>
            <p:spPr bwMode="auto">
              <a:xfrm>
                <a:off x="10606856" y="6749008"/>
                <a:ext cx="144016" cy="216024"/>
              </a:xfrm>
              <a:prstGeom prst="round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cxnSp>
        <p:nvCxnSpPr>
          <p:cNvPr id="430" name="Curved Connector 429"/>
          <p:cNvCxnSpPr>
            <a:stCxn id="11" idx="1"/>
            <a:endCxn id="270" idx="0"/>
          </p:cNvCxnSpPr>
          <p:nvPr/>
        </p:nvCxnSpPr>
        <p:spPr bwMode="auto">
          <a:xfrm rot="10800000" flipV="1">
            <a:off x="486182" y="2752563"/>
            <a:ext cx="975658" cy="1040985"/>
          </a:xfrm>
          <a:prstGeom prst="curvedConnector2">
            <a:avLst/>
          </a:prstGeom>
          <a:gradFill rotWithShape="0">
            <a:gsLst>
              <a:gs pos="0">
                <a:srgbClr val="0082E5">
                  <a:alpha val="75000"/>
                </a:srgbClr>
              </a:gs>
              <a:gs pos="100000">
                <a:srgbClr val="0057E5">
                  <a:alpha val="64999"/>
                </a:srgbClr>
              </a:gs>
            </a:gsLst>
            <a:lin ang="5400000" scaled="1"/>
          </a:gradFill>
          <a:ln w="38100" cap="flat" cmpd="sng" algn="ctr">
            <a:solidFill>
              <a:schemeClr val="tx1">
                <a:lumMod val="75000"/>
              </a:schemeClr>
            </a:solidFill>
            <a:prstDash val="solid"/>
            <a:round/>
            <a:headEnd type="none" w="med" len="med"/>
            <a:tailEnd type="arrow"/>
          </a:ln>
          <a:effectLst/>
        </p:spPr>
      </p:cxnSp>
      <p:cxnSp>
        <p:nvCxnSpPr>
          <p:cNvPr id="431" name="Curved Connector 430"/>
          <p:cNvCxnSpPr>
            <a:stCxn id="415" idx="2"/>
          </p:cNvCxnSpPr>
          <p:nvPr/>
        </p:nvCxnSpPr>
        <p:spPr bwMode="auto">
          <a:xfrm rot="16200000" flipH="1">
            <a:off x="1649004" y="5712035"/>
            <a:ext cx="2661165" cy="2869164"/>
          </a:xfrm>
          <a:prstGeom prst="curvedConnector2">
            <a:avLst/>
          </a:prstGeom>
          <a:gradFill rotWithShape="0">
            <a:gsLst>
              <a:gs pos="0">
                <a:srgbClr val="0082E5">
                  <a:alpha val="75000"/>
                </a:srgbClr>
              </a:gs>
              <a:gs pos="100000">
                <a:srgbClr val="0057E5">
                  <a:alpha val="64999"/>
                </a:srgbClr>
              </a:gs>
            </a:gsLst>
            <a:lin ang="5400000" scaled="1"/>
          </a:gradFill>
          <a:ln w="57150" cap="flat" cmpd="sng" algn="ctr">
            <a:solidFill>
              <a:srgbClr val="D9D9D9"/>
            </a:solidFill>
            <a:prstDash val="solid"/>
            <a:round/>
            <a:headEnd type="triangle" w="med" len="med"/>
            <a:tailEnd type="none" w="med" len="med"/>
          </a:ln>
          <a:effectLst/>
        </p:spPr>
      </p:cxnSp>
      <p:sp>
        <p:nvSpPr>
          <p:cNvPr id="432" name="Content Placeholder 2"/>
          <p:cNvSpPr txBox="1">
            <a:spLocks/>
          </p:cNvSpPr>
          <p:nvPr/>
        </p:nvSpPr>
        <p:spPr bwMode="auto">
          <a:xfrm>
            <a:off x="7366496" y="6821016"/>
            <a:ext cx="4320480" cy="2428528"/>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marL="342900" indent="-3429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1pPr>
            <a:lvl2pPr marL="742950" indent="-28575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2pPr>
            <a:lvl3pPr marL="11430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3pPr>
            <a:lvl4pPr marL="16002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4pPr>
            <a:lvl5pPr marL="20574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5pPr>
            <a:lvl6pPr marL="4572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6pPr>
            <a:lvl7pPr marL="9144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7pPr>
            <a:lvl8pPr marL="13716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8pPr>
            <a:lvl9pPr marL="18288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9pPr>
          </a:lstStyle>
          <a:p>
            <a:pPr marL="0" indent="0">
              <a:buFontTx/>
              <a:buNone/>
            </a:pPr>
            <a:r>
              <a:rPr lang="en-US" dirty="0" smtClean="0"/>
              <a:t>Big </a:t>
            </a:r>
            <a:r>
              <a:rPr lang="en-US" sz="3800" b="1" i="1" dirty="0" err="1" smtClean="0"/>
              <a:t>Denormliased</a:t>
            </a:r>
            <a:r>
              <a:rPr lang="en-US" dirty="0" smtClean="0"/>
              <a:t> Objects are spread across a distributed cache</a:t>
            </a:r>
            <a:endParaRPr lang="en-US" dirty="0"/>
          </a:p>
        </p:txBody>
      </p:sp>
      <p:sp>
        <p:nvSpPr>
          <p:cNvPr id="433" name="Oval 432"/>
          <p:cNvSpPr/>
          <p:nvPr/>
        </p:nvSpPr>
        <p:spPr bwMode="auto">
          <a:xfrm>
            <a:off x="4414168" y="8333184"/>
            <a:ext cx="288032" cy="288032"/>
          </a:xfrm>
          <a:prstGeom prst="ellipse">
            <a:avLst/>
          </a:prstGeom>
          <a:solidFill>
            <a:schemeClr val="tx1">
              <a:lumMod val="75000"/>
            </a:schemeClr>
          </a:solidFill>
          <a:ln w="127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4" name="Content Placeholder 2"/>
          <p:cNvSpPr txBox="1">
            <a:spLocks/>
          </p:cNvSpPr>
          <p:nvPr/>
        </p:nvSpPr>
        <p:spPr bwMode="auto">
          <a:xfrm>
            <a:off x="5566296" y="2284512"/>
            <a:ext cx="2448272" cy="936104"/>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marL="342900" indent="-3429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1pPr>
            <a:lvl2pPr marL="742950" indent="-28575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2pPr>
            <a:lvl3pPr marL="11430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3pPr>
            <a:lvl4pPr marL="16002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4pPr>
            <a:lvl5pPr marL="20574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5pPr>
            <a:lvl6pPr marL="4572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6pPr>
            <a:lvl7pPr marL="9144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7pPr>
            <a:lvl8pPr marL="13716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8pPr>
            <a:lvl9pPr marL="18288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9pPr>
          </a:lstStyle>
          <a:p>
            <a:pPr marL="0" indent="0">
              <a:buFontTx/>
              <a:buNone/>
            </a:pPr>
            <a:r>
              <a:rPr lang="en-US" sz="2600" dirty="0" smtClean="0"/>
              <a:t>Keys </a:t>
            </a:r>
            <a:r>
              <a:rPr lang="en-US" sz="2600" dirty="0" err="1" smtClean="0"/>
              <a:t>F</a:t>
            </a:r>
            <a:r>
              <a:rPr lang="en-US" sz="2600" dirty="0" err="1"/>
              <a:t>s</a:t>
            </a:r>
            <a:r>
              <a:rPr lang="en-US" sz="2600" dirty="0" err="1" smtClean="0"/>
              <a:t>-F</a:t>
            </a:r>
            <a:r>
              <a:rPr lang="en-US" sz="2600" dirty="0" err="1"/>
              <a:t>z</a:t>
            </a:r>
            <a:endParaRPr lang="en-US" sz="2600" dirty="0"/>
          </a:p>
        </p:txBody>
      </p:sp>
      <p:cxnSp>
        <p:nvCxnSpPr>
          <p:cNvPr id="435" name="Curved Connector 434"/>
          <p:cNvCxnSpPr>
            <a:stCxn id="434" idx="1"/>
            <a:endCxn id="275" idx="0"/>
          </p:cNvCxnSpPr>
          <p:nvPr/>
        </p:nvCxnSpPr>
        <p:spPr bwMode="auto">
          <a:xfrm rot="10800000" flipV="1">
            <a:off x="4456764" y="2752563"/>
            <a:ext cx="1109532" cy="1040985"/>
          </a:xfrm>
          <a:prstGeom prst="curvedConnector2">
            <a:avLst/>
          </a:prstGeom>
          <a:gradFill rotWithShape="0">
            <a:gsLst>
              <a:gs pos="0">
                <a:srgbClr val="0082E5">
                  <a:alpha val="75000"/>
                </a:srgbClr>
              </a:gs>
              <a:gs pos="100000">
                <a:srgbClr val="0057E5">
                  <a:alpha val="64999"/>
                </a:srgbClr>
              </a:gs>
            </a:gsLst>
            <a:lin ang="5400000" scaled="1"/>
          </a:gradFill>
          <a:ln w="38100" cap="flat" cmpd="sng" algn="ctr">
            <a:solidFill>
              <a:schemeClr val="tx1">
                <a:lumMod val="75000"/>
              </a:schemeClr>
            </a:solidFill>
            <a:prstDash val="solid"/>
            <a:round/>
            <a:headEnd type="none" w="med" len="med"/>
            <a:tailEnd type="arrow"/>
          </a:ln>
          <a:effectLst/>
        </p:spPr>
      </p:cxnSp>
      <p:sp>
        <p:nvSpPr>
          <p:cNvPr id="436" name="Content Placeholder 2"/>
          <p:cNvSpPr txBox="1">
            <a:spLocks/>
          </p:cNvSpPr>
          <p:nvPr/>
        </p:nvSpPr>
        <p:spPr bwMode="auto">
          <a:xfrm>
            <a:off x="9022680" y="2284512"/>
            <a:ext cx="1944216" cy="936104"/>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marL="342900" indent="-3429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1pPr>
            <a:lvl2pPr marL="742950" indent="-28575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2pPr>
            <a:lvl3pPr marL="11430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3pPr>
            <a:lvl4pPr marL="16002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4pPr>
            <a:lvl5pPr marL="2057400" indent="-228600" algn="l" rtl="0" eaLnBrk="1" fontAlgn="base" hangingPunct="1">
              <a:spcBef>
                <a:spcPts val="1200"/>
              </a:spcBef>
              <a:spcAft>
                <a:spcPct val="0"/>
              </a:spcAft>
              <a:buChar char="»"/>
              <a:defRPr sz="3600" b="0" cap="none" spc="0">
                <a:ln>
                  <a:noFill/>
                </a:ln>
                <a:solidFill>
                  <a:schemeClr val="accent2">
                    <a:lumMod val="40000"/>
                    <a:lumOff val="60000"/>
                  </a:schemeClr>
                </a:solidFill>
                <a:effectLst/>
                <a:latin typeface="+mn-lt"/>
                <a:ea typeface="+mn-ea"/>
                <a:cs typeface="+mn-cs"/>
                <a:sym typeface="Helvetica Neue Light" charset="0"/>
              </a:defRPr>
            </a:lvl5pPr>
            <a:lvl6pPr marL="4572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6pPr>
            <a:lvl7pPr marL="9144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7pPr>
            <a:lvl8pPr marL="13716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8pPr>
            <a:lvl9pPr marL="1828800" algn="l" rtl="0" eaLnBrk="1" fontAlgn="base" hangingPunct="1">
              <a:spcBef>
                <a:spcPts val="1200"/>
              </a:spcBef>
              <a:spcAft>
                <a:spcPct val="0"/>
              </a:spcAft>
              <a:defRPr sz="4200">
                <a:solidFill>
                  <a:srgbClr val="62B0FF"/>
                </a:solidFill>
                <a:effectLst>
                  <a:outerShdw blurRad="38100" dist="38100" dir="2700000" algn="tl">
                    <a:srgbClr val="FFFFFF"/>
                  </a:outerShdw>
                </a:effectLst>
                <a:latin typeface="+mn-lt"/>
                <a:ea typeface="+mn-ea"/>
                <a:cs typeface="+mn-cs"/>
                <a:sym typeface="Helvetica Neue Light" charset="0"/>
              </a:defRPr>
            </a:lvl9pPr>
          </a:lstStyle>
          <a:p>
            <a:pPr marL="0" indent="0">
              <a:buFontTx/>
              <a:buNone/>
            </a:pPr>
            <a:r>
              <a:rPr lang="en-US" sz="2600" dirty="0" smtClean="0"/>
              <a:t>Keys </a:t>
            </a:r>
            <a:r>
              <a:rPr lang="en-US" sz="2600" dirty="0" err="1" smtClean="0"/>
              <a:t>Xa-Yd</a:t>
            </a:r>
            <a:endParaRPr lang="en-US" sz="2600" dirty="0"/>
          </a:p>
        </p:txBody>
      </p:sp>
      <p:cxnSp>
        <p:nvCxnSpPr>
          <p:cNvPr id="437" name="Curved Connector 436"/>
          <p:cNvCxnSpPr>
            <a:stCxn id="436" idx="3"/>
            <a:endCxn id="301" idx="0"/>
          </p:cNvCxnSpPr>
          <p:nvPr/>
        </p:nvCxnSpPr>
        <p:spPr bwMode="auto">
          <a:xfrm>
            <a:off x="10966896" y="2752564"/>
            <a:ext cx="901621" cy="1040985"/>
          </a:xfrm>
          <a:prstGeom prst="curvedConnector2">
            <a:avLst/>
          </a:prstGeom>
          <a:gradFill rotWithShape="0">
            <a:gsLst>
              <a:gs pos="0">
                <a:srgbClr val="0082E5">
                  <a:alpha val="75000"/>
                </a:srgbClr>
              </a:gs>
              <a:gs pos="100000">
                <a:srgbClr val="0057E5">
                  <a:alpha val="64999"/>
                </a:srgbClr>
              </a:gs>
            </a:gsLst>
            <a:lin ang="5400000" scaled="1"/>
          </a:gradFill>
          <a:ln w="38100" cap="flat" cmpd="sng" algn="ctr">
            <a:solidFill>
              <a:schemeClr val="tx1">
                <a:lumMod val="75000"/>
              </a:schemeClr>
            </a:solidFill>
            <a:prstDash val="solid"/>
            <a:round/>
            <a:headEnd type="none" w="med" len="med"/>
            <a:tailEnd type="arrow"/>
          </a:ln>
          <a:effectLst/>
        </p:spPr>
      </p:cxnSp>
    </p:spTree>
    <p:extLst>
      <p:ext uri="{BB962C8B-B14F-4D97-AF65-F5344CB8AC3E}">
        <p14:creationId xmlns:p14="http://schemas.microsoft.com/office/powerpoint/2010/main" val="2498825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37558802"/>
              </p:ext>
            </p:extLst>
          </p:nvPr>
        </p:nvGraphicFramePr>
        <p:xfrm>
          <a:off x="1533848" y="1492424"/>
          <a:ext cx="9735534" cy="6562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2525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2"/>
          <p:cNvPicPr>
            <a:picLocks noChangeAspect="1" noChangeArrowheads="1"/>
          </p:cNvPicPr>
          <p:nvPr/>
        </p:nvPicPr>
        <p:blipFill>
          <a:blip r:embed="rId2">
            <a:alphaModFix amt="31000"/>
          </a:blip>
          <a:srcRect l="15509" r="15657"/>
          <a:stretch>
            <a:fillRect/>
          </a:stretch>
        </p:blipFill>
        <p:spPr bwMode="auto">
          <a:xfrm>
            <a:off x="0" y="-307776"/>
            <a:ext cx="13233122" cy="9773344"/>
          </a:xfrm>
          <a:prstGeom prst="rect">
            <a:avLst/>
          </a:prstGeom>
          <a:noFill/>
          <a:ln w="12700">
            <a:noFill/>
            <a:miter lim="800000"/>
            <a:headEnd/>
            <a:tailEnd/>
          </a:ln>
        </p:spPr>
      </p:pic>
      <p:sp>
        <p:nvSpPr>
          <p:cNvPr id="14340" name="Rectangle 4"/>
          <p:cNvSpPr>
            <a:spLocks noGrp="1" noChangeArrowheads="1"/>
          </p:cNvSpPr>
          <p:nvPr>
            <p:ph type="title"/>
          </p:nvPr>
        </p:nvSpPr>
        <p:spPr>
          <a:xfrm>
            <a:off x="787400" y="533400"/>
            <a:ext cx="11691664" cy="1447800"/>
          </a:xfrm>
        </p:spPr>
        <p:txBody>
          <a:bodyPr/>
          <a:lstStyle/>
          <a:p>
            <a:r>
              <a:rPr lang="en-US" sz="7200" b="1" dirty="0" smtClean="0">
                <a:solidFill>
                  <a:srgbClr val="FFFFFF"/>
                </a:solidFill>
              </a:rPr>
              <a:t>Database Architecture is Old</a:t>
            </a:r>
            <a:endParaRPr lang="en-US" sz="7200" b="1" dirty="0">
              <a:solidFill>
                <a:srgbClr val="FFFFFF"/>
              </a:solidFill>
            </a:endParaRPr>
          </a:p>
        </p:txBody>
      </p:sp>
      <p:sp>
        <p:nvSpPr>
          <p:cNvPr id="14341" name="Rectangle 5"/>
          <p:cNvSpPr>
            <a:spLocks noGrp="1" noChangeArrowheads="1"/>
          </p:cNvSpPr>
          <p:nvPr>
            <p:ph idx="1"/>
          </p:nvPr>
        </p:nvSpPr>
        <p:spPr>
          <a:xfrm>
            <a:off x="741760" y="3508648"/>
            <a:ext cx="10971584" cy="6019800"/>
          </a:xfrm>
        </p:spPr>
        <p:txBody>
          <a:bodyPr/>
          <a:lstStyle/>
          <a:p>
            <a:pPr marL="0" indent="0">
              <a:buNone/>
            </a:pPr>
            <a:r>
              <a:rPr lang="en-US" sz="4800" dirty="0" smtClean="0">
                <a:solidFill>
                  <a:schemeClr val="tx1"/>
                </a:solidFill>
                <a:effectLst/>
              </a:rPr>
              <a:t>Most modern databases still follow a 1970s architecture (for example IBM’s System 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05084523"/>
              </p:ext>
            </p:extLst>
          </p:nvPr>
        </p:nvGraphicFramePr>
        <p:xfrm>
          <a:off x="2167466"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214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Denormalisation</a:t>
            </a:r>
            <a:r>
              <a:rPr lang="en-US" dirty="0" smtClean="0"/>
              <a:t> means replicating parts of your object model</a:t>
            </a:r>
            <a:endParaRPr lang="en-US" dirty="0"/>
          </a:p>
        </p:txBody>
      </p:sp>
      <p:grpSp>
        <p:nvGrpSpPr>
          <p:cNvPr id="196" name="Group 195"/>
          <p:cNvGrpSpPr/>
          <p:nvPr/>
        </p:nvGrpSpPr>
        <p:grpSpPr>
          <a:xfrm>
            <a:off x="558800" y="7162800"/>
            <a:ext cx="2819400" cy="1905000"/>
            <a:chOff x="558800" y="7315200"/>
            <a:chExt cx="2819400" cy="1905000"/>
          </a:xfrm>
        </p:grpSpPr>
        <p:sp>
          <p:nvSpPr>
            <p:cNvPr id="197" name="Rounded Rectangle 19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98" name="Group 38"/>
            <p:cNvGrpSpPr/>
            <p:nvPr/>
          </p:nvGrpSpPr>
          <p:grpSpPr>
            <a:xfrm>
              <a:off x="2082800" y="7848598"/>
              <a:ext cx="1066800" cy="762000"/>
              <a:chOff x="2159000" y="3276600"/>
              <a:chExt cx="2971800" cy="2590800"/>
            </a:xfrm>
          </p:grpSpPr>
          <p:sp>
            <p:nvSpPr>
              <p:cNvPr id="206" name="Oval 20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7" name="Oval 20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8" name="Oval 20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9" name="Oval 20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0" name="Oval 20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1" name="Oval 21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99" name="Group 52"/>
            <p:cNvGrpSpPr/>
            <p:nvPr/>
          </p:nvGrpSpPr>
          <p:grpSpPr>
            <a:xfrm>
              <a:off x="711200" y="7848598"/>
              <a:ext cx="1066800" cy="762000"/>
              <a:chOff x="2159000" y="3276600"/>
              <a:chExt cx="2971800" cy="2590800"/>
            </a:xfrm>
          </p:grpSpPr>
          <p:sp>
            <p:nvSpPr>
              <p:cNvPr id="200" name="Oval 19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1" name="Oval 20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2" name="Oval 20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3" name="Oval 20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4" name="Oval 20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5" name="Oval 20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12" name="Group 211"/>
          <p:cNvGrpSpPr/>
          <p:nvPr/>
        </p:nvGrpSpPr>
        <p:grpSpPr>
          <a:xfrm>
            <a:off x="3683000" y="7162800"/>
            <a:ext cx="2819400" cy="1905000"/>
            <a:chOff x="558800" y="7315200"/>
            <a:chExt cx="2819400" cy="1905000"/>
          </a:xfrm>
        </p:grpSpPr>
        <p:sp>
          <p:nvSpPr>
            <p:cNvPr id="213" name="Rounded Rectangle 21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14" name="Group 38"/>
            <p:cNvGrpSpPr/>
            <p:nvPr/>
          </p:nvGrpSpPr>
          <p:grpSpPr>
            <a:xfrm>
              <a:off x="2082800" y="7848596"/>
              <a:ext cx="1066800" cy="762000"/>
              <a:chOff x="2159000" y="3276600"/>
              <a:chExt cx="2971800" cy="2590800"/>
            </a:xfrm>
          </p:grpSpPr>
          <p:sp>
            <p:nvSpPr>
              <p:cNvPr id="222" name="Oval 2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3" name="Oval 2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4" name="Oval 2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5" name="Oval 2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6" name="Oval 2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7" name="Oval 2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15" name="Group 52"/>
            <p:cNvGrpSpPr/>
            <p:nvPr/>
          </p:nvGrpSpPr>
          <p:grpSpPr>
            <a:xfrm>
              <a:off x="711200" y="7848596"/>
              <a:ext cx="1066800" cy="762000"/>
              <a:chOff x="2159000" y="3276600"/>
              <a:chExt cx="2971800" cy="2590800"/>
            </a:xfrm>
          </p:grpSpPr>
          <p:sp>
            <p:nvSpPr>
              <p:cNvPr id="216" name="Oval 21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7" name="Oval 21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8" name="Oval 21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9" name="Oval 21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0" name="Oval 21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1" name="Oval 22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28" name="Group 227"/>
          <p:cNvGrpSpPr/>
          <p:nvPr/>
        </p:nvGrpSpPr>
        <p:grpSpPr>
          <a:xfrm>
            <a:off x="6807200" y="7162800"/>
            <a:ext cx="2819400" cy="1905000"/>
            <a:chOff x="558800" y="7315200"/>
            <a:chExt cx="2819400" cy="1905000"/>
          </a:xfrm>
        </p:grpSpPr>
        <p:sp>
          <p:nvSpPr>
            <p:cNvPr id="229" name="Rounded Rectangle 22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30" name="Group 38"/>
            <p:cNvGrpSpPr/>
            <p:nvPr/>
          </p:nvGrpSpPr>
          <p:grpSpPr>
            <a:xfrm>
              <a:off x="2082800" y="7848596"/>
              <a:ext cx="1066800" cy="762000"/>
              <a:chOff x="2159000" y="3276600"/>
              <a:chExt cx="2971800" cy="2590800"/>
            </a:xfrm>
          </p:grpSpPr>
          <p:sp>
            <p:nvSpPr>
              <p:cNvPr id="238" name="Oval 23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9" name="Oval 23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0" name="Oval 23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1" name="Oval 24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2" name="Oval 24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3" name="Oval 24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31" name="Group 52"/>
            <p:cNvGrpSpPr/>
            <p:nvPr/>
          </p:nvGrpSpPr>
          <p:grpSpPr>
            <a:xfrm>
              <a:off x="711200" y="7848596"/>
              <a:ext cx="1066800" cy="762000"/>
              <a:chOff x="2159000" y="3276600"/>
              <a:chExt cx="2971800" cy="2590800"/>
            </a:xfrm>
          </p:grpSpPr>
          <p:sp>
            <p:nvSpPr>
              <p:cNvPr id="232" name="Oval 2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3" name="Oval 2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4" name="Oval 2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5" name="Oval 2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6" name="Oval 2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7" name="Oval 2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4" name="Group 243"/>
          <p:cNvGrpSpPr/>
          <p:nvPr/>
        </p:nvGrpSpPr>
        <p:grpSpPr>
          <a:xfrm>
            <a:off x="9931400" y="7162800"/>
            <a:ext cx="2819400" cy="1905000"/>
            <a:chOff x="558800" y="7315200"/>
            <a:chExt cx="2819400" cy="1905000"/>
          </a:xfrm>
        </p:grpSpPr>
        <p:sp>
          <p:nvSpPr>
            <p:cNvPr id="245" name="Rounded Rectangle 24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46" name="Group 38"/>
            <p:cNvGrpSpPr/>
            <p:nvPr/>
          </p:nvGrpSpPr>
          <p:grpSpPr>
            <a:xfrm>
              <a:off x="2082800" y="7848594"/>
              <a:ext cx="1066800" cy="762000"/>
              <a:chOff x="2159000" y="3276600"/>
              <a:chExt cx="2971800" cy="2590800"/>
            </a:xfrm>
          </p:grpSpPr>
          <p:sp>
            <p:nvSpPr>
              <p:cNvPr id="254" name="Oval 25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Oval 25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Oval 2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Oval 25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Oval 25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Oval 25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47" name="Group 246"/>
            <p:cNvGrpSpPr/>
            <p:nvPr/>
          </p:nvGrpSpPr>
          <p:grpSpPr>
            <a:xfrm>
              <a:off x="711200" y="7848594"/>
              <a:ext cx="1066800" cy="762000"/>
              <a:chOff x="2159000" y="3276600"/>
              <a:chExt cx="2971800" cy="2590800"/>
            </a:xfrm>
          </p:grpSpPr>
          <p:sp>
            <p:nvSpPr>
              <p:cNvPr id="248" name="Oval 24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Oval 24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Oval 24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Oval 25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Oval 25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Oval 25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60" name="Group 259"/>
          <p:cNvGrpSpPr/>
          <p:nvPr/>
        </p:nvGrpSpPr>
        <p:grpSpPr>
          <a:xfrm>
            <a:off x="558800" y="4953000"/>
            <a:ext cx="2819400" cy="1905000"/>
            <a:chOff x="558800" y="7315200"/>
            <a:chExt cx="2819400" cy="1905000"/>
          </a:xfrm>
        </p:grpSpPr>
        <p:sp>
          <p:nvSpPr>
            <p:cNvPr id="261" name="Rounded Rectangle 26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62" name="Group 38"/>
            <p:cNvGrpSpPr/>
            <p:nvPr/>
          </p:nvGrpSpPr>
          <p:grpSpPr>
            <a:xfrm>
              <a:off x="2082800" y="7848596"/>
              <a:ext cx="1066800" cy="762000"/>
              <a:chOff x="2159000" y="3276600"/>
              <a:chExt cx="2971800" cy="2590800"/>
            </a:xfrm>
          </p:grpSpPr>
          <p:sp>
            <p:nvSpPr>
              <p:cNvPr id="270" name="Oval 26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Oval 27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Oval 27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Oval 27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Oval 27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Oval 27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3" name="Group 52"/>
            <p:cNvGrpSpPr/>
            <p:nvPr/>
          </p:nvGrpSpPr>
          <p:grpSpPr>
            <a:xfrm>
              <a:off x="711200" y="7848596"/>
              <a:ext cx="1066800" cy="762000"/>
              <a:chOff x="2159000" y="3276600"/>
              <a:chExt cx="2971800" cy="2590800"/>
            </a:xfrm>
          </p:grpSpPr>
          <p:sp>
            <p:nvSpPr>
              <p:cNvPr id="264" name="Oval 2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Oval 2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Oval 2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Oval 2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Oval 2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Oval 2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76" name="Group 275"/>
          <p:cNvGrpSpPr/>
          <p:nvPr/>
        </p:nvGrpSpPr>
        <p:grpSpPr>
          <a:xfrm>
            <a:off x="3683000" y="4953000"/>
            <a:ext cx="2819400" cy="1905000"/>
            <a:chOff x="558800" y="7315200"/>
            <a:chExt cx="2819400" cy="1905000"/>
          </a:xfrm>
        </p:grpSpPr>
        <p:sp>
          <p:nvSpPr>
            <p:cNvPr id="277" name="Rounded Rectangle 27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78" name="Group 38"/>
            <p:cNvGrpSpPr/>
            <p:nvPr/>
          </p:nvGrpSpPr>
          <p:grpSpPr>
            <a:xfrm>
              <a:off x="2082800" y="7848594"/>
              <a:ext cx="1066800" cy="762000"/>
              <a:chOff x="2159000" y="3276600"/>
              <a:chExt cx="2971800" cy="2590800"/>
            </a:xfrm>
          </p:grpSpPr>
          <p:sp>
            <p:nvSpPr>
              <p:cNvPr id="286" name="Oval 28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Oval 28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Oval 28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Oval 28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Oval 28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Oval 29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79" name="Group 52"/>
            <p:cNvGrpSpPr/>
            <p:nvPr/>
          </p:nvGrpSpPr>
          <p:grpSpPr>
            <a:xfrm>
              <a:off x="711200" y="7848594"/>
              <a:ext cx="1066800" cy="762000"/>
              <a:chOff x="2159000" y="3276600"/>
              <a:chExt cx="2971800" cy="2590800"/>
            </a:xfrm>
          </p:grpSpPr>
          <p:sp>
            <p:nvSpPr>
              <p:cNvPr id="280" name="Oval 27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Oval 28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Oval 28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Oval 28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Oval 28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Oval 28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92" name="Group 291"/>
          <p:cNvGrpSpPr/>
          <p:nvPr/>
        </p:nvGrpSpPr>
        <p:grpSpPr>
          <a:xfrm>
            <a:off x="6807200" y="4953000"/>
            <a:ext cx="2819400" cy="1905000"/>
            <a:chOff x="558800" y="7315200"/>
            <a:chExt cx="2819400" cy="1905000"/>
          </a:xfrm>
        </p:grpSpPr>
        <p:sp>
          <p:nvSpPr>
            <p:cNvPr id="293" name="Rounded Rectangle 29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94" name="Group 38"/>
            <p:cNvGrpSpPr/>
            <p:nvPr/>
          </p:nvGrpSpPr>
          <p:grpSpPr>
            <a:xfrm>
              <a:off x="2082800" y="7848594"/>
              <a:ext cx="1066800" cy="762000"/>
              <a:chOff x="2159000" y="3276600"/>
              <a:chExt cx="2971800" cy="2590800"/>
            </a:xfrm>
          </p:grpSpPr>
          <p:sp>
            <p:nvSpPr>
              <p:cNvPr id="302" name="Oval 30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Oval 30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Oval 30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Oval 30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Oval 30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Oval 30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5" name="Group 52"/>
            <p:cNvGrpSpPr/>
            <p:nvPr/>
          </p:nvGrpSpPr>
          <p:grpSpPr>
            <a:xfrm>
              <a:off x="711200" y="7848594"/>
              <a:ext cx="1066800" cy="762000"/>
              <a:chOff x="2159000" y="3276600"/>
              <a:chExt cx="2971800" cy="2590800"/>
            </a:xfrm>
          </p:grpSpPr>
          <p:sp>
            <p:nvSpPr>
              <p:cNvPr id="296" name="Oval 2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Oval 29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Oval 29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Oval 29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Oval 29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Oval 30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08" name="Group 307"/>
          <p:cNvGrpSpPr/>
          <p:nvPr/>
        </p:nvGrpSpPr>
        <p:grpSpPr>
          <a:xfrm>
            <a:off x="9931400" y="4953000"/>
            <a:ext cx="2819400" cy="1905000"/>
            <a:chOff x="558800" y="7315200"/>
            <a:chExt cx="2819400" cy="1905000"/>
          </a:xfrm>
        </p:grpSpPr>
        <p:sp>
          <p:nvSpPr>
            <p:cNvPr id="309" name="Rounded Rectangle 30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10" name="Group 38"/>
            <p:cNvGrpSpPr/>
            <p:nvPr/>
          </p:nvGrpSpPr>
          <p:grpSpPr>
            <a:xfrm>
              <a:off x="2082800" y="7848592"/>
              <a:ext cx="1066800" cy="762000"/>
              <a:chOff x="2159000" y="3276600"/>
              <a:chExt cx="2971800" cy="2590800"/>
            </a:xfrm>
          </p:grpSpPr>
          <p:sp>
            <p:nvSpPr>
              <p:cNvPr id="318" name="Oval 31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Oval 31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Oval 31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Oval 32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Oval 32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Oval 32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11" name="Group 175"/>
            <p:cNvGrpSpPr/>
            <p:nvPr/>
          </p:nvGrpSpPr>
          <p:grpSpPr>
            <a:xfrm>
              <a:off x="711200" y="7848592"/>
              <a:ext cx="1066800" cy="762000"/>
              <a:chOff x="2159000" y="3276600"/>
              <a:chExt cx="2971800" cy="2590800"/>
            </a:xfrm>
          </p:grpSpPr>
          <p:sp>
            <p:nvSpPr>
              <p:cNvPr id="312" name="Oval 31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Oval 31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Oval 31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Oval 31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Oval 31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Oval 31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24" name="Group 323"/>
          <p:cNvGrpSpPr/>
          <p:nvPr/>
        </p:nvGrpSpPr>
        <p:grpSpPr>
          <a:xfrm>
            <a:off x="558800" y="2743200"/>
            <a:ext cx="2819400" cy="1905000"/>
            <a:chOff x="558800" y="7315200"/>
            <a:chExt cx="2819400" cy="1905000"/>
          </a:xfrm>
        </p:grpSpPr>
        <p:sp>
          <p:nvSpPr>
            <p:cNvPr id="325" name="Rounded Rectangle 32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26" name="Group 38"/>
            <p:cNvGrpSpPr/>
            <p:nvPr/>
          </p:nvGrpSpPr>
          <p:grpSpPr>
            <a:xfrm>
              <a:off x="2082800" y="7848596"/>
              <a:ext cx="1066800" cy="762000"/>
              <a:chOff x="2159000" y="3276600"/>
              <a:chExt cx="2971800" cy="2590800"/>
            </a:xfrm>
          </p:grpSpPr>
          <p:sp>
            <p:nvSpPr>
              <p:cNvPr id="334" name="Oval 33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Oval 33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Oval 33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Oval 33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Oval 33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Oval 33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27" name="Group 52"/>
            <p:cNvGrpSpPr/>
            <p:nvPr/>
          </p:nvGrpSpPr>
          <p:grpSpPr>
            <a:xfrm>
              <a:off x="711200" y="7848596"/>
              <a:ext cx="1066800" cy="762000"/>
              <a:chOff x="2159000" y="3276600"/>
              <a:chExt cx="2971800" cy="2590800"/>
            </a:xfrm>
          </p:grpSpPr>
          <p:sp>
            <p:nvSpPr>
              <p:cNvPr id="328" name="Oval 32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Oval 32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Oval 32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Oval 33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Oval 33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Oval 33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40" name="Group 339"/>
          <p:cNvGrpSpPr/>
          <p:nvPr/>
        </p:nvGrpSpPr>
        <p:grpSpPr>
          <a:xfrm>
            <a:off x="3683000" y="2743200"/>
            <a:ext cx="2819400" cy="1905000"/>
            <a:chOff x="558800" y="7315200"/>
            <a:chExt cx="2819400" cy="1905000"/>
          </a:xfrm>
        </p:grpSpPr>
        <p:sp>
          <p:nvSpPr>
            <p:cNvPr id="341" name="Rounded Rectangle 34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42" name="Group 38"/>
            <p:cNvGrpSpPr/>
            <p:nvPr/>
          </p:nvGrpSpPr>
          <p:grpSpPr>
            <a:xfrm>
              <a:off x="2082800" y="7848594"/>
              <a:ext cx="1066800" cy="762000"/>
              <a:chOff x="2159000" y="3276600"/>
              <a:chExt cx="2971800" cy="2590800"/>
            </a:xfrm>
          </p:grpSpPr>
          <p:sp>
            <p:nvSpPr>
              <p:cNvPr id="350" name="Oval 3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Oval 3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Oval 3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Oval 3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Oval 3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Oval 3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43" name="Group 52"/>
            <p:cNvGrpSpPr/>
            <p:nvPr/>
          </p:nvGrpSpPr>
          <p:grpSpPr>
            <a:xfrm>
              <a:off x="711200" y="7848594"/>
              <a:ext cx="1066800" cy="762000"/>
              <a:chOff x="2159000" y="3276600"/>
              <a:chExt cx="2971800" cy="2590800"/>
            </a:xfrm>
          </p:grpSpPr>
          <p:sp>
            <p:nvSpPr>
              <p:cNvPr id="344" name="Oval 34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Oval 34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Oval 34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Oval 34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Oval 34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Oval 34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56" name="Group 355"/>
          <p:cNvGrpSpPr/>
          <p:nvPr/>
        </p:nvGrpSpPr>
        <p:grpSpPr>
          <a:xfrm>
            <a:off x="6807200" y="2743200"/>
            <a:ext cx="2819400" cy="1905000"/>
            <a:chOff x="558800" y="7315200"/>
            <a:chExt cx="2819400" cy="1905000"/>
          </a:xfrm>
        </p:grpSpPr>
        <p:sp>
          <p:nvSpPr>
            <p:cNvPr id="357" name="Rounded Rectangle 35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58" name="Group 38"/>
            <p:cNvGrpSpPr/>
            <p:nvPr/>
          </p:nvGrpSpPr>
          <p:grpSpPr>
            <a:xfrm>
              <a:off x="2082800" y="7848594"/>
              <a:ext cx="1066800" cy="762000"/>
              <a:chOff x="2159000" y="3276600"/>
              <a:chExt cx="2971800" cy="2590800"/>
            </a:xfrm>
          </p:grpSpPr>
          <p:sp>
            <p:nvSpPr>
              <p:cNvPr id="366" name="Oval 36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Oval 36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Oval 36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Oval 36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Oval 36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Oval 37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59" name="Group 52"/>
            <p:cNvGrpSpPr/>
            <p:nvPr/>
          </p:nvGrpSpPr>
          <p:grpSpPr>
            <a:xfrm>
              <a:off x="711200" y="7848594"/>
              <a:ext cx="1066800" cy="762000"/>
              <a:chOff x="2159000" y="3276600"/>
              <a:chExt cx="2971800" cy="2590800"/>
            </a:xfrm>
          </p:grpSpPr>
          <p:sp>
            <p:nvSpPr>
              <p:cNvPr id="360" name="Oval 35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Oval 36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Oval 36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Oval 36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Oval 36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Oval 36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72" name="Group 371"/>
          <p:cNvGrpSpPr/>
          <p:nvPr/>
        </p:nvGrpSpPr>
        <p:grpSpPr>
          <a:xfrm>
            <a:off x="9931400" y="2743200"/>
            <a:ext cx="2819400" cy="1905000"/>
            <a:chOff x="558800" y="7315200"/>
            <a:chExt cx="2819400" cy="1905000"/>
          </a:xfrm>
        </p:grpSpPr>
        <p:sp>
          <p:nvSpPr>
            <p:cNvPr id="373" name="Rounded Rectangle 37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74" name="Group 38"/>
            <p:cNvGrpSpPr/>
            <p:nvPr/>
          </p:nvGrpSpPr>
          <p:grpSpPr>
            <a:xfrm>
              <a:off x="2082800" y="7848592"/>
              <a:ext cx="1066800" cy="762000"/>
              <a:chOff x="2159000" y="3276600"/>
              <a:chExt cx="2971800" cy="2590800"/>
            </a:xfrm>
          </p:grpSpPr>
          <p:sp>
            <p:nvSpPr>
              <p:cNvPr id="382" name="Oval 38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Oval 38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Oval 38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Oval 38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Oval 38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Oval 38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75" name="Group 239"/>
            <p:cNvGrpSpPr/>
            <p:nvPr/>
          </p:nvGrpSpPr>
          <p:grpSpPr>
            <a:xfrm>
              <a:off x="711200" y="7848592"/>
              <a:ext cx="1066800" cy="762000"/>
              <a:chOff x="2159000" y="3276600"/>
              <a:chExt cx="2971800" cy="2590800"/>
            </a:xfrm>
          </p:grpSpPr>
          <p:sp>
            <p:nvSpPr>
              <p:cNvPr id="376" name="Oval 3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Oval 3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Oval 3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Oval 3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Oval 3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Oval 3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…and that means managing consistency over lots of copies</a:t>
            </a:r>
            <a:endParaRPr lang="en-US" dirty="0"/>
          </a:p>
        </p:txBody>
      </p:sp>
      <p:grpSp>
        <p:nvGrpSpPr>
          <p:cNvPr id="3" name="Group 195"/>
          <p:cNvGrpSpPr/>
          <p:nvPr/>
        </p:nvGrpSpPr>
        <p:grpSpPr>
          <a:xfrm>
            <a:off x="558800" y="7162800"/>
            <a:ext cx="2819400" cy="1905000"/>
            <a:chOff x="558800" y="7315200"/>
            <a:chExt cx="2819400" cy="1905000"/>
          </a:xfrm>
        </p:grpSpPr>
        <p:sp>
          <p:nvSpPr>
            <p:cNvPr id="197" name="Rounded Rectangle 19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4" name="Group 38"/>
            <p:cNvGrpSpPr/>
            <p:nvPr/>
          </p:nvGrpSpPr>
          <p:grpSpPr>
            <a:xfrm>
              <a:off x="2082800" y="7848598"/>
              <a:ext cx="1066800" cy="762000"/>
              <a:chOff x="2159000" y="3276600"/>
              <a:chExt cx="2971800" cy="2590800"/>
            </a:xfrm>
          </p:grpSpPr>
          <p:sp>
            <p:nvSpPr>
              <p:cNvPr id="206" name="Oval 20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7" name="Oval 20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8" name="Oval 20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9" name="Oval 20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0" name="Oval 20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1" name="Oval 21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 name="Group 52"/>
            <p:cNvGrpSpPr/>
            <p:nvPr/>
          </p:nvGrpSpPr>
          <p:grpSpPr>
            <a:xfrm>
              <a:off x="711200" y="7848598"/>
              <a:ext cx="1066800" cy="762000"/>
              <a:chOff x="2159000" y="3276600"/>
              <a:chExt cx="2971800" cy="2590800"/>
            </a:xfrm>
          </p:grpSpPr>
          <p:sp>
            <p:nvSpPr>
              <p:cNvPr id="200" name="Oval 19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1" name="Oval 20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2" name="Oval 20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3" name="Oval 20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4" name="Oval 20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5" name="Oval 20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6" name="Group 211"/>
          <p:cNvGrpSpPr/>
          <p:nvPr/>
        </p:nvGrpSpPr>
        <p:grpSpPr>
          <a:xfrm>
            <a:off x="3683000" y="7162800"/>
            <a:ext cx="2819400" cy="1905000"/>
            <a:chOff x="558800" y="7315200"/>
            <a:chExt cx="2819400" cy="1905000"/>
          </a:xfrm>
        </p:grpSpPr>
        <p:sp>
          <p:nvSpPr>
            <p:cNvPr id="213" name="Rounded Rectangle 21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7" name="Group 38"/>
            <p:cNvGrpSpPr/>
            <p:nvPr/>
          </p:nvGrpSpPr>
          <p:grpSpPr>
            <a:xfrm>
              <a:off x="2082800" y="7848596"/>
              <a:ext cx="1066800" cy="762000"/>
              <a:chOff x="2159000" y="3276600"/>
              <a:chExt cx="2971800" cy="2590800"/>
            </a:xfrm>
          </p:grpSpPr>
          <p:sp>
            <p:nvSpPr>
              <p:cNvPr id="222" name="Oval 2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3" name="Oval 2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4" name="Oval 2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5" name="Oval 2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6" name="Oval 2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7" name="Oval 2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8" name="Group 52"/>
            <p:cNvGrpSpPr/>
            <p:nvPr/>
          </p:nvGrpSpPr>
          <p:grpSpPr>
            <a:xfrm>
              <a:off x="711200" y="7848596"/>
              <a:ext cx="1066800" cy="762000"/>
              <a:chOff x="2159000" y="3276600"/>
              <a:chExt cx="2971800" cy="2590800"/>
            </a:xfrm>
          </p:grpSpPr>
          <p:sp>
            <p:nvSpPr>
              <p:cNvPr id="216" name="Oval 21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7" name="Oval 21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8" name="Oval 21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9" name="Oval 21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0" name="Oval 21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1" name="Oval 22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9" name="Group 227"/>
          <p:cNvGrpSpPr/>
          <p:nvPr/>
        </p:nvGrpSpPr>
        <p:grpSpPr>
          <a:xfrm>
            <a:off x="6807200" y="7162800"/>
            <a:ext cx="2819400" cy="1905000"/>
            <a:chOff x="558800" y="7315200"/>
            <a:chExt cx="2819400" cy="1905000"/>
          </a:xfrm>
        </p:grpSpPr>
        <p:sp>
          <p:nvSpPr>
            <p:cNvPr id="229" name="Rounded Rectangle 22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0" name="Group 38"/>
            <p:cNvGrpSpPr/>
            <p:nvPr/>
          </p:nvGrpSpPr>
          <p:grpSpPr>
            <a:xfrm>
              <a:off x="2082800" y="7848596"/>
              <a:ext cx="1066800" cy="762000"/>
              <a:chOff x="2159000" y="3276600"/>
              <a:chExt cx="2971800" cy="2590800"/>
            </a:xfrm>
          </p:grpSpPr>
          <p:sp>
            <p:nvSpPr>
              <p:cNvPr id="238" name="Oval 23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9" name="Oval 23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0" name="Oval 23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1" name="Oval 24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2" name="Oval 24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3" name="Oval 24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1" name="Group 52"/>
            <p:cNvGrpSpPr/>
            <p:nvPr/>
          </p:nvGrpSpPr>
          <p:grpSpPr>
            <a:xfrm>
              <a:off x="711200" y="7848596"/>
              <a:ext cx="1066800" cy="762000"/>
              <a:chOff x="2159000" y="3276600"/>
              <a:chExt cx="2971800" cy="2590800"/>
            </a:xfrm>
          </p:grpSpPr>
          <p:sp>
            <p:nvSpPr>
              <p:cNvPr id="232" name="Oval 2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3" name="Oval 2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4" name="Oval 2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5" name="Oval 2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6" name="Oval 2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7" name="Oval 2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2" name="Group 243"/>
          <p:cNvGrpSpPr/>
          <p:nvPr/>
        </p:nvGrpSpPr>
        <p:grpSpPr>
          <a:xfrm>
            <a:off x="9931400" y="7162800"/>
            <a:ext cx="2819400" cy="1905000"/>
            <a:chOff x="558800" y="7315200"/>
            <a:chExt cx="2819400" cy="1905000"/>
          </a:xfrm>
        </p:grpSpPr>
        <p:sp>
          <p:nvSpPr>
            <p:cNvPr id="245" name="Rounded Rectangle 24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3" name="Group 38"/>
            <p:cNvGrpSpPr/>
            <p:nvPr/>
          </p:nvGrpSpPr>
          <p:grpSpPr>
            <a:xfrm>
              <a:off x="2082800" y="7848594"/>
              <a:ext cx="1066800" cy="762000"/>
              <a:chOff x="2159000" y="3276600"/>
              <a:chExt cx="2971800" cy="2590800"/>
            </a:xfrm>
          </p:grpSpPr>
          <p:sp>
            <p:nvSpPr>
              <p:cNvPr id="254" name="Oval 25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Oval 25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Oval 2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Oval 25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Oval 25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Oval 25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4" name="Group 246"/>
            <p:cNvGrpSpPr/>
            <p:nvPr/>
          </p:nvGrpSpPr>
          <p:grpSpPr>
            <a:xfrm>
              <a:off x="711200" y="7848594"/>
              <a:ext cx="1066800" cy="762000"/>
              <a:chOff x="2159000" y="3276600"/>
              <a:chExt cx="2971800" cy="2590800"/>
            </a:xfrm>
          </p:grpSpPr>
          <p:sp>
            <p:nvSpPr>
              <p:cNvPr id="248" name="Oval 24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Oval 24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Oval 24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Oval 25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Oval 25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Oval 25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5" name="Group 259"/>
          <p:cNvGrpSpPr/>
          <p:nvPr/>
        </p:nvGrpSpPr>
        <p:grpSpPr>
          <a:xfrm>
            <a:off x="558800" y="4953000"/>
            <a:ext cx="2819400" cy="1905000"/>
            <a:chOff x="558800" y="7315200"/>
            <a:chExt cx="2819400" cy="1905000"/>
          </a:xfrm>
        </p:grpSpPr>
        <p:sp>
          <p:nvSpPr>
            <p:cNvPr id="261" name="Rounded Rectangle 26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6" name="Group 38"/>
            <p:cNvGrpSpPr/>
            <p:nvPr/>
          </p:nvGrpSpPr>
          <p:grpSpPr>
            <a:xfrm>
              <a:off x="2082800" y="7848596"/>
              <a:ext cx="1066800" cy="762000"/>
              <a:chOff x="2159000" y="3276600"/>
              <a:chExt cx="2971800" cy="2590800"/>
            </a:xfrm>
          </p:grpSpPr>
          <p:sp>
            <p:nvSpPr>
              <p:cNvPr id="270" name="Oval 26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Oval 27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Oval 27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Oval 27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Oval 27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Oval 27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7" name="Group 52"/>
            <p:cNvGrpSpPr/>
            <p:nvPr/>
          </p:nvGrpSpPr>
          <p:grpSpPr>
            <a:xfrm>
              <a:off x="711200" y="7848596"/>
              <a:ext cx="1066800" cy="762000"/>
              <a:chOff x="2159000" y="3276600"/>
              <a:chExt cx="2971800" cy="2590800"/>
            </a:xfrm>
          </p:grpSpPr>
          <p:sp>
            <p:nvSpPr>
              <p:cNvPr id="264" name="Oval 2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Oval 2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Oval 2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Oval 2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Oval 2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Oval 2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8" name="Group 275"/>
          <p:cNvGrpSpPr/>
          <p:nvPr/>
        </p:nvGrpSpPr>
        <p:grpSpPr>
          <a:xfrm>
            <a:off x="3683000" y="4953000"/>
            <a:ext cx="2819400" cy="1905000"/>
            <a:chOff x="558800" y="7315200"/>
            <a:chExt cx="2819400" cy="1905000"/>
          </a:xfrm>
        </p:grpSpPr>
        <p:sp>
          <p:nvSpPr>
            <p:cNvPr id="277" name="Rounded Rectangle 27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9" name="Group 38"/>
            <p:cNvGrpSpPr/>
            <p:nvPr/>
          </p:nvGrpSpPr>
          <p:grpSpPr>
            <a:xfrm>
              <a:off x="2082800" y="7848594"/>
              <a:ext cx="1066800" cy="762000"/>
              <a:chOff x="2159000" y="3276600"/>
              <a:chExt cx="2971800" cy="2590800"/>
            </a:xfrm>
          </p:grpSpPr>
          <p:sp>
            <p:nvSpPr>
              <p:cNvPr id="286" name="Oval 28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Oval 28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Oval 28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Oval 28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Oval 28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Oval 29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0" name="Group 52"/>
            <p:cNvGrpSpPr/>
            <p:nvPr/>
          </p:nvGrpSpPr>
          <p:grpSpPr>
            <a:xfrm>
              <a:off x="711200" y="7848594"/>
              <a:ext cx="1066800" cy="762000"/>
              <a:chOff x="2159000" y="3276600"/>
              <a:chExt cx="2971800" cy="2590800"/>
            </a:xfrm>
          </p:grpSpPr>
          <p:sp>
            <p:nvSpPr>
              <p:cNvPr id="280" name="Oval 27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Oval 28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Oval 28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Oval 28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Oval 28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Oval 28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1" name="Group 291"/>
          <p:cNvGrpSpPr/>
          <p:nvPr/>
        </p:nvGrpSpPr>
        <p:grpSpPr>
          <a:xfrm>
            <a:off x="6807200" y="4953000"/>
            <a:ext cx="2819400" cy="1905000"/>
            <a:chOff x="558800" y="7315200"/>
            <a:chExt cx="2819400" cy="1905000"/>
          </a:xfrm>
        </p:grpSpPr>
        <p:sp>
          <p:nvSpPr>
            <p:cNvPr id="293" name="Rounded Rectangle 29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2" name="Group 38"/>
            <p:cNvGrpSpPr/>
            <p:nvPr/>
          </p:nvGrpSpPr>
          <p:grpSpPr>
            <a:xfrm>
              <a:off x="2082800" y="7848594"/>
              <a:ext cx="1066800" cy="762000"/>
              <a:chOff x="2159000" y="3276600"/>
              <a:chExt cx="2971800" cy="2590800"/>
            </a:xfrm>
          </p:grpSpPr>
          <p:sp>
            <p:nvSpPr>
              <p:cNvPr id="302" name="Oval 30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Oval 30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Oval 30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Oval 30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Oval 30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Oval 30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3" name="Group 52"/>
            <p:cNvGrpSpPr/>
            <p:nvPr/>
          </p:nvGrpSpPr>
          <p:grpSpPr>
            <a:xfrm>
              <a:off x="711200" y="7848594"/>
              <a:ext cx="1066800" cy="762000"/>
              <a:chOff x="2159000" y="3276600"/>
              <a:chExt cx="2971800" cy="2590800"/>
            </a:xfrm>
          </p:grpSpPr>
          <p:sp>
            <p:nvSpPr>
              <p:cNvPr id="296" name="Oval 2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Oval 29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Oval 29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Oval 29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Oval 29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Oval 30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 name="Group 307"/>
          <p:cNvGrpSpPr/>
          <p:nvPr/>
        </p:nvGrpSpPr>
        <p:grpSpPr>
          <a:xfrm>
            <a:off x="9931400" y="4953000"/>
            <a:ext cx="2819400" cy="1905000"/>
            <a:chOff x="558800" y="7315200"/>
            <a:chExt cx="2819400" cy="1905000"/>
          </a:xfrm>
        </p:grpSpPr>
        <p:sp>
          <p:nvSpPr>
            <p:cNvPr id="309" name="Rounded Rectangle 30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5" name="Group 38"/>
            <p:cNvGrpSpPr/>
            <p:nvPr/>
          </p:nvGrpSpPr>
          <p:grpSpPr>
            <a:xfrm>
              <a:off x="2082800" y="7848592"/>
              <a:ext cx="1066800" cy="762000"/>
              <a:chOff x="2159000" y="3276600"/>
              <a:chExt cx="2971800" cy="2590800"/>
            </a:xfrm>
          </p:grpSpPr>
          <p:sp>
            <p:nvSpPr>
              <p:cNvPr id="318" name="Oval 31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Oval 31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Oval 31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Oval 32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Oval 32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Oval 32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 name="Group 175"/>
            <p:cNvGrpSpPr/>
            <p:nvPr/>
          </p:nvGrpSpPr>
          <p:grpSpPr>
            <a:xfrm>
              <a:off x="711200" y="7848592"/>
              <a:ext cx="1066800" cy="762000"/>
              <a:chOff x="2159000" y="3276600"/>
              <a:chExt cx="2971800" cy="2590800"/>
            </a:xfrm>
          </p:grpSpPr>
          <p:sp>
            <p:nvSpPr>
              <p:cNvPr id="312" name="Oval 31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Oval 31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Oval 31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Oval 31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Oval 31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Oval 31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7" name="Group 323"/>
          <p:cNvGrpSpPr/>
          <p:nvPr/>
        </p:nvGrpSpPr>
        <p:grpSpPr>
          <a:xfrm>
            <a:off x="558800" y="2743200"/>
            <a:ext cx="2819400" cy="1905000"/>
            <a:chOff x="558800" y="7315200"/>
            <a:chExt cx="2819400" cy="1905000"/>
          </a:xfrm>
        </p:grpSpPr>
        <p:sp>
          <p:nvSpPr>
            <p:cNvPr id="325" name="Rounded Rectangle 32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8" name="Group 38"/>
            <p:cNvGrpSpPr/>
            <p:nvPr/>
          </p:nvGrpSpPr>
          <p:grpSpPr>
            <a:xfrm>
              <a:off x="2082800" y="7848596"/>
              <a:ext cx="1066800" cy="762000"/>
              <a:chOff x="2159000" y="3276600"/>
              <a:chExt cx="2971800" cy="2590800"/>
            </a:xfrm>
          </p:grpSpPr>
          <p:sp>
            <p:nvSpPr>
              <p:cNvPr id="334" name="Oval 33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Oval 33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Oval 33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Oval 33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Oval 33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Oval 33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 name="Group 52"/>
            <p:cNvGrpSpPr/>
            <p:nvPr/>
          </p:nvGrpSpPr>
          <p:grpSpPr>
            <a:xfrm>
              <a:off x="711200" y="7848596"/>
              <a:ext cx="1066800" cy="762000"/>
              <a:chOff x="2159000" y="3276600"/>
              <a:chExt cx="2971800" cy="2590800"/>
            </a:xfrm>
          </p:grpSpPr>
          <p:sp>
            <p:nvSpPr>
              <p:cNvPr id="328" name="Oval 32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Oval 32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Oval 32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Oval 33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Oval 33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Oval 33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0" name="Group 339"/>
          <p:cNvGrpSpPr/>
          <p:nvPr/>
        </p:nvGrpSpPr>
        <p:grpSpPr>
          <a:xfrm>
            <a:off x="3683000" y="2743200"/>
            <a:ext cx="2819400" cy="1905000"/>
            <a:chOff x="558800" y="7315200"/>
            <a:chExt cx="2819400" cy="1905000"/>
          </a:xfrm>
        </p:grpSpPr>
        <p:sp>
          <p:nvSpPr>
            <p:cNvPr id="341" name="Rounded Rectangle 34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1" name="Group 38"/>
            <p:cNvGrpSpPr/>
            <p:nvPr/>
          </p:nvGrpSpPr>
          <p:grpSpPr>
            <a:xfrm>
              <a:off x="2082800" y="7848594"/>
              <a:ext cx="1066800" cy="762000"/>
              <a:chOff x="2159000" y="3276600"/>
              <a:chExt cx="2971800" cy="2590800"/>
            </a:xfrm>
          </p:grpSpPr>
          <p:sp>
            <p:nvSpPr>
              <p:cNvPr id="350" name="Oval 3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Oval 3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Oval 3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Oval 3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Oval 3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Oval 3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28" name="Group 52"/>
            <p:cNvGrpSpPr/>
            <p:nvPr/>
          </p:nvGrpSpPr>
          <p:grpSpPr>
            <a:xfrm>
              <a:off x="711200" y="7848594"/>
              <a:ext cx="1066800" cy="762000"/>
              <a:chOff x="2159000" y="3276600"/>
              <a:chExt cx="2971800" cy="2590800"/>
            </a:xfrm>
          </p:grpSpPr>
          <p:sp>
            <p:nvSpPr>
              <p:cNvPr id="344" name="Oval 34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Oval 34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Oval 34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Oval 34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Oval 34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Oval 34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30" name="Group 355"/>
          <p:cNvGrpSpPr/>
          <p:nvPr/>
        </p:nvGrpSpPr>
        <p:grpSpPr>
          <a:xfrm>
            <a:off x="6807200" y="2743200"/>
            <a:ext cx="2819400" cy="1905000"/>
            <a:chOff x="558800" y="7315200"/>
            <a:chExt cx="2819400" cy="1905000"/>
          </a:xfrm>
        </p:grpSpPr>
        <p:sp>
          <p:nvSpPr>
            <p:cNvPr id="357" name="Rounded Rectangle 35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31" name="Group 38"/>
            <p:cNvGrpSpPr/>
            <p:nvPr/>
          </p:nvGrpSpPr>
          <p:grpSpPr>
            <a:xfrm>
              <a:off x="2082800" y="7848594"/>
              <a:ext cx="1066800" cy="762000"/>
              <a:chOff x="2159000" y="3276600"/>
              <a:chExt cx="2971800" cy="2590800"/>
            </a:xfrm>
          </p:grpSpPr>
          <p:sp>
            <p:nvSpPr>
              <p:cNvPr id="366" name="Oval 36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Oval 36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Oval 36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Oval 36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Oval 36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Oval 37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44" name="Group 52"/>
            <p:cNvGrpSpPr/>
            <p:nvPr/>
          </p:nvGrpSpPr>
          <p:grpSpPr>
            <a:xfrm>
              <a:off x="711200" y="7848594"/>
              <a:ext cx="1066800" cy="762000"/>
              <a:chOff x="2159000" y="3276600"/>
              <a:chExt cx="2971800" cy="2590800"/>
            </a:xfrm>
          </p:grpSpPr>
          <p:sp>
            <p:nvSpPr>
              <p:cNvPr id="360" name="Oval 35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Oval 36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Oval 36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Oval 36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Oval 36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Oval 36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6" name="Group 371"/>
          <p:cNvGrpSpPr/>
          <p:nvPr/>
        </p:nvGrpSpPr>
        <p:grpSpPr>
          <a:xfrm>
            <a:off x="9931400" y="2743200"/>
            <a:ext cx="2819400" cy="1905000"/>
            <a:chOff x="558800" y="7315200"/>
            <a:chExt cx="2819400" cy="1905000"/>
          </a:xfrm>
        </p:grpSpPr>
        <p:sp>
          <p:nvSpPr>
            <p:cNvPr id="373" name="Rounded Rectangle 37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47" name="Group 38"/>
            <p:cNvGrpSpPr/>
            <p:nvPr/>
          </p:nvGrpSpPr>
          <p:grpSpPr>
            <a:xfrm>
              <a:off x="2082800" y="7848592"/>
              <a:ext cx="1066800" cy="762000"/>
              <a:chOff x="2159000" y="3276600"/>
              <a:chExt cx="2971800" cy="2590800"/>
            </a:xfrm>
          </p:grpSpPr>
          <p:sp>
            <p:nvSpPr>
              <p:cNvPr id="382" name="Oval 38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Oval 38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Oval 38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Oval 38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Oval 38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Oval 38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0" name="Group 239"/>
            <p:cNvGrpSpPr/>
            <p:nvPr/>
          </p:nvGrpSpPr>
          <p:grpSpPr>
            <a:xfrm>
              <a:off x="711200" y="7848592"/>
              <a:ext cx="1066800" cy="762000"/>
              <a:chOff x="2159000" y="3276600"/>
              <a:chExt cx="2971800" cy="2590800"/>
            </a:xfrm>
          </p:grpSpPr>
          <p:sp>
            <p:nvSpPr>
              <p:cNvPr id="376" name="Oval 3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Oval 3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Oval 3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Oval 3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Oval 3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Oval 3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
        <p:nvSpPr>
          <p:cNvPr id="388" name="Oval 387"/>
          <p:cNvSpPr/>
          <p:nvPr/>
        </p:nvSpPr>
        <p:spPr bwMode="auto">
          <a:xfrm>
            <a:off x="558800" y="31176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9" name="Arc 388"/>
          <p:cNvSpPr/>
          <p:nvPr/>
        </p:nvSpPr>
        <p:spPr bwMode="auto">
          <a:xfrm>
            <a:off x="863600" y="22098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0" name="Oval 389"/>
          <p:cNvSpPr/>
          <p:nvPr/>
        </p:nvSpPr>
        <p:spPr bwMode="auto">
          <a:xfrm>
            <a:off x="3683000" y="31176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1" name="Arc 390"/>
          <p:cNvSpPr/>
          <p:nvPr/>
        </p:nvSpPr>
        <p:spPr bwMode="auto">
          <a:xfrm>
            <a:off x="3911600" y="22098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2" name="Oval 391"/>
          <p:cNvSpPr/>
          <p:nvPr/>
        </p:nvSpPr>
        <p:spPr bwMode="auto">
          <a:xfrm>
            <a:off x="6731000" y="31242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5" name="Arc 394"/>
          <p:cNvSpPr/>
          <p:nvPr/>
        </p:nvSpPr>
        <p:spPr bwMode="auto">
          <a:xfrm>
            <a:off x="7105400" y="22098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6" name="Oval 395"/>
          <p:cNvSpPr/>
          <p:nvPr/>
        </p:nvSpPr>
        <p:spPr bwMode="auto">
          <a:xfrm>
            <a:off x="9924800" y="31242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7" name="Oval 396"/>
          <p:cNvSpPr/>
          <p:nvPr/>
        </p:nvSpPr>
        <p:spPr bwMode="auto">
          <a:xfrm>
            <a:off x="552200" y="53274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8" name="Arc 397"/>
          <p:cNvSpPr/>
          <p:nvPr/>
        </p:nvSpPr>
        <p:spPr bwMode="auto">
          <a:xfrm>
            <a:off x="787400" y="44196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9" name="Oval 398"/>
          <p:cNvSpPr/>
          <p:nvPr/>
        </p:nvSpPr>
        <p:spPr bwMode="auto">
          <a:xfrm>
            <a:off x="3606800" y="53274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0" name="Arc 399"/>
          <p:cNvSpPr/>
          <p:nvPr/>
        </p:nvSpPr>
        <p:spPr bwMode="auto">
          <a:xfrm>
            <a:off x="3835400" y="44196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1" name="Oval 400"/>
          <p:cNvSpPr/>
          <p:nvPr/>
        </p:nvSpPr>
        <p:spPr bwMode="auto">
          <a:xfrm>
            <a:off x="6654800" y="53340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2" name="Arc 401"/>
          <p:cNvSpPr/>
          <p:nvPr/>
        </p:nvSpPr>
        <p:spPr bwMode="auto">
          <a:xfrm>
            <a:off x="7029200" y="44196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3" name="Oval 402"/>
          <p:cNvSpPr/>
          <p:nvPr/>
        </p:nvSpPr>
        <p:spPr bwMode="auto">
          <a:xfrm>
            <a:off x="9848600" y="53340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4" name="Oval 403"/>
          <p:cNvSpPr/>
          <p:nvPr/>
        </p:nvSpPr>
        <p:spPr bwMode="auto">
          <a:xfrm>
            <a:off x="565400" y="75372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5" name="Arc 404"/>
          <p:cNvSpPr/>
          <p:nvPr/>
        </p:nvSpPr>
        <p:spPr bwMode="auto">
          <a:xfrm>
            <a:off x="870200" y="66294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6" name="Oval 405"/>
          <p:cNvSpPr/>
          <p:nvPr/>
        </p:nvSpPr>
        <p:spPr bwMode="auto">
          <a:xfrm>
            <a:off x="3689600" y="75372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7" name="Arc 406"/>
          <p:cNvSpPr/>
          <p:nvPr/>
        </p:nvSpPr>
        <p:spPr bwMode="auto">
          <a:xfrm>
            <a:off x="3918200" y="66294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8" name="Oval 407"/>
          <p:cNvSpPr/>
          <p:nvPr/>
        </p:nvSpPr>
        <p:spPr bwMode="auto">
          <a:xfrm>
            <a:off x="6737600" y="75438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9" name="Arc 408"/>
          <p:cNvSpPr/>
          <p:nvPr/>
        </p:nvSpPr>
        <p:spPr bwMode="auto">
          <a:xfrm>
            <a:off x="7112000" y="66294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0" name="Oval 409"/>
          <p:cNvSpPr/>
          <p:nvPr/>
        </p:nvSpPr>
        <p:spPr bwMode="auto">
          <a:xfrm>
            <a:off x="9931400" y="75438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2" name="Arc 411"/>
          <p:cNvSpPr/>
          <p:nvPr/>
        </p:nvSpPr>
        <p:spPr bwMode="auto">
          <a:xfrm rot="5400000">
            <a:off x="9283700" y="3924300"/>
            <a:ext cx="2286000" cy="11430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4" name="Arc 413"/>
          <p:cNvSpPr/>
          <p:nvPr/>
        </p:nvSpPr>
        <p:spPr bwMode="auto">
          <a:xfrm rot="16200000" flipH="1">
            <a:off x="-584200" y="6172200"/>
            <a:ext cx="2286000" cy="10668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bwMode="auto">
          <a:xfrm>
            <a:off x="36830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4" name="Rounded Rectangle 73"/>
          <p:cNvSpPr/>
          <p:nvPr/>
        </p:nvSpPr>
        <p:spPr bwMode="auto">
          <a:xfrm>
            <a:off x="68072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5" name="Rounded Rectangle 74"/>
          <p:cNvSpPr/>
          <p:nvPr/>
        </p:nvSpPr>
        <p:spPr bwMode="auto">
          <a:xfrm>
            <a:off x="98552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6" name="Rounded Rectangle 75"/>
          <p:cNvSpPr/>
          <p:nvPr/>
        </p:nvSpPr>
        <p:spPr bwMode="auto">
          <a:xfrm>
            <a:off x="5588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Title 7"/>
          <p:cNvSpPr>
            <a:spLocks noGrp="1"/>
          </p:cNvSpPr>
          <p:nvPr>
            <p:ph type="title"/>
          </p:nvPr>
        </p:nvSpPr>
        <p:spPr/>
        <p:txBody>
          <a:bodyPr/>
          <a:lstStyle/>
          <a:p>
            <a:r>
              <a:rPr lang="en-US" dirty="0" smtClean="0"/>
              <a:t>… as parts of the object graph will be copied multiple times</a:t>
            </a:r>
            <a:endParaRPr lang="en-US" dirty="0"/>
          </a:p>
        </p:txBody>
      </p:sp>
      <p:grpSp>
        <p:nvGrpSpPr>
          <p:cNvPr id="2" name="Group 15"/>
          <p:cNvGrpSpPr/>
          <p:nvPr/>
        </p:nvGrpSpPr>
        <p:grpSpPr>
          <a:xfrm>
            <a:off x="787400" y="2514600"/>
            <a:ext cx="2971800" cy="2590800"/>
            <a:chOff x="2159000" y="3276600"/>
            <a:chExt cx="2971800" cy="2590800"/>
          </a:xfrm>
        </p:grpSpPr>
        <p:sp>
          <p:nvSpPr>
            <p:cNvPr id="10" name="Oval 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1" name="Oval 1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2" name="Oval 1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Oval 1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 name="Oval 1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 name="Oval 1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 name="Group 16"/>
          <p:cNvGrpSpPr/>
          <p:nvPr/>
        </p:nvGrpSpPr>
        <p:grpSpPr>
          <a:xfrm>
            <a:off x="4064000" y="7467600"/>
            <a:ext cx="1066800" cy="762000"/>
            <a:chOff x="2159000" y="3276600"/>
            <a:chExt cx="2971800" cy="2590800"/>
          </a:xfrm>
        </p:grpSpPr>
        <p:sp>
          <p:nvSpPr>
            <p:cNvPr id="18" name="Oval 1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 name="Oval 1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 name="Oval 1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 name="Oval 2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 name="Oval 2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 name="Oval 2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 name="Group 23"/>
          <p:cNvGrpSpPr/>
          <p:nvPr/>
        </p:nvGrpSpPr>
        <p:grpSpPr>
          <a:xfrm>
            <a:off x="7569200" y="7391400"/>
            <a:ext cx="1066800" cy="762000"/>
            <a:chOff x="2159000" y="3276600"/>
            <a:chExt cx="2971800" cy="2590800"/>
          </a:xfrm>
        </p:grpSpPr>
        <p:sp>
          <p:nvSpPr>
            <p:cNvPr id="25" name="Oval 2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 name="Oval 2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 name="Oval 2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 name="Oval 2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 name="Oval 2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 name="Oval 2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 name="Group 30"/>
          <p:cNvGrpSpPr/>
          <p:nvPr/>
        </p:nvGrpSpPr>
        <p:grpSpPr>
          <a:xfrm>
            <a:off x="10083800" y="7467600"/>
            <a:ext cx="1066800" cy="762000"/>
            <a:chOff x="2159000" y="3276600"/>
            <a:chExt cx="2971800" cy="2590800"/>
          </a:xfrm>
        </p:grpSpPr>
        <p:sp>
          <p:nvSpPr>
            <p:cNvPr id="32" name="Oval 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 name="Oval 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 name="Oval 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 name="Oval 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 name="Oval 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 name="Oval 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6" name="Group 37"/>
          <p:cNvGrpSpPr/>
          <p:nvPr/>
        </p:nvGrpSpPr>
        <p:grpSpPr>
          <a:xfrm>
            <a:off x="2082800" y="7467600"/>
            <a:ext cx="1066800" cy="762000"/>
            <a:chOff x="2159000" y="3276600"/>
            <a:chExt cx="2971800" cy="2590800"/>
          </a:xfrm>
        </p:grpSpPr>
        <p:sp>
          <p:nvSpPr>
            <p:cNvPr id="39" name="Oval 38"/>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 name="Oval 3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 name="Oval 4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 name="Oval 4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 name="Oval 42"/>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 name="Oval 4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7" name="Group 44"/>
          <p:cNvGrpSpPr/>
          <p:nvPr/>
        </p:nvGrpSpPr>
        <p:grpSpPr>
          <a:xfrm>
            <a:off x="11379200" y="7391400"/>
            <a:ext cx="1066800" cy="762000"/>
            <a:chOff x="2159000" y="3276600"/>
            <a:chExt cx="2971800" cy="2590800"/>
          </a:xfrm>
        </p:grpSpPr>
        <p:sp>
          <p:nvSpPr>
            <p:cNvPr id="46" name="Oval 4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7" name="Oval 4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8" name="Oval 4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9" name="Oval 4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0" name="Oval 4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Oval 5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9" name="Group 51"/>
          <p:cNvGrpSpPr/>
          <p:nvPr/>
        </p:nvGrpSpPr>
        <p:grpSpPr>
          <a:xfrm>
            <a:off x="711200" y="7391400"/>
            <a:ext cx="1066800" cy="762000"/>
            <a:chOff x="2159000" y="3276600"/>
            <a:chExt cx="2971800" cy="2590800"/>
          </a:xfrm>
        </p:grpSpPr>
        <p:sp>
          <p:nvSpPr>
            <p:cNvPr id="53" name="Oval 5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4" name="Oval 53"/>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 name="Oval 54"/>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 name="Oval 55"/>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 name="Oval 56"/>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 name="Oval 57"/>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59" name="Oval 58"/>
          <p:cNvSpPr/>
          <p:nvPr/>
        </p:nvSpPr>
        <p:spPr bwMode="auto">
          <a:xfrm>
            <a:off x="330200" y="1981200"/>
            <a:ext cx="3581400" cy="32766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 name="Oval 59"/>
          <p:cNvSpPr/>
          <p:nvPr/>
        </p:nvSpPr>
        <p:spPr bwMode="auto">
          <a:xfrm>
            <a:off x="3835400" y="7162800"/>
            <a:ext cx="1371600" cy="12192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62" name="Straight Connector 61"/>
          <p:cNvCxnSpPr>
            <a:stCxn id="60" idx="0"/>
            <a:endCxn id="59" idx="5"/>
          </p:cNvCxnSpPr>
          <p:nvPr/>
        </p:nvCxnSpPr>
        <p:spPr bwMode="auto">
          <a:xfrm rot="16200000" flipV="1">
            <a:off x="2761735" y="5403335"/>
            <a:ext cx="2384847" cy="1134084"/>
          </a:xfrm>
          <a:prstGeom prst="line">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none" w="med" len="med"/>
          </a:ln>
          <a:effectLst/>
        </p:spPr>
      </p:cxnSp>
      <p:sp>
        <p:nvSpPr>
          <p:cNvPr id="66" name="AutoShape 2"/>
          <p:cNvSpPr>
            <a:spLocks noChangeArrowheads="1"/>
          </p:cNvSpPr>
          <p:nvPr/>
        </p:nvSpPr>
        <p:spPr bwMode="auto">
          <a:xfrm>
            <a:off x="4445000" y="2133600"/>
            <a:ext cx="7924800" cy="3200400"/>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4400" dirty="0" smtClean="0">
                <a:solidFill>
                  <a:srgbClr val="000000"/>
                </a:solidFill>
                <a:effectLst/>
                <a:latin typeface="Eurostile" charset="0"/>
                <a:ea typeface="Times New Roman" charset="0"/>
              </a:rPr>
              <a:t>Periphery objects that are </a:t>
            </a:r>
            <a:r>
              <a:rPr lang="en-GB" sz="4400" dirty="0" err="1" smtClean="0">
                <a:solidFill>
                  <a:srgbClr val="000000"/>
                </a:solidFill>
                <a:effectLst/>
                <a:latin typeface="Eurostile" charset="0"/>
                <a:ea typeface="Times New Roman" charset="0"/>
              </a:rPr>
              <a:t>denormalised</a:t>
            </a:r>
            <a:r>
              <a:rPr lang="en-GB" sz="4400" dirty="0" smtClean="0">
                <a:solidFill>
                  <a:srgbClr val="000000"/>
                </a:solidFill>
                <a:effectLst/>
                <a:latin typeface="Eurostile" charset="0"/>
                <a:ea typeface="Times New Roman" charset="0"/>
              </a:rPr>
              <a:t> onto core objects will be duplicated multiple times across the data grid.</a:t>
            </a:r>
            <a:endParaRPr lang="en-US" sz="4400" dirty="0">
              <a:solidFill>
                <a:srgbClr val="000000"/>
              </a:solidFill>
              <a:effectLst/>
              <a:latin typeface="Times New Roman" charset="0"/>
              <a:ea typeface="Times New Roman" charset="0"/>
            </a:endParaRPr>
          </a:p>
        </p:txBody>
      </p:sp>
      <p:cxnSp>
        <p:nvCxnSpPr>
          <p:cNvPr id="68" name="Straight Connector 67"/>
          <p:cNvCxnSpPr/>
          <p:nvPr/>
        </p:nvCxnSpPr>
        <p:spPr bwMode="auto">
          <a:xfrm rot="10800000">
            <a:off x="2692400" y="2971800"/>
            <a:ext cx="1752600" cy="1588"/>
          </a:xfrm>
          <a:prstGeom prst="line">
            <a:avLst/>
          </a:prstGeom>
          <a:gradFill rotWithShape="0">
            <a:gsLst>
              <a:gs pos="0">
                <a:srgbClr val="0082E5">
                  <a:alpha val="75000"/>
                </a:srgbClr>
              </a:gs>
              <a:gs pos="100000">
                <a:srgbClr val="0057E5">
                  <a:alpha val="64999"/>
                </a:srgbClr>
              </a:gs>
            </a:gsLst>
            <a:lin ang="5400000" scaled="1"/>
          </a:gradFill>
          <a:ln w="127000" cap="flat" cmpd="sng" algn="ctr">
            <a:solidFill>
              <a:schemeClr val="tx1"/>
            </a:solidFill>
            <a:prstDash val="solid"/>
            <a:miter lim="800000"/>
            <a:headEnd type="none" w="med" len="med"/>
            <a:tailEnd type="triangle" w="med" len="med"/>
          </a:ln>
          <a:effectLst/>
        </p:spPr>
      </p:cxnSp>
      <p:sp>
        <p:nvSpPr>
          <p:cNvPr id="61" name="Rounded Rectangle 60"/>
          <p:cNvSpPr/>
          <p:nvPr/>
        </p:nvSpPr>
        <p:spPr bwMode="auto">
          <a:xfrm>
            <a:off x="6045200" y="5562600"/>
            <a:ext cx="3352800" cy="838200"/>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r>
              <a:rPr kumimoji="0" lang="en-US" sz="4200" b="0" i="0" u="none" strike="noStrike" cap="none" normalizeH="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 A</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67" name="Straight Connector 66"/>
          <p:cNvCxnSpPr>
            <a:endCxn id="22" idx="1"/>
          </p:cNvCxnSpPr>
          <p:nvPr/>
        </p:nvCxnSpPr>
        <p:spPr bwMode="auto">
          <a:xfrm rot="5400000">
            <a:off x="4930618" y="6513746"/>
            <a:ext cx="1151328" cy="1077836"/>
          </a:xfrm>
          <a:prstGeom prst="line">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none" w="med" len="med"/>
          </a:ln>
          <a:effectLst/>
        </p:spPr>
      </p:cxnSp>
      <p:cxnSp>
        <p:nvCxnSpPr>
          <p:cNvPr id="69" name="Straight Connector 68"/>
          <p:cNvCxnSpPr>
            <a:endCxn id="26" idx="0"/>
          </p:cNvCxnSpPr>
          <p:nvPr/>
        </p:nvCxnSpPr>
        <p:spPr bwMode="auto">
          <a:xfrm rot="16200000" flipH="1">
            <a:off x="7499091" y="6775708"/>
            <a:ext cx="1017494" cy="572477"/>
          </a:xfrm>
          <a:prstGeom prst="line">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none" w="med" len="med"/>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…and all the duplication means you run out of space really quickly</a:t>
            </a:r>
            <a:endParaRPr lang="en-US" dirty="0"/>
          </a:p>
        </p:txBody>
      </p:sp>
      <p:grpSp>
        <p:nvGrpSpPr>
          <p:cNvPr id="3" name="Group 195"/>
          <p:cNvGrpSpPr/>
          <p:nvPr/>
        </p:nvGrpSpPr>
        <p:grpSpPr>
          <a:xfrm>
            <a:off x="558800" y="7162800"/>
            <a:ext cx="2819400" cy="1905000"/>
            <a:chOff x="558800" y="7315200"/>
            <a:chExt cx="2819400" cy="1905000"/>
          </a:xfrm>
        </p:grpSpPr>
        <p:sp>
          <p:nvSpPr>
            <p:cNvPr id="197" name="Rounded Rectangle 19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4" name="Group 38"/>
            <p:cNvGrpSpPr/>
            <p:nvPr/>
          </p:nvGrpSpPr>
          <p:grpSpPr>
            <a:xfrm>
              <a:off x="2082800" y="7848598"/>
              <a:ext cx="1066800" cy="762000"/>
              <a:chOff x="2159000" y="3276600"/>
              <a:chExt cx="2971800" cy="2590800"/>
            </a:xfrm>
          </p:grpSpPr>
          <p:sp>
            <p:nvSpPr>
              <p:cNvPr id="206" name="Oval 20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7" name="Oval 20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8" name="Oval 20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9" name="Oval 20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0" name="Oval 20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1" name="Oval 21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 name="Group 52"/>
            <p:cNvGrpSpPr/>
            <p:nvPr/>
          </p:nvGrpSpPr>
          <p:grpSpPr>
            <a:xfrm>
              <a:off x="711200" y="7848598"/>
              <a:ext cx="1066800" cy="762000"/>
              <a:chOff x="2159000" y="3276600"/>
              <a:chExt cx="2971800" cy="2590800"/>
            </a:xfrm>
          </p:grpSpPr>
          <p:sp>
            <p:nvSpPr>
              <p:cNvPr id="200" name="Oval 19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1" name="Oval 20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2" name="Oval 20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3" name="Oval 20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4" name="Oval 20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5" name="Oval 20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6" name="Group 211"/>
          <p:cNvGrpSpPr/>
          <p:nvPr/>
        </p:nvGrpSpPr>
        <p:grpSpPr>
          <a:xfrm>
            <a:off x="3683000" y="7162800"/>
            <a:ext cx="2819400" cy="1905000"/>
            <a:chOff x="558800" y="7315200"/>
            <a:chExt cx="2819400" cy="1905000"/>
          </a:xfrm>
        </p:grpSpPr>
        <p:sp>
          <p:nvSpPr>
            <p:cNvPr id="213" name="Rounded Rectangle 21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7" name="Group 38"/>
            <p:cNvGrpSpPr/>
            <p:nvPr/>
          </p:nvGrpSpPr>
          <p:grpSpPr>
            <a:xfrm>
              <a:off x="2082800" y="7848596"/>
              <a:ext cx="1066800" cy="762000"/>
              <a:chOff x="2159000" y="3276600"/>
              <a:chExt cx="2971800" cy="2590800"/>
            </a:xfrm>
          </p:grpSpPr>
          <p:sp>
            <p:nvSpPr>
              <p:cNvPr id="222" name="Oval 2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3" name="Oval 2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4" name="Oval 2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5" name="Oval 2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6" name="Oval 2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7" name="Oval 2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8" name="Group 52"/>
            <p:cNvGrpSpPr/>
            <p:nvPr/>
          </p:nvGrpSpPr>
          <p:grpSpPr>
            <a:xfrm>
              <a:off x="711200" y="7848596"/>
              <a:ext cx="1066800" cy="762000"/>
              <a:chOff x="2159000" y="3276600"/>
              <a:chExt cx="2971800" cy="2590800"/>
            </a:xfrm>
          </p:grpSpPr>
          <p:sp>
            <p:nvSpPr>
              <p:cNvPr id="216" name="Oval 21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7" name="Oval 21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8" name="Oval 21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9" name="Oval 21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0" name="Oval 21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1" name="Oval 22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9" name="Group 227"/>
          <p:cNvGrpSpPr/>
          <p:nvPr/>
        </p:nvGrpSpPr>
        <p:grpSpPr>
          <a:xfrm>
            <a:off x="6807200" y="7162800"/>
            <a:ext cx="2819400" cy="1905000"/>
            <a:chOff x="558800" y="7315200"/>
            <a:chExt cx="2819400" cy="1905000"/>
          </a:xfrm>
        </p:grpSpPr>
        <p:sp>
          <p:nvSpPr>
            <p:cNvPr id="229" name="Rounded Rectangle 22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0" name="Group 38"/>
            <p:cNvGrpSpPr/>
            <p:nvPr/>
          </p:nvGrpSpPr>
          <p:grpSpPr>
            <a:xfrm>
              <a:off x="2082800" y="7848596"/>
              <a:ext cx="1066800" cy="762000"/>
              <a:chOff x="2159000" y="3276600"/>
              <a:chExt cx="2971800" cy="2590800"/>
            </a:xfrm>
          </p:grpSpPr>
          <p:sp>
            <p:nvSpPr>
              <p:cNvPr id="238" name="Oval 23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9" name="Oval 23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0" name="Oval 23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1" name="Oval 24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2" name="Oval 24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3" name="Oval 24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1" name="Group 52"/>
            <p:cNvGrpSpPr/>
            <p:nvPr/>
          </p:nvGrpSpPr>
          <p:grpSpPr>
            <a:xfrm>
              <a:off x="711200" y="7848596"/>
              <a:ext cx="1066800" cy="762000"/>
              <a:chOff x="2159000" y="3276600"/>
              <a:chExt cx="2971800" cy="2590800"/>
            </a:xfrm>
          </p:grpSpPr>
          <p:sp>
            <p:nvSpPr>
              <p:cNvPr id="232" name="Oval 2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3" name="Oval 2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4" name="Oval 2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5" name="Oval 2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6" name="Oval 2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7" name="Oval 2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2" name="Group 243"/>
          <p:cNvGrpSpPr/>
          <p:nvPr/>
        </p:nvGrpSpPr>
        <p:grpSpPr>
          <a:xfrm>
            <a:off x="9931400" y="7162800"/>
            <a:ext cx="2819400" cy="1905000"/>
            <a:chOff x="558800" y="7315200"/>
            <a:chExt cx="2819400" cy="1905000"/>
          </a:xfrm>
        </p:grpSpPr>
        <p:sp>
          <p:nvSpPr>
            <p:cNvPr id="245" name="Rounded Rectangle 24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3" name="Group 38"/>
            <p:cNvGrpSpPr/>
            <p:nvPr/>
          </p:nvGrpSpPr>
          <p:grpSpPr>
            <a:xfrm>
              <a:off x="2082800" y="7848594"/>
              <a:ext cx="1066800" cy="762000"/>
              <a:chOff x="2159000" y="3276600"/>
              <a:chExt cx="2971800" cy="2590800"/>
            </a:xfrm>
          </p:grpSpPr>
          <p:sp>
            <p:nvSpPr>
              <p:cNvPr id="254" name="Oval 25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Oval 25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Oval 2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Oval 25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Oval 25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Oval 25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4" name="Group 246"/>
            <p:cNvGrpSpPr/>
            <p:nvPr/>
          </p:nvGrpSpPr>
          <p:grpSpPr>
            <a:xfrm>
              <a:off x="711200" y="7848594"/>
              <a:ext cx="1066800" cy="762000"/>
              <a:chOff x="2159000" y="3276600"/>
              <a:chExt cx="2971800" cy="2590800"/>
            </a:xfrm>
          </p:grpSpPr>
          <p:sp>
            <p:nvSpPr>
              <p:cNvPr id="248" name="Oval 24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Oval 24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Oval 24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Oval 25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Oval 25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Oval 25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5" name="Group 259"/>
          <p:cNvGrpSpPr/>
          <p:nvPr/>
        </p:nvGrpSpPr>
        <p:grpSpPr>
          <a:xfrm>
            <a:off x="558800" y="4953000"/>
            <a:ext cx="2819400" cy="1905000"/>
            <a:chOff x="558800" y="7315200"/>
            <a:chExt cx="2819400" cy="1905000"/>
          </a:xfrm>
        </p:grpSpPr>
        <p:sp>
          <p:nvSpPr>
            <p:cNvPr id="261" name="Rounded Rectangle 26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6" name="Group 38"/>
            <p:cNvGrpSpPr/>
            <p:nvPr/>
          </p:nvGrpSpPr>
          <p:grpSpPr>
            <a:xfrm>
              <a:off x="2082800" y="7848596"/>
              <a:ext cx="1066800" cy="762000"/>
              <a:chOff x="2159000" y="3276600"/>
              <a:chExt cx="2971800" cy="2590800"/>
            </a:xfrm>
          </p:grpSpPr>
          <p:sp>
            <p:nvSpPr>
              <p:cNvPr id="270" name="Oval 26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Oval 27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Oval 27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Oval 27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Oval 27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Oval 27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7" name="Group 52"/>
            <p:cNvGrpSpPr/>
            <p:nvPr/>
          </p:nvGrpSpPr>
          <p:grpSpPr>
            <a:xfrm>
              <a:off x="711200" y="7848596"/>
              <a:ext cx="1066800" cy="762000"/>
              <a:chOff x="2159000" y="3276600"/>
              <a:chExt cx="2971800" cy="2590800"/>
            </a:xfrm>
          </p:grpSpPr>
          <p:sp>
            <p:nvSpPr>
              <p:cNvPr id="264" name="Oval 2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Oval 2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Oval 2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Oval 2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Oval 2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Oval 2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8" name="Group 275"/>
          <p:cNvGrpSpPr/>
          <p:nvPr/>
        </p:nvGrpSpPr>
        <p:grpSpPr>
          <a:xfrm>
            <a:off x="3683000" y="4953000"/>
            <a:ext cx="2819400" cy="1905000"/>
            <a:chOff x="558800" y="7315200"/>
            <a:chExt cx="2819400" cy="1905000"/>
          </a:xfrm>
        </p:grpSpPr>
        <p:sp>
          <p:nvSpPr>
            <p:cNvPr id="277" name="Rounded Rectangle 27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9" name="Group 38"/>
            <p:cNvGrpSpPr/>
            <p:nvPr/>
          </p:nvGrpSpPr>
          <p:grpSpPr>
            <a:xfrm>
              <a:off x="2082800" y="7848594"/>
              <a:ext cx="1066800" cy="762000"/>
              <a:chOff x="2159000" y="3276600"/>
              <a:chExt cx="2971800" cy="2590800"/>
            </a:xfrm>
          </p:grpSpPr>
          <p:sp>
            <p:nvSpPr>
              <p:cNvPr id="286" name="Oval 28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Oval 28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Oval 28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Oval 28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Oval 28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Oval 29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0" name="Group 52"/>
            <p:cNvGrpSpPr/>
            <p:nvPr/>
          </p:nvGrpSpPr>
          <p:grpSpPr>
            <a:xfrm>
              <a:off x="711200" y="7848594"/>
              <a:ext cx="1066800" cy="762000"/>
              <a:chOff x="2159000" y="3276600"/>
              <a:chExt cx="2971800" cy="2590800"/>
            </a:xfrm>
          </p:grpSpPr>
          <p:sp>
            <p:nvSpPr>
              <p:cNvPr id="280" name="Oval 27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Oval 28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Oval 28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Oval 28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Oval 28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Oval 28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1" name="Group 291"/>
          <p:cNvGrpSpPr/>
          <p:nvPr/>
        </p:nvGrpSpPr>
        <p:grpSpPr>
          <a:xfrm>
            <a:off x="6807200" y="4953000"/>
            <a:ext cx="2819400" cy="1905000"/>
            <a:chOff x="558800" y="7315200"/>
            <a:chExt cx="2819400" cy="1905000"/>
          </a:xfrm>
        </p:grpSpPr>
        <p:sp>
          <p:nvSpPr>
            <p:cNvPr id="293" name="Rounded Rectangle 29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2" name="Group 38"/>
            <p:cNvGrpSpPr/>
            <p:nvPr/>
          </p:nvGrpSpPr>
          <p:grpSpPr>
            <a:xfrm>
              <a:off x="2082800" y="7848594"/>
              <a:ext cx="1066800" cy="762000"/>
              <a:chOff x="2159000" y="3276600"/>
              <a:chExt cx="2971800" cy="2590800"/>
            </a:xfrm>
          </p:grpSpPr>
          <p:sp>
            <p:nvSpPr>
              <p:cNvPr id="302" name="Oval 30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Oval 30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Oval 30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Oval 30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Oval 30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Oval 30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3" name="Group 52"/>
            <p:cNvGrpSpPr/>
            <p:nvPr/>
          </p:nvGrpSpPr>
          <p:grpSpPr>
            <a:xfrm>
              <a:off x="711200" y="7848594"/>
              <a:ext cx="1066800" cy="762000"/>
              <a:chOff x="2159000" y="3276600"/>
              <a:chExt cx="2971800" cy="2590800"/>
            </a:xfrm>
          </p:grpSpPr>
          <p:sp>
            <p:nvSpPr>
              <p:cNvPr id="296" name="Oval 2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Oval 29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Oval 29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Oval 29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Oval 29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Oval 30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 name="Group 307"/>
          <p:cNvGrpSpPr/>
          <p:nvPr/>
        </p:nvGrpSpPr>
        <p:grpSpPr>
          <a:xfrm>
            <a:off x="9931400" y="4953000"/>
            <a:ext cx="2819400" cy="1905000"/>
            <a:chOff x="558800" y="7315200"/>
            <a:chExt cx="2819400" cy="1905000"/>
          </a:xfrm>
        </p:grpSpPr>
        <p:sp>
          <p:nvSpPr>
            <p:cNvPr id="309" name="Rounded Rectangle 30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5" name="Group 38"/>
            <p:cNvGrpSpPr/>
            <p:nvPr/>
          </p:nvGrpSpPr>
          <p:grpSpPr>
            <a:xfrm>
              <a:off x="2082800" y="7848592"/>
              <a:ext cx="1066800" cy="762000"/>
              <a:chOff x="2159000" y="3276600"/>
              <a:chExt cx="2971800" cy="2590800"/>
            </a:xfrm>
          </p:grpSpPr>
          <p:sp>
            <p:nvSpPr>
              <p:cNvPr id="318" name="Oval 31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Oval 31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Oval 31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Oval 32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Oval 32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Oval 32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 name="Group 175"/>
            <p:cNvGrpSpPr/>
            <p:nvPr/>
          </p:nvGrpSpPr>
          <p:grpSpPr>
            <a:xfrm>
              <a:off x="711200" y="7848592"/>
              <a:ext cx="1066800" cy="762000"/>
              <a:chOff x="2159000" y="3276600"/>
              <a:chExt cx="2971800" cy="2590800"/>
            </a:xfrm>
          </p:grpSpPr>
          <p:sp>
            <p:nvSpPr>
              <p:cNvPr id="312" name="Oval 31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Oval 31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Oval 31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Oval 31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Oval 31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Oval 31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
        <p:nvSpPr>
          <p:cNvPr id="325" name="Rounded Rectangle 324"/>
          <p:cNvSpPr/>
          <p:nvPr/>
        </p:nvSpPr>
        <p:spPr bwMode="auto">
          <a:xfrm>
            <a:off x="558800" y="2743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8" name="Group 38"/>
          <p:cNvGrpSpPr/>
          <p:nvPr/>
        </p:nvGrpSpPr>
        <p:grpSpPr>
          <a:xfrm>
            <a:off x="2082800" y="3276596"/>
            <a:ext cx="1066800" cy="762000"/>
            <a:chOff x="2159000" y="3276600"/>
            <a:chExt cx="2971800" cy="2590800"/>
          </a:xfrm>
        </p:grpSpPr>
        <p:sp>
          <p:nvSpPr>
            <p:cNvPr id="334" name="Oval 33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Oval 33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Oval 33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Oval 33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Oval 33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Oval 33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 name="Group 52"/>
          <p:cNvGrpSpPr/>
          <p:nvPr/>
        </p:nvGrpSpPr>
        <p:grpSpPr>
          <a:xfrm>
            <a:off x="711200" y="3276596"/>
            <a:ext cx="1066800" cy="762000"/>
            <a:chOff x="2159000" y="3276600"/>
            <a:chExt cx="2971800" cy="2590800"/>
          </a:xfrm>
        </p:grpSpPr>
        <p:sp>
          <p:nvSpPr>
            <p:cNvPr id="328" name="Oval 32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Oval 32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Oval 32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Oval 33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Oval 33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Oval 33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0" name="Group 339"/>
          <p:cNvGrpSpPr/>
          <p:nvPr/>
        </p:nvGrpSpPr>
        <p:grpSpPr>
          <a:xfrm>
            <a:off x="3683000" y="2743200"/>
            <a:ext cx="2819400" cy="1905000"/>
            <a:chOff x="558800" y="7315200"/>
            <a:chExt cx="2819400" cy="1905000"/>
          </a:xfrm>
        </p:grpSpPr>
        <p:sp>
          <p:nvSpPr>
            <p:cNvPr id="341" name="Rounded Rectangle 34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1" name="Group 38"/>
            <p:cNvGrpSpPr/>
            <p:nvPr/>
          </p:nvGrpSpPr>
          <p:grpSpPr>
            <a:xfrm>
              <a:off x="2082800" y="7848594"/>
              <a:ext cx="1066800" cy="762000"/>
              <a:chOff x="2159000" y="3276600"/>
              <a:chExt cx="2971800" cy="2590800"/>
            </a:xfrm>
          </p:grpSpPr>
          <p:sp>
            <p:nvSpPr>
              <p:cNvPr id="350" name="Oval 3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Oval 3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Oval 3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Oval 3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Oval 3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Oval 3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28" name="Group 52"/>
            <p:cNvGrpSpPr/>
            <p:nvPr/>
          </p:nvGrpSpPr>
          <p:grpSpPr>
            <a:xfrm>
              <a:off x="711200" y="7848594"/>
              <a:ext cx="1066800" cy="762000"/>
              <a:chOff x="2159000" y="3276600"/>
              <a:chExt cx="2971800" cy="2590800"/>
            </a:xfrm>
          </p:grpSpPr>
          <p:sp>
            <p:nvSpPr>
              <p:cNvPr id="344" name="Oval 34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Oval 34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Oval 34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Oval 34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Oval 34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Oval 34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30" name="Group 355"/>
          <p:cNvGrpSpPr/>
          <p:nvPr/>
        </p:nvGrpSpPr>
        <p:grpSpPr>
          <a:xfrm>
            <a:off x="6807200" y="2743200"/>
            <a:ext cx="2819400" cy="1905000"/>
            <a:chOff x="558800" y="7315200"/>
            <a:chExt cx="2819400" cy="1905000"/>
          </a:xfrm>
        </p:grpSpPr>
        <p:sp>
          <p:nvSpPr>
            <p:cNvPr id="357" name="Rounded Rectangle 35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31" name="Group 38"/>
            <p:cNvGrpSpPr/>
            <p:nvPr/>
          </p:nvGrpSpPr>
          <p:grpSpPr>
            <a:xfrm>
              <a:off x="2082800" y="7848594"/>
              <a:ext cx="1066800" cy="762000"/>
              <a:chOff x="2159000" y="3276600"/>
              <a:chExt cx="2971800" cy="2590800"/>
            </a:xfrm>
          </p:grpSpPr>
          <p:sp>
            <p:nvSpPr>
              <p:cNvPr id="366" name="Oval 36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Oval 36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Oval 36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Oval 36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Oval 36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Oval 37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44" name="Group 52"/>
            <p:cNvGrpSpPr/>
            <p:nvPr/>
          </p:nvGrpSpPr>
          <p:grpSpPr>
            <a:xfrm>
              <a:off x="711200" y="7848594"/>
              <a:ext cx="1066800" cy="762000"/>
              <a:chOff x="2159000" y="3276600"/>
              <a:chExt cx="2971800" cy="2590800"/>
            </a:xfrm>
          </p:grpSpPr>
          <p:sp>
            <p:nvSpPr>
              <p:cNvPr id="360" name="Oval 35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Oval 36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Oval 36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Oval 36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Oval 36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Oval 36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6" name="Group 371"/>
          <p:cNvGrpSpPr/>
          <p:nvPr/>
        </p:nvGrpSpPr>
        <p:grpSpPr>
          <a:xfrm>
            <a:off x="9931400" y="2743200"/>
            <a:ext cx="2819400" cy="1905000"/>
            <a:chOff x="558800" y="7315200"/>
            <a:chExt cx="2819400" cy="1905000"/>
          </a:xfrm>
        </p:grpSpPr>
        <p:sp>
          <p:nvSpPr>
            <p:cNvPr id="373" name="Rounded Rectangle 37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47" name="Group 38"/>
            <p:cNvGrpSpPr/>
            <p:nvPr/>
          </p:nvGrpSpPr>
          <p:grpSpPr>
            <a:xfrm>
              <a:off x="2082800" y="7848592"/>
              <a:ext cx="1066800" cy="762000"/>
              <a:chOff x="2159000" y="3276600"/>
              <a:chExt cx="2971800" cy="2590800"/>
            </a:xfrm>
          </p:grpSpPr>
          <p:sp>
            <p:nvSpPr>
              <p:cNvPr id="382" name="Oval 38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Oval 38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Oval 38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Oval 38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Oval 38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Oval 38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0" name="Group 239"/>
            <p:cNvGrpSpPr/>
            <p:nvPr/>
          </p:nvGrpSpPr>
          <p:grpSpPr>
            <a:xfrm>
              <a:off x="711200" y="7848592"/>
              <a:ext cx="1066800" cy="762000"/>
              <a:chOff x="2159000" y="3276600"/>
              <a:chExt cx="2971800" cy="2590800"/>
            </a:xfrm>
          </p:grpSpPr>
          <p:sp>
            <p:nvSpPr>
              <p:cNvPr id="376" name="Oval 3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Oval 3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Oval 3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Oval 3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Oval 3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Oval 3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95" name="Group 52"/>
          <p:cNvGrpSpPr/>
          <p:nvPr/>
        </p:nvGrpSpPr>
        <p:grpSpPr>
          <a:xfrm>
            <a:off x="1320800" y="3657600"/>
            <a:ext cx="1066800" cy="762000"/>
            <a:chOff x="2159000" y="3276600"/>
            <a:chExt cx="2971800" cy="2590800"/>
          </a:xfrm>
        </p:grpSpPr>
        <p:sp>
          <p:nvSpPr>
            <p:cNvPr id="196" name="Oval 1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8" name="Oval 19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9" name="Oval 19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2" name="Oval 21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4" name="Oval 21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5" name="Oval 21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2" name="Group 52"/>
          <p:cNvGrpSpPr/>
          <p:nvPr/>
        </p:nvGrpSpPr>
        <p:grpSpPr>
          <a:xfrm>
            <a:off x="4445000" y="3886200"/>
            <a:ext cx="1066800" cy="762000"/>
            <a:chOff x="2159000" y="3276600"/>
            <a:chExt cx="2971800" cy="2590800"/>
          </a:xfrm>
        </p:grpSpPr>
        <p:sp>
          <p:nvSpPr>
            <p:cNvPr id="263" name="Oval 26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6" name="Oval 27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8" name="Oval 2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9" name="Oval 2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2" name="Oval 29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4" name="Oval 29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5" name="Group 52"/>
          <p:cNvGrpSpPr/>
          <p:nvPr/>
        </p:nvGrpSpPr>
        <p:grpSpPr>
          <a:xfrm>
            <a:off x="7569200" y="2895600"/>
            <a:ext cx="1066800" cy="762000"/>
            <a:chOff x="2159000" y="3276600"/>
            <a:chExt cx="2971800" cy="2590800"/>
          </a:xfrm>
        </p:grpSpPr>
        <p:sp>
          <p:nvSpPr>
            <p:cNvPr id="308" name="Oval 30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0" name="Oval 30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1" name="Oval 31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4" name="Oval 32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6" name="Oval 3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7" name="Oval 3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40" name="Group 52"/>
          <p:cNvGrpSpPr/>
          <p:nvPr/>
        </p:nvGrpSpPr>
        <p:grpSpPr>
          <a:xfrm>
            <a:off x="10998200" y="3810000"/>
            <a:ext cx="1066800" cy="762000"/>
            <a:chOff x="2159000" y="3276600"/>
            <a:chExt cx="2971800" cy="2590800"/>
          </a:xfrm>
        </p:grpSpPr>
        <p:sp>
          <p:nvSpPr>
            <p:cNvPr id="342" name="Oval 34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3" name="Oval 34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6" name="Oval 3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8" name="Oval 35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9" name="Oval 35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2" name="Oval 37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74" name="Group 52"/>
          <p:cNvGrpSpPr/>
          <p:nvPr/>
        </p:nvGrpSpPr>
        <p:grpSpPr>
          <a:xfrm>
            <a:off x="1244600" y="5791200"/>
            <a:ext cx="1066800" cy="762000"/>
            <a:chOff x="2159000" y="3276600"/>
            <a:chExt cx="2971800" cy="2590800"/>
          </a:xfrm>
        </p:grpSpPr>
        <p:sp>
          <p:nvSpPr>
            <p:cNvPr id="375" name="Oval 37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8" name="Oval 38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9" name="Oval 38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0" name="Oval 38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1" name="Oval 39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2" name="Oval 39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93" name="Group 52"/>
          <p:cNvGrpSpPr/>
          <p:nvPr/>
        </p:nvGrpSpPr>
        <p:grpSpPr>
          <a:xfrm>
            <a:off x="4368800" y="6019800"/>
            <a:ext cx="1066800" cy="762000"/>
            <a:chOff x="2159000" y="3276600"/>
            <a:chExt cx="2971800" cy="2590800"/>
          </a:xfrm>
        </p:grpSpPr>
        <p:sp>
          <p:nvSpPr>
            <p:cNvPr id="394" name="Oval 39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5" name="Oval 39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6" name="Oval 39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7" name="Oval 39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8" name="Oval 39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9" name="Oval 39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00" name="Group 52"/>
          <p:cNvGrpSpPr/>
          <p:nvPr/>
        </p:nvGrpSpPr>
        <p:grpSpPr>
          <a:xfrm>
            <a:off x="7493000" y="5029200"/>
            <a:ext cx="1066800" cy="762000"/>
            <a:chOff x="2159000" y="3276600"/>
            <a:chExt cx="2971800" cy="2590800"/>
          </a:xfrm>
        </p:grpSpPr>
        <p:sp>
          <p:nvSpPr>
            <p:cNvPr id="401" name="Oval 400"/>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2" name="Oval 401"/>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3" name="Oval 402"/>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4" name="Oval 40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5" name="Oval 404"/>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6" name="Oval 405"/>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07" name="Group 52"/>
          <p:cNvGrpSpPr/>
          <p:nvPr/>
        </p:nvGrpSpPr>
        <p:grpSpPr>
          <a:xfrm>
            <a:off x="10922000" y="5943600"/>
            <a:ext cx="1066800" cy="762000"/>
            <a:chOff x="2159000" y="3276600"/>
            <a:chExt cx="2971800" cy="2590800"/>
          </a:xfrm>
        </p:grpSpPr>
        <p:sp>
          <p:nvSpPr>
            <p:cNvPr id="408" name="Oval 40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9" name="Oval 40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0" name="Oval 40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1" name="Oval 41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2" name="Oval 41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3" name="Oval 41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14" name="Group 52"/>
          <p:cNvGrpSpPr/>
          <p:nvPr/>
        </p:nvGrpSpPr>
        <p:grpSpPr>
          <a:xfrm>
            <a:off x="1473200" y="7924800"/>
            <a:ext cx="1066800" cy="762000"/>
            <a:chOff x="2159000" y="3276600"/>
            <a:chExt cx="2971800" cy="2590800"/>
          </a:xfrm>
        </p:grpSpPr>
        <p:sp>
          <p:nvSpPr>
            <p:cNvPr id="415" name="Oval 41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6" name="Oval 41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7" name="Oval 41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8" name="Oval 41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9" name="Oval 41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0" name="Oval 41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21" name="Group 52"/>
          <p:cNvGrpSpPr/>
          <p:nvPr/>
        </p:nvGrpSpPr>
        <p:grpSpPr>
          <a:xfrm>
            <a:off x="4597400" y="8153400"/>
            <a:ext cx="1066800" cy="762000"/>
            <a:chOff x="2159000" y="3276600"/>
            <a:chExt cx="2971800" cy="2590800"/>
          </a:xfrm>
        </p:grpSpPr>
        <p:sp>
          <p:nvSpPr>
            <p:cNvPr id="422" name="Oval 4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3" name="Oval 4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4" name="Oval 4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5" name="Oval 4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6" name="Oval 4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7" name="Oval 4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28" name="Group 52"/>
          <p:cNvGrpSpPr/>
          <p:nvPr/>
        </p:nvGrpSpPr>
        <p:grpSpPr>
          <a:xfrm>
            <a:off x="7721600" y="7162800"/>
            <a:ext cx="1066800" cy="762000"/>
            <a:chOff x="2159000" y="3276600"/>
            <a:chExt cx="2971800" cy="2590800"/>
          </a:xfrm>
        </p:grpSpPr>
        <p:sp>
          <p:nvSpPr>
            <p:cNvPr id="429" name="Oval 428"/>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0" name="Oval 42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1" name="Oval 43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2" name="Oval 43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3" name="Oval 432"/>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4" name="Oval 43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35" name="Group 52"/>
          <p:cNvGrpSpPr/>
          <p:nvPr/>
        </p:nvGrpSpPr>
        <p:grpSpPr>
          <a:xfrm>
            <a:off x="11150600" y="8077200"/>
            <a:ext cx="1066800" cy="762000"/>
            <a:chOff x="2159000" y="3276600"/>
            <a:chExt cx="2971800" cy="2590800"/>
          </a:xfrm>
        </p:grpSpPr>
        <p:sp>
          <p:nvSpPr>
            <p:cNvPr id="436" name="Oval 43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7" name="Oval 43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8" name="Oval 43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9" name="Oval 43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0" name="Oval 43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1" name="Oval 44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42" name="Group 52"/>
          <p:cNvGrpSpPr/>
          <p:nvPr/>
        </p:nvGrpSpPr>
        <p:grpSpPr>
          <a:xfrm>
            <a:off x="1244600" y="2819400"/>
            <a:ext cx="1066800" cy="762000"/>
            <a:chOff x="2159000" y="3276600"/>
            <a:chExt cx="2971800" cy="2590800"/>
          </a:xfrm>
        </p:grpSpPr>
        <p:sp>
          <p:nvSpPr>
            <p:cNvPr id="443" name="Oval 44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4" name="Oval 443"/>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5" name="Oval 444"/>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6" name="Oval 445"/>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7" name="Oval 446"/>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8" name="Oval 447"/>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49" name="Group 52"/>
          <p:cNvGrpSpPr/>
          <p:nvPr/>
        </p:nvGrpSpPr>
        <p:grpSpPr>
          <a:xfrm>
            <a:off x="4368800" y="2819400"/>
            <a:ext cx="1066800" cy="762000"/>
            <a:chOff x="2159000" y="3276600"/>
            <a:chExt cx="2971800" cy="2590800"/>
          </a:xfrm>
        </p:grpSpPr>
        <p:sp>
          <p:nvSpPr>
            <p:cNvPr id="450" name="Oval 4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1" name="Oval 4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2" name="Oval 4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3" name="Oval 4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4" name="Oval 4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5" name="Oval 4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56" name="Group 52"/>
          <p:cNvGrpSpPr/>
          <p:nvPr/>
        </p:nvGrpSpPr>
        <p:grpSpPr>
          <a:xfrm>
            <a:off x="7645400" y="3886200"/>
            <a:ext cx="1066800" cy="762000"/>
            <a:chOff x="2159000" y="3276600"/>
            <a:chExt cx="2971800" cy="2590800"/>
          </a:xfrm>
        </p:grpSpPr>
        <p:sp>
          <p:nvSpPr>
            <p:cNvPr id="457" name="Oval 456"/>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8" name="Oval 45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9" name="Oval 45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0" name="Oval 45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1" name="Oval 46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2" name="Oval 46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63" name="Group 52"/>
          <p:cNvGrpSpPr/>
          <p:nvPr/>
        </p:nvGrpSpPr>
        <p:grpSpPr>
          <a:xfrm>
            <a:off x="10464800" y="2819400"/>
            <a:ext cx="1066800" cy="762000"/>
            <a:chOff x="2159000" y="3276600"/>
            <a:chExt cx="2971800" cy="2590800"/>
          </a:xfrm>
        </p:grpSpPr>
        <p:sp>
          <p:nvSpPr>
            <p:cNvPr id="464" name="Oval 4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5" name="Oval 4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6" name="Oval 4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7" name="Oval 4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8" name="Oval 4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9" name="Oval 4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54" name="Group 52"/>
          <p:cNvGrpSpPr/>
          <p:nvPr/>
        </p:nvGrpSpPr>
        <p:grpSpPr>
          <a:xfrm>
            <a:off x="1244600" y="5029200"/>
            <a:ext cx="1066800" cy="762000"/>
            <a:chOff x="2159000" y="3276600"/>
            <a:chExt cx="2971800" cy="2590800"/>
          </a:xfrm>
        </p:grpSpPr>
        <p:sp>
          <p:nvSpPr>
            <p:cNvPr id="555" name="Oval 55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6" name="Oval 55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7" name="Oval 55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8" name="Oval 55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9" name="Oval 55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0" name="Oval 55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61" name="Group 52"/>
          <p:cNvGrpSpPr/>
          <p:nvPr/>
        </p:nvGrpSpPr>
        <p:grpSpPr>
          <a:xfrm>
            <a:off x="4368800" y="5029200"/>
            <a:ext cx="1066800" cy="762000"/>
            <a:chOff x="2159000" y="3276600"/>
            <a:chExt cx="2971800" cy="2590800"/>
          </a:xfrm>
        </p:grpSpPr>
        <p:sp>
          <p:nvSpPr>
            <p:cNvPr id="562" name="Oval 56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3" name="Oval 56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4" name="Oval 56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5" name="Oval 56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6" name="Oval 56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7" name="Oval 56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68" name="Group 52"/>
          <p:cNvGrpSpPr/>
          <p:nvPr/>
        </p:nvGrpSpPr>
        <p:grpSpPr>
          <a:xfrm>
            <a:off x="7645400" y="6096000"/>
            <a:ext cx="1066800" cy="762000"/>
            <a:chOff x="2159000" y="3276600"/>
            <a:chExt cx="2971800" cy="2590800"/>
          </a:xfrm>
        </p:grpSpPr>
        <p:sp>
          <p:nvSpPr>
            <p:cNvPr id="569" name="Oval 568"/>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0" name="Oval 56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1" name="Oval 57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2" name="Oval 57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3" name="Oval 572"/>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4" name="Oval 57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75" name="Group 52"/>
          <p:cNvGrpSpPr/>
          <p:nvPr/>
        </p:nvGrpSpPr>
        <p:grpSpPr>
          <a:xfrm>
            <a:off x="10464800" y="5029200"/>
            <a:ext cx="1066800" cy="762000"/>
            <a:chOff x="2159000" y="3276600"/>
            <a:chExt cx="2971800" cy="2590800"/>
          </a:xfrm>
        </p:grpSpPr>
        <p:sp>
          <p:nvSpPr>
            <p:cNvPr id="576" name="Oval 5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7" name="Oval 5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8" name="Oval 5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9" name="Oval 5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0" name="Oval 5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1" name="Oval 5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82" name="Group 52"/>
          <p:cNvGrpSpPr/>
          <p:nvPr/>
        </p:nvGrpSpPr>
        <p:grpSpPr>
          <a:xfrm>
            <a:off x="1244600" y="7162800"/>
            <a:ext cx="1066800" cy="762000"/>
            <a:chOff x="2159000" y="3276600"/>
            <a:chExt cx="2971800" cy="2590800"/>
          </a:xfrm>
        </p:grpSpPr>
        <p:sp>
          <p:nvSpPr>
            <p:cNvPr id="583" name="Oval 58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4" name="Oval 583"/>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5" name="Oval 584"/>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6" name="Oval 585"/>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7" name="Oval 586"/>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8" name="Oval 587"/>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89" name="Group 52"/>
          <p:cNvGrpSpPr/>
          <p:nvPr/>
        </p:nvGrpSpPr>
        <p:grpSpPr>
          <a:xfrm>
            <a:off x="4368800" y="7162800"/>
            <a:ext cx="1066800" cy="762000"/>
            <a:chOff x="2159000" y="3276600"/>
            <a:chExt cx="2971800" cy="2590800"/>
          </a:xfrm>
        </p:grpSpPr>
        <p:sp>
          <p:nvSpPr>
            <p:cNvPr id="590" name="Oval 58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1" name="Oval 59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2" name="Oval 59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3" name="Oval 59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4" name="Oval 59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5" name="Oval 59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96" name="Group 52"/>
          <p:cNvGrpSpPr/>
          <p:nvPr/>
        </p:nvGrpSpPr>
        <p:grpSpPr>
          <a:xfrm>
            <a:off x="7645400" y="8229600"/>
            <a:ext cx="1066800" cy="762000"/>
            <a:chOff x="2159000" y="3276600"/>
            <a:chExt cx="2971800" cy="2590800"/>
          </a:xfrm>
        </p:grpSpPr>
        <p:sp>
          <p:nvSpPr>
            <p:cNvPr id="597" name="Oval 596"/>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8" name="Oval 59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9" name="Oval 59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0" name="Oval 59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1" name="Oval 60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2" name="Oval 60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603" name="Group 52"/>
          <p:cNvGrpSpPr/>
          <p:nvPr/>
        </p:nvGrpSpPr>
        <p:grpSpPr>
          <a:xfrm>
            <a:off x="10464800" y="7162800"/>
            <a:ext cx="1066800" cy="762000"/>
            <a:chOff x="2159000" y="3276600"/>
            <a:chExt cx="2971800" cy="2590800"/>
          </a:xfrm>
        </p:grpSpPr>
        <p:sp>
          <p:nvSpPr>
            <p:cNvPr id="604" name="Oval 60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5" name="Oval 60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6" name="Oval 60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7" name="Oval 60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8" name="Oval 60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9" name="Oval 60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500"/>
                                        <p:tgtEl>
                                          <p:spTgt spid="4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28"/>
                                        </p:tgtEl>
                                        <p:attrNameLst>
                                          <p:attrName>style.visibility</p:attrName>
                                        </p:attrNameLst>
                                      </p:cBhvr>
                                      <p:to>
                                        <p:strVal val="visible"/>
                                      </p:to>
                                    </p:set>
                                    <p:animEffect transition="in" filter="fade">
                                      <p:cBhvr>
                                        <p:cTn id="14" dur="500"/>
                                        <p:tgtEl>
                                          <p:spTgt spid="428"/>
                                        </p:tgtEl>
                                      </p:cBhvr>
                                    </p:animEffect>
                                  </p:childTnLst>
                                </p:cTn>
                              </p:par>
                              <p:par>
                                <p:cTn id="15" presetID="10" presetClass="entr" presetSubtype="0" fill="hold" nodeType="with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500"/>
                                        <p:tgtEl>
                                          <p:spTgt spid="34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35"/>
                                        </p:tgtEl>
                                        <p:attrNameLst>
                                          <p:attrName>style.visibility</p:attrName>
                                        </p:attrNameLst>
                                      </p:cBhvr>
                                      <p:to>
                                        <p:strVal val="visible"/>
                                      </p:to>
                                    </p:set>
                                    <p:animEffect transition="in" filter="fade">
                                      <p:cBhvr>
                                        <p:cTn id="21" dur="500"/>
                                        <p:tgtEl>
                                          <p:spTgt spid="435"/>
                                        </p:tgtEl>
                                      </p:cBhvr>
                                    </p:animEffect>
                                  </p:childTnLst>
                                </p:cTn>
                              </p:par>
                              <p:par>
                                <p:cTn id="22" presetID="10" presetClass="entr" presetSubtype="0" fill="hold" nodeType="withEffect">
                                  <p:stCondLst>
                                    <p:cond delay="0"/>
                                  </p:stCondLst>
                                  <p:childTnLst>
                                    <p:set>
                                      <p:cBhvr>
                                        <p:cTn id="23" dur="1" fill="hold">
                                          <p:stCondLst>
                                            <p:cond delay="0"/>
                                          </p:stCondLst>
                                        </p:cTn>
                                        <p:tgtEl>
                                          <p:spTgt spid="421"/>
                                        </p:tgtEl>
                                        <p:attrNameLst>
                                          <p:attrName>style.visibility</p:attrName>
                                        </p:attrNameLst>
                                      </p:cBhvr>
                                      <p:to>
                                        <p:strVal val="visible"/>
                                      </p:to>
                                    </p:set>
                                    <p:animEffect transition="in" filter="fade">
                                      <p:cBhvr>
                                        <p:cTn id="24" dur="500"/>
                                        <p:tgtEl>
                                          <p:spTgt spid="4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93"/>
                                        </p:tgtEl>
                                        <p:attrNameLst>
                                          <p:attrName>style.visibility</p:attrName>
                                        </p:attrNameLst>
                                      </p:cBhvr>
                                      <p:to>
                                        <p:strVal val="visible"/>
                                      </p:to>
                                    </p:set>
                                    <p:animEffect transition="in" filter="fade">
                                      <p:cBhvr>
                                        <p:cTn id="28" dur="500"/>
                                        <p:tgtEl>
                                          <p:spTgt spid="393"/>
                                        </p:tgtEl>
                                      </p:cBhvr>
                                    </p:animEffect>
                                  </p:childTnLst>
                                </p:cTn>
                              </p:par>
                              <p:par>
                                <p:cTn id="29" presetID="10" presetClass="entr" presetSubtype="0" fill="hold" nodeType="withEffect">
                                  <p:stCondLst>
                                    <p:cond delay="0"/>
                                  </p:stCondLst>
                                  <p:childTnLst>
                                    <p:set>
                                      <p:cBhvr>
                                        <p:cTn id="30" dur="1" fill="hold">
                                          <p:stCondLst>
                                            <p:cond delay="0"/>
                                          </p:stCondLst>
                                        </p:cTn>
                                        <p:tgtEl>
                                          <p:spTgt spid="400"/>
                                        </p:tgtEl>
                                        <p:attrNameLst>
                                          <p:attrName>style.visibility</p:attrName>
                                        </p:attrNameLst>
                                      </p:cBhvr>
                                      <p:to>
                                        <p:strVal val="visible"/>
                                      </p:to>
                                    </p:set>
                                    <p:animEffect transition="in" filter="fade">
                                      <p:cBhvr>
                                        <p:cTn id="31" dur="500"/>
                                        <p:tgtEl>
                                          <p:spTgt spid="400"/>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74"/>
                                        </p:tgtEl>
                                        <p:attrNameLst>
                                          <p:attrName>style.visibility</p:attrName>
                                        </p:attrNameLst>
                                      </p:cBhvr>
                                      <p:to>
                                        <p:strVal val="visible"/>
                                      </p:to>
                                    </p:set>
                                    <p:animEffect transition="in" filter="fade">
                                      <p:cBhvr>
                                        <p:cTn id="35" dur="500"/>
                                        <p:tgtEl>
                                          <p:spTgt spid="374"/>
                                        </p:tgtEl>
                                      </p:cBhvr>
                                    </p:animEffect>
                                  </p:childTnLst>
                                </p:cTn>
                              </p:par>
                              <p:par>
                                <p:cTn id="36" presetID="10" presetClass="entr" presetSubtype="0" fill="hold" nodeType="withEffect">
                                  <p:stCondLst>
                                    <p:cond delay="0"/>
                                  </p:stCondLst>
                                  <p:childTnLst>
                                    <p:set>
                                      <p:cBhvr>
                                        <p:cTn id="37" dur="1" fill="hold">
                                          <p:stCondLst>
                                            <p:cond delay="0"/>
                                          </p:stCondLst>
                                        </p:cTn>
                                        <p:tgtEl>
                                          <p:spTgt spid="195"/>
                                        </p:tgtEl>
                                        <p:attrNameLst>
                                          <p:attrName>style.visibility</p:attrName>
                                        </p:attrNameLst>
                                      </p:cBhvr>
                                      <p:to>
                                        <p:strVal val="visible"/>
                                      </p:to>
                                    </p:set>
                                    <p:animEffect transition="in" filter="fade">
                                      <p:cBhvr>
                                        <p:cTn id="38" dur="500"/>
                                        <p:tgtEl>
                                          <p:spTgt spid="195"/>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262"/>
                                        </p:tgtEl>
                                        <p:attrNameLst>
                                          <p:attrName>style.visibility</p:attrName>
                                        </p:attrNameLst>
                                      </p:cBhvr>
                                      <p:to>
                                        <p:strVal val="visible"/>
                                      </p:to>
                                    </p:set>
                                    <p:animEffect transition="in" filter="fade">
                                      <p:cBhvr>
                                        <p:cTn id="42" dur="500"/>
                                        <p:tgtEl>
                                          <p:spTgt spid="262"/>
                                        </p:tgtEl>
                                      </p:cBhvr>
                                    </p:animEffect>
                                  </p:childTnLst>
                                </p:cTn>
                              </p:par>
                              <p:par>
                                <p:cTn id="43" presetID="10" presetClass="entr" presetSubtype="0" fill="hold" nodeType="withEffect">
                                  <p:stCondLst>
                                    <p:cond delay="0"/>
                                  </p:stCondLst>
                                  <p:childTnLst>
                                    <p:set>
                                      <p:cBhvr>
                                        <p:cTn id="44" dur="1" fill="hold">
                                          <p:stCondLst>
                                            <p:cond delay="0"/>
                                          </p:stCondLst>
                                        </p:cTn>
                                        <p:tgtEl>
                                          <p:spTgt spid="407"/>
                                        </p:tgtEl>
                                        <p:attrNameLst>
                                          <p:attrName>style.visibility</p:attrName>
                                        </p:attrNameLst>
                                      </p:cBhvr>
                                      <p:to>
                                        <p:strVal val="visible"/>
                                      </p:to>
                                    </p:set>
                                    <p:animEffect transition="in" filter="fade">
                                      <p:cBhvr>
                                        <p:cTn id="45" dur="500"/>
                                        <p:tgtEl>
                                          <p:spTgt spid="407"/>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442"/>
                                        </p:tgtEl>
                                        <p:attrNameLst>
                                          <p:attrName>style.visibility</p:attrName>
                                        </p:attrNameLst>
                                      </p:cBhvr>
                                      <p:to>
                                        <p:strVal val="visible"/>
                                      </p:to>
                                    </p:set>
                                    <p:animEffect transition="in" filter="fade">
                                      <p:cBhvr>
                                        <p:cTn id="49" dur="500"/>
                                        <p:tgtEl>
                                          <p:spTgt spid="442"/>
                                        </p:tgtEl>
                                      </p:cBhvr>
                                    </p:animEffect>
                                  </p:childTnLst>
                                </p:cTn>
                              </p:par>
                              <p:par>
                                <p:cTn id="50" presetID="10" presetClass="entr" presetSubtype="0" fill="hold" nodeType="withEffect">
                                  <p:stCondLst>
                                    <p:cond delay="0"/>
                                  </p:stCondLst>
                                  <p:childTnLst>
                                    <p:set>
                                      <p:cBhvr>
                                        <p:cTn id="51" dur="1" fill="hold">
                                          <p:stCondLst>
                                            <p:cond delay="0"/>
                                          </p:stCondLst>
                                        </p:cTn>
                                        <p:tgtEl>
                                          <p:spTgt spid="456"/>
                                        </p:tgtEl>
                                        <p:attrNameLst>
                                          <p:attrName>style.visibility</p:attrName>
                                        </p:attrNameLst>
                                      </p:cBhvr>
                                      <p:to>
                                        <p:strVal val="visible"/>
                                      </p:to>
                                    </p:set>
                                    <p:animEffect transition="in" filter="fade">
                                      <p:cBhvr>
                                        <p:cTn id="52" dur="500"/>
                                        <p:tgtEl>
                                          <p:spTgt spid="456"/>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463"/>
                                        </p:tgtEl>
                                        <p:attrNameLst>
                                          <p:attrName>style.visibility</p:attrName>
                                        </p:attrNameLst>
                                      </p:cBhvr>
                                      <p:to>
                                        <p:strVal val="visible"/>
                                      </p:to>
                                    </p:set>
                                    <p:animEffect transition="in" filter="fade">
                                      <p:cBhvr>
                                        <p:cTn id="56" dur="500"/>
                                        <p:tgtEl>
                                          <p:spTgt spid="463"/>
                                        </p:tgtEl>
                                      </p:cBhvr>
                                    </p:animEffect>
                                  </p:childTnLst>
                                </p:cTn>
                              </p:par>
                              <p:par>
                                <p:cTn id="57" presetID="10" presetClass="entr" presetSubtype="0" fill="hold" nodeType="withEffect">
                                  <p:stCondLst>
                                    <p:cond delay="0"/>
                                  </p:stCondLst>
                                  <p:childTnLst>
                                    <p:set>
                                      <p:cBhvr>
                                        <p:cTn id="58" dur="1" fill="hold">
                                          <p:stCondLst>
                                            <p:cond delay="0"/>
                                          </p:stCondLst>
                                        </p:cTn>
                                        <p:tgtEl>
                                          <p:spTgt spid="449"/>
                                        </p:tgtEl>
                                        <p:attrNameLst>
                                          <p:attrName>style.visibility</p:attrName>
                                        </p:attrNameLst>
                                      </p:cBhvr>
                                      <p:to>
                                        <p:strVal val="visible"/>
                                      </p:to>
                                    </p:set>
                                    <p:animEffect transition="in" filter="fade">
                                      <p:cBhvr>
                                        <p:cTn id="59" dur="500"/>
                                        <p:tgtEl>
                                          <p:spTgt spid="449"/>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554"/>
                                        </p:tgtEl>
                                        <p:attrNameLst>
                                          <p:attrName>style.visibility</p:attrName>
                                        </p:attrNameLst>
                                      </p:cBhvr>
                                      <p:to>
                                        <p:strVal val="visible"/>
                                      </p:to>
                                    </p:set>
                                    <p:animEffect transition="in" filter="fade">
                                      <p:cBhvr>
                                        <p:cTn id="63" dur="500"/>
                                        <p:tgtEl>
                                          <p:spTgt spid="554"/>
                                        </p:tgtEl>
                                      </p:cBhvr>
                                    </p:animEffect>
                                  </p:childTnLst>
                                </p:cTn>
                              </p:par>
                              <p:par>
                                <p:cTn id="64" presetID="10" presetClass="entr" presetSubtype="0" fill="hold" nodeType="withEffect">
                                  <p:stCondLst>
                                    <p:cond delay="0"/>
                                  </p:stCondLst>
                                  <p:childTnLst>
                                    <p:set>
                                      <p:cBhvr>
                                        <p:cTn id="65" dur="1" fill="hold">
                                          <p:stCondLst>
                                            <p:cond delay="0"/>
                                          </p:stCondLst>
                                        </p:cTn>
                                        <p:tgtEl>
                                          <p:spTgt spid="568"/>
                                        </p:tgtEl>
                                        <p:attrNameLst>
                                          <p:attrName>style.visibility</p:attrName>
                                        </p:attrNameLst>
                                      </p:cBhvr>
                                      <p:to>
                                        <p:strVal val="visible"/>
                                      </p:to>
                                    </p:set>
                                    <p:animEffect transition="in" filter="fade">
                                      <p:cBhvr>
                                        <p:cTn id="66" dur="500"/>
                                        <p:tgtEl>
                                          <p:spTgt spid="568"/>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575"/>
                                        </p:tgtEl>
                                        <p:attrNameLst>
                                          <p:attrName>style.visibility</p:attrName>
                                        </p:attrNameLst>
                                      </p:cBhvr>
                                      <p:to>
                                        <p:strVal val="visible"/>
                                      </p:to>
                                    </p:set>
                                    <p:animEffect transition="in" filter="fade">
                                      <p:cBhvr>
                                        <p:cTn id="70" dur="500"/>
                                        <p:tgtEl>
                                          <p:spTgt spid="575"/>
                                        </p:tgtEl>
                                      </p:cBhvr>
                                    </p:animEffect>
                                  </p:childTnLst>
                                </p:cTn>
                              </p:par>
                              <p:par>
                                <p:cTn id="71" presetID="10" presetClass="entr" presetSubtype="0" fill="hold" nodeType="withEffect">
                                  <p:stCondLst>
                                    <p:cond delay="0"/>
                                  </p:stCondLst>
                                  <p:childTnLst>
                                    <p:set>
                                      <p:cBhvr>
                                        <p:cTn id="72" dur="1" fill="hold">
                                          <p:stCondLst>
                                            <p:cond delay="0"/>
                                          </p:stCondLst>
                                        </p:cTn>
                                        <p:tgtEl>
                                          <p:spTgt spid="561"/>
                                        </p:tgtEl>
                                        <p:attrNameLst>
                                          <p:attrName>style.visibility</p:attrName>
                                        </p:attrNameLst>
                                      </p:cBhvr>
                                      <p:to>
                                        <p:strVal val="visible"/>
                                      </p:to>
                                    </p:set>
                                    <p:animEffect transition="in" filter="fade">
                                      <p:cBhvr>
                                        <p:cTn id="73" dur="500"/>
                                        <p:tgtEl>
                                          <p:spTgt spid="561"/>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575"/>
                                        </p:tgtEl>
                                        <p:attrNameLst>
                                          <p:attrName>style.visibility</p:attrName>
                                        </p:attrNameLst>
                                      </p:cBhvr>
                                      <p:to>
                                        <p:strVal val="visible"/>
                                      </p:to>
                                    </p:set>
                                    <p:animEffect transition="in" filter="fade">
                                      <p:cBhvr>
                                        <p:cTn id="77" dur="500"/>
                                        <p:tgtEl>
                                          <p:spTgt spid="575"/>
                                        </p:tgtEl>
                                      </p:cBhvr>
                                    </p:animEffect>
                                  </p:childTnLst>
                                </p:cTn>
                              </p:par>
                              <p:par>
                                <p:cTn id="78" presetID="10" presetClass="entr" presetSubtype="0" fill="hold" nodeType="withEffect">
                                  <p:stCondLst>
                                    <p:cond delay="0"/>
                                  </p:stCondLst>
                                  <p:childTnLst>
                                    <p:set>
                                      <p:cBhvr>
                                        <p:cTn id="79" dur="1" fill="hold">
                                          <p:stCondLst>
                                            <p:cond delay="0"/>
                                          </p:stCondLst>
                                        </p:cTn>
                                        <p:tgtEl>
                                          <p:spTgt spid="554"/>
                                        </p:tgtEl>
                                        <p:attrNameLst>
                                          <p:attrName>style.visibility</p:attrName>
                                        </p:attrNameLst>
                                      </p:cBhvr>
                                      <p:to>
                                        <p:strVal val="visible"/>
                                      </p:to>
                                    </p:set>
                                    <p:animEffect transition="in" filter="fade">
                                      <p:cBhvr>
                                        <p:cTn id="80" dur="500"/>
                                        <p:tgtEl>
                                          <p:spTgt spid="554"/>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561"/>
                                        </p:tgtEl>
                                        <p:attrNameLst>
                                          <p:attrName>style.visibility</p:attrName>
                                        </p:attrNameLst>
                                      </p:cBhvr>
                                      <p:to>
                                        <p:strVal val="visible"/>
                                      </p:to>
                                    </p:set>
                                    <p:animEffect transition="in" filter="fade">
                                      <p:cBhvr>
                                        <p:cTn id="84" dur="500"/>
                                        <p:tgtEl>
                                          <p:spTgt spid="561"/>
                                        </p:tgtEl>
                                      </p:cBhvr>
                                    </p:animEffect>
                                  </p:childTnLst>
                                </p:cTn>
                              </p:par>
                              <p:par>
                                <p:cTn id="85" presetID="10" presetClass="entr" presetSubtype="0" fill="hold" nodeType="withEffect">
                                  <p:stCondLst>
                                    <p:cond delay="0"/>
                                  </p:stCondLst>
                                  <p:childTnLst>
                                    <p:set>
                                      <p:cBhvr>
                                        <p:cTn id="86" dur="1" fill="hold">
                                          <p:stCondLst>
                                            <p:cond delay="0"/>
                                          </p:stCondLst>
                                        </p:cTn>
                                        <p:tgtEl>
                                          <p:spTgt spid="568"/>
                                        </p:tgtEl>
                                        <p:attrNameLst>
                                          <p:attrName>style.visibility</p:attrName>
                                        </p:attrNameLst>
                                      </p:cBhvr>
                                      <p:to>
                                        <p:strVal val="visible"/>
                                      </p:to>
                                    </p:set>
                                    <p:animEffect transition="in" filter="fade">
                                      <p:cBhvr>
                                        <p:cTn id="87" dur="500"/>
                                        <p:tgtEl>
                                          <p:spTgt spid="568"/>
                                        </p:tgtEl>
                                      </p:cBhvr>
                                    </p:animEffect>
                                  </p:childTnLst>
                                </p:cTn>
                              </p:par>
                            </p:childTnLst>
                          </p:cTn>
                        </p:par>
                        <p:par>
                          <p:cTn id="88" fill="hold">
                            <p:stCondLst>
                              <p:cond delay="6000"/>
                            </p:stCondLst>
                            <p:childTnLst>
                              <p:par>
                                <p:cTn id="89" presetID="10" presetClass="entr" presetSubtype="0" fill="hold" nodeType="afterEffect">
                                  <p:stCondLst>
                                    <p:cond delay="0"/>
                                  </p:stCondLst>
                                  <p:childTnLst>
                                    <p:set>
                                      <p:cBhvr>
                                        <p:cTn id="90" dur="1" fill="hold">
                                          <p:stCondLst>
                                            <p:cond delay="0"/>
                                          </p:stCondLst>
                                        </p:cTn>
                                        <p:tgtEl>
                                          <p:spTgt spid="582"/>
                                        </p:tgtEl>
                                        <p:attrNameLst>
                                          <p:attrName>style.visibility</p:attrName>
                                        </p:attrNameLst>
                                      </p:cBhvr>
                                      <p:to>
                                        <p:strVal val="visible"/>
                                      </p:to>
                                    </p:set>
                                    <p:animEffect transition="in" filter="fade">
                                      <p:cBhvr>
                                        <p:cTn id="91" dur="500"/>
                                        <p:tgtEl>
                                          <p:spTgt spid="582"/>
                                        </p:tgtEl>
                                      </p:cBhvr>
                                    </p:animEffect>
                                  </p:childTnLst>
                                </p:cTn>
                              </p:par>
                              <p:par>
                                <p:cTn id="92" presetID="10" presetClass="entr" presetSubtype="0" fill="hold" nodeType="withEffect">
                                  <p:stCondLst>
                                    <p:cond delay="0"/>
                                  </p:stCondLst>
                                  <p:childTnLst>
                                    <p:set>
                                      <p:cBhvr>
                                        <p:cTn id="93" dur="1" fill="hold">
                                          <p:stCondLst>
                                            <p:cond delay="0"/>
                                          </p:stCondLst>
                                        </p:cTn>
                                        <p:tgtEl>
                                          <p:spTgt spid="596"/>
                                        </p:tgtEl>
                                        <p:attrNameLst>
                                          <p:attrName>style.visibility</p:attrName>
                                        </p:attrNameLst>
                                      </p:cBhvr>
                                      <p:to>
                                        <p:strVal val="visible"/>
                                      </p:to>
                                    </p:set>
                                    <p:animEffect transition="in" filter="fade">
                                      <p:cBhvr>
                                        <p:cTn id="94" dur="500"/>
                                        <p:tgtEl>
                                          <p:spTgt spid="596"/>
                                        </p:tgtEl>
                                      </p:cBhvr>
                                    </p:animEffect>
                                  </p:childTnLst>
                                </p:cTn>
                              </p:par>
                            </p:childTnLst>
                          </p:cTn>
                        </p:par>
                        <p:par>
                          <p:cTn id="95" fill="hold">
                            <p:stCondLst>
                              <p:cond delay="6500"/>
                            </p:stCondLst>
                            <p:childTnLst>
                              <p:par>
                                <p:cTn id="96" presetID="10" presetClass="entr" presetSubtype="0" fill="hold" nodeType="afterEffect">
                                  <p:stCondLst>
                                    <p:cond delay="0"/>
                                  </p:stCondLst>
                                  <p:childTnLst>
                                    <p:set>
                                      <p:cBhvr>
                                        <p:cTn id="97" dur="1" fill="hold">
                                          <p:stCondLst>
                                            <p:cond delay="0"/>
                                          </p:stCondLst>
                                        </p:cTn>
                                        <p:tgtEl>
                                          <p:spTgt spid="603"/>
                                        </p:tgtEl>
                                        <p:attrNameLst>
                                          <p:attrName>style.visibility</p:attrName>
                                        </p:attrNameLst>
                                      </p:cBhvr>
                                      <p:to>
                                        <p:strVal val="visible"/>
                                      </p:to>
                                    </p:set>
                                    <p:animEffect transition="in" filter="fade">
                                      <p:cBhvr>
                                        <p:cTn id="98" dur="500"/>
                                        <p:tgtEl>
                                          <p:spTgt spid="603"/>
                                        </p:tgtEl>
                                      </p:cBhvr>
                                    </p:animEffect>
                                  </p:childTnLst>
                                </p:cTn>
                              </p:par>
                              <p:par>
                                <p:cTn id="99" presetID="10" presetClass="entr" presetSubtype="0" fill="hold" nodeType="withEffect">
                                  <p:stCondLst>
                                    <p:cond delay="0"/>
                                  </p:stCondLst>
                                  <p:childTnLst>
                                    <p:set>
                                      <p:cBhvr>
                                        <p:cTn id="100" dur="1" fill="hold">
                                          <p:stCondLst>
                                            <p:cond delay="0"/>
                                          </p:stCondLst>
                                        </p:cTn>
                                        <p:tgtEl>
                                          <p:spTgt spid="589"/>
                                        </p:tgtEl>
                                        <p:attrNameLst>
                                          <p:attrName>style.visibility</p:attrName>
                                        </p:attrNameLst>
                                      </p:cBhvr>
                                      <p:to>
                                        <p:strVal val="visible"/>
                                      </p:to>
                                    </p:set>
                                    <p:animEffect transition="in" filter="fade">
                                      <p:cBhvr>
                                        <p:cTn id="101" dur="500"/>
                                        <p:tgtEl>
                                          <p:spTgt spid="589"/>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603"/>
                                        </p:tgtEl>
                                        <p:attrNameLst>
                                          <p:attrName>style.visibility</p:attrName>
                                        </p:attrNameLst>
                                      </p:cBhvr>
                                      <p:to>
                                        <p:strVal val="visible"/>
                                      </p:to>
                                    </p:set>
                                    <p:animEffect transition="in" filter="fade">
                                      <p:cBhvr>
                                        <p:cTn id="105" dur="500"/>
                                        <p:tgtEl>
                                          <p:spTgt spid="603"/>
                                        </p:tgtEl>
                                      </p:cBhvr>
                                    </p:animEffect>
                                  </p:childTnLst>
                                </p:cTn>
                              </p:par>
                              <p:par>
                                <p:cTn id="106" presetID="10" presetClass="entr" presetSubtype="0" fill="hold" nodeType="withEffect">
                                  <p:stCondLst>
                                    <p:cond delay="0"/>
                                  </p:stCondLst>
                                  <p:childTnLst>
                                    <p:set>
                                      <p:cBhvr>
                                        <p:cTn id="107" dur="1" fill="hold">
                                          <p:stCondLst>
                                            <p:cond delay="0"/>
                                          </p:stCondLst>
                                        </p:cTn>
                                        <p:tgtEl>
                                          <p:spTgt spid="582"/>
                                        </p:tgtEl>
                                        <p:attrNameLst>
                                          <p:attrName>style.visibility</p:attrName>
                                        </p:attrNameLst>
                                      </p:cBhvr>
                                      <p:to>
                                        <p:strVal val="visible"/>
                                      </p:to>
                                    </p:set>
                                    <p:animEffect transition="in" filter="fade">
                                      <p:cBhvr>
                                        <p:cTn id="108" dur="500"/>
                                        <p:tgtEl>
                                          <p:spTgt spid="582"/>
                                        </p:tgtEl>
                                      </p:cBhvr>
                                    </p:animEffect>
                                  </p:childTnLst>
                                </p:cTn>
                              </p:par>
                            </p:childTnLst>
                          </p:cTn>
                        </p:par>
                        <p:par>
                          <p:cTn id="109" fill="hold">
                            <p:stCondLst>
                              <p:cond delay="7500"/>
                            </p:stCondLst>
                            <p:childTnLst>
                              <p:par>
                                <p:cTn id="110" presetID="10" presetClass="entr" presetSubtype="0" fill="hold" nodeType="afterEffect">
                                  <p:stCondLst>
                                    <p:cond delay="0"/>
                                  </p:stCondLst>
                                  <p:childTnLst>
                                    <p:set>
                                      <p:cBhvr>
                                        <p:cTn id="111" dur="1" fill="hold">
                                          <p:stCondLst>
                                            <p:cond delay="0"/>
                                          </p:stCondLst>
                                        </p:cTn>
                                        <p:tgtEl>
                                          <p:spTgt spid="589"/>
                                        </p:tgtEl>
                                        <p:attrNameLst>
                                          <p:attrName>style.visibility</p:attrName>
                                        </p:attrNameLst>
                                      </p:cBhvr>
                                      <p:to>
                                        <p:strVal val="visible"/>
                                      </p:to>
                                    </p:set>
                                    <p:animEffect transition="in" filter="fade">
                                      <p:cBhvr>
                                        <p:cTn id="112" dur="500"/>
                                        <p:tgtEl>
                                          <p:spTgt spid="589"/>
                                        </p:tgtEl>
                                      </p:cBhvr>
                                    </p:animEffect>
                                  </p:childTnLst>
                                </p:cTn>
                              </p:par>
                              <p:par>
                                <p:cTn id="113" presetID="10" presetClass="entr" presetSubtype="0" fill="hold" nodeType="withEffect">
                                  <p:stCondLst>
                                    <p:cond delay="0"/>
                                  </p:stCondLst>
                                  <p:childTnLst>
                                    <p:set>
                                      <p:cBhvr>
                                        <p:cTn id="114" dur="1" fill="hold">
                                          <p:stCondLst>
                                            <p:cond delay="0"/>
                                          </p:stCondLst>
                                        </p:cTn>
                                        <p:tgtEl>
                                          <p:spTgt spid="596"/>
                                        </p:tgtEl>
                                        <p:attrNameLst>
                                          <p:attrName>style.visibility</p:attrName>
                                        </p:attrNameLst>
                                      </p:cBhvr>
                                      <p:to>
                                        <p:strVal val="visible"/>
                                      </p:to>
                                    </p:set>
                                    <p:animEffect transition="in" filter="fade">
                                      <p:cBhvr>
                                        <p:cTn id="115" dur="500"/>
                                        <p:tgtEl>
                                          <p:spTgt spid="596"/>
                                        </p:tgtEl>
                                      </p:cBhvr>
                                    </p:animEffect>
                                  </p:childTnLst>
                                </p:cTn>
                              </p:par>
                            </p:childTnLst>
                          </p:cTn>
                        </p:par>
                        <p:par>
                          <p:cTn id="116" fill="hold">
                            <p:stCondLst>
                              <p:cond delay="8000"/>
                            </p:stCondLst>
                            <p:childTnLst>
                              <p:par>
                                <p:cTn id="117" presetID="10" presetClass="entr" presetSubtype="0" fill="hold" nodeType="afterEffect">
                                  <p:stCondLst>
                                    <p:cond delay="0"/>
                                  </p:stCondLst>
                                  <p:childTnLst>
                                    <p:set>
                                      <p:cBhvr>
                                        <p:cTn id="118" dur="1" fill="hold">
                                          <p:stCondLst>
                                            <p:cond delay="0"/>
                                          </p:stCondLst>
                                        </p:cTn>
                                        <p:tgtEl>
                                          <p:spTgt spid="596"/>
                                        </p:tgtEl>
                                        <p:attrNameLst>
                                          <p:attrName>style.visibility</p:attrName>
                                        </p:attrNameLst>
                                      </p:cBhvr>
                                      <p:to>
                                        <p:strVal val="visible"/>
                                      </p:to>
                                    </p:set>
                                    <p:animEffect transition="in" filter="fade">
                                      <p:cBhvr>
                                        <p:cTn id="119" dur="500"/>
                                        <p:tgtEl>
                                          <p:spTgt spid="596"/>
                                        </p:tgtEl>
                                      </p:cBhvr>
                                    </p:animEffect>
                                  </p:childTnLst>
                                </p:cTn>
                              </p:par>
                              <p:par>
                                <p:cTn id="120" presetID="10" presetClass="entr" presetSubtype="0" fill="hold" nodeType="withEffect">
                                  <p:stCondLst>
                                    <p:cond delay="0"/>
                                  </p:stCondLst>
                                  <p:childTnLst>
                                    <p:set>
                                      <p:cBhvr>
                                        <p:cTn id="121" dur="1" fill="hold">
                                          <p:stCondLst>
                                            <p:cond delay="0"/>
                                          </p:stCondLst>
                                        </p:cTn>
                                        <p:tgtEl>
                                          <p:spTgt spid="582"/>
                                        </p:tgtEl>
                                        <p:attrNameLst>
                                          <p:attrName>style.visibility</p:attrName>
                                        </p:attrNameLst>
                                      </p:cBhvr>
                                      <p:to>
                                        <p:strVal val="visible"/>
                                      </p:to>
                                    </p:set>
                                    <p:animEffect transition="in" filter="fade">
                                      <p:cBhvr>
                                        <p:cTn id="122" dur="500"/>
                                        <p:tgtEl>
                                          <p:spTgt spid="582"/>
                                        </p:tgtEl>
                                      </p:cBhvr>
                                    </p:animEffect>
                                  </p:childTnLst>
                                </p:cTn>
                              </p:par>
                            </p:childTnLst>
                          </p:cTn>
                        </p:par>
                        <p:par>
                          <p:cTn id="123" fill="hold">
                            <p:stCondLst>
                              <p:cond delay="8500"/>
                            </p:stCondLst>
                            <p:childTnLst>
                              <p:par>
                                <p:cTn id="124" presetID="10" presetClass="entr" presetSubtype="0" fill="hold" nodeType="afterEffect">
                                  <p:stCondLst>
                                    <p:cond delay="0"/>
                                  </p:stCondLst>
                                  <p:childTnLst>
                                    <p:set>
                                      <p:cBhvr>
                                        <p:cTn id="125" dur="1" fill="hold">
                                          <p:stCondLst>
                                            <p:cond delay="0"/>
                                          </p:stCondLst>
                                        </p:cTn>
                                        <p:tgtEl>
                                          <p:spTgt spid="589"/>
                                        </p:tgtEl>
                                        <p:attrNameLst>
                                          <p:attrName>style.visibility</p:attrName>
                                        </p:attrNameLst>
                                      </p:cBhvr>
                                      <p:to>
                                        <p:strVal val="visible"/>
                                      </p:to>
                                    </p:set>
                                    <p:animEffect transition="in" filter="fade">
                                      <p:cBhvr>
                                        <p:cTn id="126" dur="500"/>
                                        <p:tgtEl>
                                          <p:spTgt spid="589"/>
                                        </p:tgtEl>
                                      </p:cBhvr>
                                    </p:animEffect>
                                  </p:childTnLst>
                                </p:cTn>
                              </p:par>
                              <p:par>
                                <p:cTn id="127" presetID="10" presetClass="entr" presetSubtype="0" fill="hold" nodeType="withEffect">
                                  <p:stCondLst>
                                    <p:cond delay="0"/>
                                  </p:stCondLst>
                                  <p:childTnLst>
                                    <p:set>
                                      <p:cBhvr>
                                        <p:cTn id="128" dur="1" fill="hold">
                                          <p:stCondLst>
                                            <p:cond delay="0"/>
                                          </p:stCondLst>
                                        </p:cTn>
                                        <p:tgtEl>
                                          <p:spTgt spid="603"/>
                                        </p:tgtEl>
                                        <p:attrNameLst>
                                          <p:attrName>style.visibility</p:attrName>
                                        </p:attrNameLst>
                                      </p:cBhvr>
                                      <p:to>
                                        <p:strVal val="visible"/>
                                      </p:to>
                                    </p:set>
                                    <p:animEffect transition="in" filter="fade">
                                      <p:cBhvr>
                                        <p:cTn id="129"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Spaces issues are exaggerated further when data is versioned </a:t>
            </a:r>
            <a:endParaRPr lang="en-US" dirty="0"/>
          </a:p>
        </p:txBody>
      </p:sp>
      <p:grpSp>
        <p:nvGrpSpPr>
          <p:cNvPr id="12" name="Group 11"/>
          <p:cNvGrpSpPr/>
          <p:nvPr/>
        </p:nvGrpSpPr>
        <p:grpSpPr>
          <a:xfrm>
            <a:off x="787400" y="2514600"/>
            <a:ext cx="5867400" cy="2590800"/>
            <a:chOff x="787400" y="2514600"/>
            <a:chExt cx="5867400" cy="2590800"/>
          </a:xfrm>
        </p:grpSpPr>
        <p:grpSp>
          <p:nvGrpSpPr>
            <p:cNvPr id="4" name="Group 3"/>
            <p:cNvGrpSpPr/>
            <p:nvPr/>
          </p:nvGrpSpPr>
          <p:grpSpPr>
            <a:xfrm>
              <a:off x="787400" y="2514600"/>
              <a:ext cx="2971800" cy="2590800"/>
              <a:chOff x="2159000" y="3276600"/>
              <a:chExt cx="2971800" cy="2590800"/>
            </a:xfrm>
          </p:grpSpPr>
          <p:sp>
            <p:nvSpPr>
              <p:cNvPr id="5" name="Oval 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1" name="TextBox 10"/>
            <p:cNvSpPr txBox="1"/>
            <p:nvPr/>
          </p:nvSpPr>
          <p:spPr>
            <a:xfrm>
              <a:off x="3683000" y="2971800"/>
              <a:ext cx="2971800" cy="738664"/>
            </a:xfrm>
            <a:prstGeom prst="rect">
              <a:avLst/>
            </a:prstGeom>
            <a:noFill/>
          </p:spPr>
          <p:txBody>
            <a:bodyPr wrap="square" rtlCol="0">
              <a:spAutoFit/>
            </a:bodyPr>
            <a:lstStyle/>
            <a:p>
              <a:r>
                <a:rPr lang="en-US" dirty="0" smtClean="0"/>
                <a:t>Version 1</a:t>
              </a:r>
              <a:endParaRPr lang="en-US" dirty="0"/>
            </a:p>
          </p:txBody>
        </p:sp>
      </p:grpSp>
      <p:grpSp>
        <p:nvGrpSpPr>
          <p:cNvPr id="29" name="Group 28"/>
          <p:cNvGrpSpPr/>
          <p:nvPr/>
        </p:nvGrpSpPr>
        <p:grpSpPr>
          <a:xfrm>
            <a:off x="2540000" y="3733800"/>
            <a:ext cx="5867400" cy="2590800"/>
            <a:chOff x="787400" y="2514600"/>
            <a:chExt cx="5867400" cy="2590800"/>
          </a:xfrm>
        </p:grpSpPr>
        <p:grpSp>
          <p:nvGrpSpPr>
            <p:cNvPr id="30" name="Group 3"/>
            <p:cNvGrpSpPr/>
            <p:nvPr/>
          </p:nvGrpSpPr>
          <p:grpSpPr>
            <a:xfrm>
              <a:off x="787400" y="2514600"/>
              <a:ext cx="2971800" cy="2590800"/>
              <a:chOff x="2159000" y="3276600"/>
              <a:chExt cx="2971800" cy="2590800"/>
            </a:xfrm>
          </p:grpSpPr>
          <p:sp>
            <p:nvSpPr>
              <p:cNvPr id="32" name="Oval 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 name="Oval 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 name="Oval 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 name="Oval 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 name="Oval 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 name="Oval 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31" name="TextBox 30"/>
            <p:cNvSpPr txBox="1"/>
            <p:nvPr/>
          </p:nvSpPr>
          <p:spPr>
            <a:xfrm>
              <a:off x="3683000" y="2971800"/>
              <a:ext cx="2971800" cy="738664"/>
            </a:xfrm>
            <a:prstGeom prst="rect">
              <a:avLst/>
            </a:prstGeom>
            <a:noFill/>
          </p:spPr>
          <p:txBody>
            <a:bodyPr wrap="square" rtlCol="0">
              <a:spAutoFit/>
            </a:bodyPr>
            <a:lstStyle/>
            <a:p>
              <a:r>
                <a:rPr lang="en-US" dirty="0" smtClean="0"/>
                <a:t>Version 2</a:t>
              </a:r>
              <a:endParaRPr lang="en-US" dirty="0"/>
            </a:p>
          </p:txBody>
        </p:sp>
      </p:grpSp>
      <p:grpSp>
        <p:nvGrpSpPr>
          <p:cNvPr id="38" name="Group 37"/>
          <p:cNvGrpSpPr/>
          <p:nvPr/>
        </p:nvGrpSpPr>
        <p:grpSpPr>
          <a:xfrm>
            <a:off x="4292600" y="4953000"/>
            <a:ext cx="5867400" cy="2590800"/>
            <a:chOff x="787400" y="2514600"/>
            <a:chExt cx="5867400" cy="2590800"/>
          </a:xfrm>
        </p:grpSpPr>
        <p:grpSp>
          <p:nvGrpSpPr>
            <p:cNvPr id="39" name="Group 3"/>
            <p:cNvGrpSpPr/>
            <p:nvPr/>
          </p:nvGrpSpPr>
          <p:grpSpPr>
            <a:xfrm>
              <a:off x="787400" y="2514600"/>
              <a:ext cx="2971800" cy="2590800"/>
              <a:chOff x="2159000" y="3276600"/>
              <a:chExt cx="2971800" cy="2590800"/>
            </a:xfrm>
          </p:grpSpPr>
          <p:sp>
            <p:nvSpPr>
              <p:cNvPr id="41" name="Oval 40"/>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 name="Oval 41"/>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 name="Oval 42"/>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 name="Oval 4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 name="Oval 44"/>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 name="Oval 45"/>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40" name="TextBox 39"/>
            <p:cNvSpPr txBox="1"/>
            <p:nvPr/>
          </p:nvSpPr>
          <p:spPr>
            <a:xfrm>
              <a:off x="3683000" y="2971800"/>
              <a:ext cx="2971800" cy="738664"/>
            </a:xfrm>
            <a:prstGeom prst="rect">
              <a:avLst/>
            </a:prstGeom>
            <a:noFill/>
          </p:spPr>
          <p:txBody>
            <a:bodyPr wrap="square" rtlCol="0">
              <a:spAutoFit/>
            </a:bodyPr>
            <a:lstStyle/>
            <a:p>
              <a:r>
                <a:rPr lang="en-US" dirty="0" smtClean="0"/>
                <a:t>Version 3</a:t>
              </a:r>
            </a:p>
          </p:txBody>
        </p:sp>
      </p:grpSp>
      <p:grpSp>
        <p:nvGrpSpPr>
          <p:cNvPr id="47" name="Group 46"/>
          <p:cNvGrpSpPr/>
          <p:nvPr/>
        </p:nvGrpSpPr>
        <p:grpSpPr>
          <a:xfrm>
            <a:off x="6045200" y="6172200"/>
            <a:ext cx="5867400" cy="2590800"/>
            <a:chOff x="787400" y="2514600"/>
            <a:chExt cx="5867400" cy="2590800"/>
          </a:xfrm>
        </p:grpSpPr>
        <p:grpSp>
          <p:nvGrpSpPr>
            <p:cNvPr id="48" name="Group 3"/>
            <p:cNvGrpSpPr/>
            <p:nvPr/>
          </p:nvGrpSpPr>
          <p:grpSpPr>
            <a:xfrm>
              <a:off x="787400" y="2514600"/>
              <a:ext cx="2971800" cy="2590800"/>
              <a:chOff x="2159000" y="3276600"/>
              <a:chExt cx="2971800" cy="2590800"/>
            </a:xfrm>
          </p:grpSpPr>
          <p:sp>
            <p:nvSpPr>
              <p:cNvPr id="50" name="Oval 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Oval 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2" name="Oval 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3" name="Oval 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4" name="Oval 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 name="Oval 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49" name="TextBox 48"/>
            <p:cNvSpPr txBox="1"/>
            <p:nvPr/>
          </p:nvSpPr>
          <p:spPr>
            <a:xfrm>
              <a:off x="3683000" y="2971800"/>
              <a:ext cx="2971800" cy="738664"/>
            </a:xfrm>
            <a:prstGeom prst="rect">
              <a:avLst/>
            </a:prstGeom>
            <a:noFill/>
          </p:spPr>
          <p:txBody>
            <a:bodyPr wrap="square" rtlCol="0">
              <a:spAutoFit/>
            </a:bodyPr>
            <a:lstStyle/>
            <a:p>
              <a:r>
                <a:rPr lang="en-US" dirty="0" smtClean="0"/>
                <a:t>Version 4</a:t>
              </a:r>
            </a:p>
          </p:txBody>
        </p:sp>
      </p:grpSp>
      <p:sp>
        <p:nvSpPr>
          <p:cNvPr id="56" name="Title 1"/>
          <p:cNvSpPr txBox="1">
            <a:spLocks/>
          </p:cNvSpPr>
          <p:nvPr/>
        </p:nvSpPr>
        <p:spPr bwMode="auto">
          <a:xfrm>
            <a:off x="309712" y="7749480"/>
            <a:ext cx="6408712" cy="1447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lvl1pPr algn="ctr" rtl="0" eaLnBrk="1" fontAlgn="base" hangingPunct="1">
              <a:spcBef>
                <a:spcPct val="0"/>
              </a:spcBef>
              <a:spcAft>
                <a:spcPct val="0"/>
              </a:spcAft>
              <a:defRPr sz="5400">
                <a:solidFill>
                  <a:schemeClr val="tx1"/>
                </a:solidFill>
                <a:effectLst>
                  <a:outerShdw blurRad="38100" dist="38100" dir="2700000" algn="tl">
                    <a:srgbClr val="000000"/>
                  </a:outerShdw>
                </a:effectLst>
                <a:latin typeface="+mj-lt"/>
                <a:ea typeface="+mj-ea"/>
                <a:cs typeface="+mj-cs"/>
                <a:sym typeface="Helvetica Neue Light" charset="0"/>
              </a:defRPr>
            </a:lvl1pPr>
            <a:lvl2pPr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2pPr>
            <a:lvl3pPr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3pPr>
            <a:lvl4pPr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4pPr>
            <a:lvl5pPr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5pPr>
            <a:lvl6pPr marL="457200"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6pPr>
            <a:lvl7pPr marL="914400"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7pPr>
            <a:lvl8pPr marL="1371600"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8pPr>
            <a:lvl9pPr marL="1828800" algn="l" rtl="0" eaLnBrk="1" fontAlgn="base" hangingPunct="1">
              <a:spcBef>
                <a:spcPct val="0"/>
              </a:spcBef>
              <a:spcAft>
                <a:spcPct val="0"/>
              </a:spcAft>
              <a:defRPr sz="7200">
                <a:solidFill>
                  <a:schemeClr val="tx1"/>
                </a:solidFill>
                <a:effectLst>
                  <a:outerShdw blurRad="38100" dist="38100" dir="2700000" algn="tl">
                    <a:srgbClr val="000000"/>
                  </a:outerShdw>
                </a:effectLst>
                <a:latin typeface="Helvetica Neue Light" charset="0"/>
                <a:ea typeface="ヒラギノ角ゴ ProN W3" charset="-128"/>
                <a:cs typeface="ヒラギノ角ゴ ProN W3" charset="-128"/>
                <a:sym typeface="Helvetica Neue Light" charset="0"/>
              </a:defRPr>
            </a:lvl9pPr>
          </a:lstStyle>
          <a:p>
            <a:pPr algn="l"/>
            <a:r>
              <a:rPr lang="en-US" sz="4400" dirty="0" smtClean="0"/>
              <a:t>…and you need versioning to do MVCC</a:t>
            </a:r>
            <a:endParaRPr lang="en-US" sz="4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2000"/>
                                        <p:tgtEl>
                                          <p:spTgt spid="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96280"/>
            <a:ext cx="11303000" cy="2327176"/>
          </a:xfrm>
        </p:spPr>
        <p:txBody>
          <a:bodyPr/>
          <a:lstStyle/>
          <a:p>
            <a:pPr lvl="0"/>
            <a:r>
              <a:rPr lang="en-US" dirty="0" smtClean="0"/>
              <a:t>And reconstituting a previous time slice becomes very difficult.</a:t>
            </a:r>
            <a:endParaRPr lang="en-US" dirty="0"/>
          </a:p>
        </p:txBody>
      </p:sp>
      <p:sp>
        <p:nvSpPr>
          <p:cNvPr id="5" name="Oval 4"/>
          <p:cNvSpPr/>
          <p:nvPr/>
        </p:nvSpPr>
        <p:spPr bwMode="auto">
          <a:xfrm>
            <a:off x="2081312" y="3001144"/>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4097536" y="3220616"/>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5897736" y="3220616"/>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7841208" y="343664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9353376" y="343664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 name="Oval 55"/>
          <p:cNvSpPr/>
          <p:nvPr/>
        </p:nvSpPr>
        <p:spPr bwMode="auto">
          <a:xfrm>
            <a:off x="2080568" y="4657328"/>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 name="Oval 56"/>
          <p:cNvSpPr/>
          <p:nvPr/>
        </p:nvSpPr>
        <p:spPr bwMode="auto">
          <a:xfrm>
            <a:off x="2080568" y="6604992"/>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 name="Oval 57"/>
          <p:cNvSpPr/>
          <p:nvPr/>
        </p:nvSpPr>
        <p:spPr bwMode="auto">
          <a:xfrm>
            <a:off x="4096792" y="4444752"/>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 name="Oval 58"/>
          <p:cNvSpPr/>
          <p:nvPr/>
        </p:nvSpPr>
        <p:spPr bwMode="auto">
          <a:xfrm>
            <a:off x="4096792" y="5668888"/>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 name="Oval 59"/>
          <p:cNvSpPr/>
          <p:nvPr/>
        </p:nvSpPr>
        <p:spPr bwMode="auto">
          <a:xfrm>
            <a:off x="4096792" y="6965032"/>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1" name="Oval 60"/>
          <p:cNvSpPr/>
          <p:nvPr/>
        </p:nvSpPr>
        <p:spPr bwMode="auto">
          <a:xfrm>
            <a:off x="5896992" y="4660776"/>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2" name="Oval 61"/>
          <p:cNvSpPr/>
          <p:nvPr/>
        </p:nvSpPr>
        <p:spPr bwMode="auto">
          <a:xfrm>
            <a:off x="5896992" y="6186264"/>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3" name="Oval 62"/>
          <p:cNvSpPr/>
          <p:nvPr/>
        </p:nvSpPr>
        <p:spPr bwMode="auto">
          <a:xfrm>
            <a:off x="7841208" y="4300736"/>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4" name="Oval 63"/>
          <p:cNvSpPr/>
          <p:nvPr/>
        </p:nvSpPr>
        <p:spPr bwMode="auto">
          <a:xfrm>
            <a:off x="7841208" y="5164832"/>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5" name="Oval 64"/>
          <p:cNvSpPr/>
          <p:nvPr/>
        </p:nvSpPr>
        <p:spPr bwMode="auto">
          <a:xfrm>
            <a:off x="7841208" y="6100936"/>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6" name="Oval 65"/>
          <p:cNvSpPr/>
          <p:nvPr/>
        </p:nvSpPr>
        <p:spPr bwMode="auto">
          <a:xfrm>
            <a:off x="9353376" y="451676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7" name="Oval 66"/>
          <p:cNvSpPr/>
          <p:nvPr/>
        </p:nvSpPr>
        <p:spPr bwMode="auto">
          <a:xfrm>
            <a:off x="9353376" y="5668888"/>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8" name="Oval 67"/>
          <p:cNvSpPr/>
          <p:nvPr/>
        </p:nvSpPr>
        <p:spPr bwMode="auto">
          <a:xfrm>
            <a:off x="9353376" y="6893024"/>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Freeform 12"/>
          <p:cNvSpPr/>
          <p:nvPr/>
        </p:nvSpPr>
        <p:spPr>
          <a:xfrm>
            <a:off x="936908" y="3747381"/>
            <a:ext cx="10639108" cy="3684925"/>
          </a:xfrm>
          <a:custGeom>
            <a:avLst/>
            <a:gdLst>
              <a:gd name="connsiteX0" fmla="*/ 0 w 10639108"/>
              <a:gd name="connsiteY0" fmla="*/ 3664106 h 3684925"/>
              <a:gd name="connsiteX1" fmla="*/ 1894635 w 10639108"/>
              <a:gd name="connsiteY1" fmla="*/ 3684925 h 3684925"/>
              <a:gd name="connsiteX2" fmla="*/ 3810091 w 10639108"/>
              <a:gd name="connsiteY2" fmla="*/ 1165852 h 3684925"/>
              <a:gd name="connsiteX3" fmla="*/ 5642266 w 10639108"/>
              <a:gd name="connsiteY3" fmla="*/ 1498952 h 3684925"/>
              <a:gd name="connsiteX4" fmla="*/ 7182959 w 10639108"/>
              <a:gd name="connsiteY4" fmla="*/ 0 h 3684925"/>
              <a:gd name="connsiteX5" fmla="*/ 8661191 w 10639108"/>
              <a:gd name="connsiteY5" fmla="*/ 2269247 h 3684925"/>
              <a:gd name="connsiteX6" fmla="*/ 10639108 w 10639108"/>
              <a:gd name="connsiteY6" fmla="*/ 2227610 h 368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9108" h="3684925">
                <a:moveTo>
                  <a:pt x="0" y="3664106"/>
                </a:moveTo>
                <a:lnTo>
                  <a:pt x="1894635" y="3684925"/>
                </a:lnTo>
                <a:lnTo>
                  <a:pt x="3810091" y="1165852"/>
                </a:lnTo>
                <a:lnTo>
                  <a:pt x="5642266" y="1498952"/>
                </a:lnTo>
                <a:lnTo>
                  <a:pt x="7182959" y="0"/>
                </a:lnTo>
                <a:lnTo>
                  <a:pt x="8661191" y="2269247"/>
                </a:lnTo>
                <a:lnTo>
                  <a:pt x="10639108" y="2227610"/>
                </a:lnTo>
              </a:path>
            </a:pathLst>
          </a:custGeom>
          <a:ln w="127000" cmpd="sng">
            <a:solidFill>
              <a:srgbClr val="FFFFFF"/>
            </a:solidFill>
            <a:headEnd type="oval"/>
            <a:tailEnd type="ova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22649252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Normalisation</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6828603"/>
              </p:ext>
            </p:extLst>
          </p:nvPr>
        </p:nvGraphicFramePr>
        <p:xfrm>
          <a:off x="787400" y="2743200"/>
          <a:ext cx="1130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4CE3B24-5292-5D4E-AD1E-356D00FE093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D5A36209-3989-CF4B-80B9-41B6C37FB08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5812C39-F7EA-A64E-A28A-42978AD5BDC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DEC72AA-A61E-CE43-9EA1-A65F7F06B39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339268D-784F-3746-834E-EC1F3157BCB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F07FC70-930D-174D-BD12-00F3BB42C3E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E9CE3C7A-DC3E-7E46-94BE-03F9A83BF60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C93C52F9-B3F3-9349-827B-DD4FF46B975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49857684"/>
              </p:ext>
            </p:extLst>
          </p:nvPr>
        </p:nvGraphicFramePr>
        <p:xfrm>
          <a:off x="2167466"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899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15317704"/>
              </p:ext>
            </p:extLst>
          </p:nvPr>
        </p:nvGraphicFramePr>
        <p:xfrm>
          <a:off x="2167466"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711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idx="4294967295"/>
          </p:nvPr>
        </p:nvSpPr>
        <p:spPr>
          <a:xfrm>
            <a:off x="93688" y="1143000"/>
            <a:ext cx="12529392" cy="7391400"/>
          </a:xfrm>
        </p:spPr>
        <p:txBody>
          <a:bodyPr/>
          <a:lstStyle/>
          <a:p>
            <a:pPr algn="just" eaLnBrk="1" hangingPunct="1">
              <a:buFontTx/>
              <a:buNone/>
              <a:defRPr/>
            </a:pPr>
            <a:r>
              <a:rPr lang="en-US" sz="4400" dirty="0" smtClean="0">
                <a:solidFill>
                  <a:srgbClr val="0080FF"/>
                </a:solidFill>
                <a:effectLst>
                  <a:outerShdw blurRad="38100" dist="38100" dir="2700000" algn="tl">
                    <a:srgbClr val="DDDDDD"/>
                  </a:outerShdw>
                </a:effectLst>
              </a:rPr>
              <a:t> </a:t>
            </a:r>
            <a:r>
              <a:rPr lang="en-US" sz="4400" dirty="0" smtClean="0">
                <a:solidFill>
                  <a:srgbClr val="0080FF"/>
                </a:solidFill>
                <a:effectLst/>
              </a:rPr>
              <a:t>“Because RDBMSs can be beaten by more than an order of magnitude on the standard OLTP benchmark, then there is no market where they are competitive. As such, they should be considered as legacy technology more than a quarter of a century in age, for which a complete redesign and re-architecting is the appropriate next step.”</a:t>
            </a:r>
          </a:p>
          <a:p>
            <a:pPr eaLnBrk="1" hangingPunct="1">
              <a:buFontTx/>
              <a:buNone/>
              <a:defRPr/>
            </a:pPr>
            <a:endParaRPr lang="en-US" dirty="0" smtClean="0">
              <a:solidFill>
                <a:srgbClr val="0000FF"/>
              </a:solidFill>
              <a:effectLst>
                <a:outerShdw blurRad="38100" dist="38100" dir="2700000" algn="tl">
                  <a:srgbClr val="DDDDDD"/>
                </a:outerShdw>
              </a:effectLst>
            </a:endParaRPr>
          </a:p>
          <a:p>
            <a:pPr eaLnBrk="1" hangingPunct="1">
              <a:buFontTx/>
              <a:buNone/>
              <a:defRPr/>
            </a:pPr>
            <a:endParaRPr lang="en-US" dirty="0" smtClean="0">
              <a:solidFill>
                <a:srgbClr val="0000FF"/>
              </a:solidFill>
              <a:effectLst>
                <a:outerShdw blurRad="38100" dist="38100" dir="2700000" algn="tl">
                  <a:srgbClr val="DDDDDD"/>
                </a:outerShdw>
              </a:effectLst>
            </a:endParaRPr>
          </a:p>
          <a:p>
            <a:pPr algn="ctr" eaLnBrk="1" hangingPunct="1">
              <a:buFontTx/>
              <a:buNone/>
              <a:defRPr/>
            </a:pPr>
            <a:r>
              <a:rPr lang="en-US" dirty="0" smtClean="0">
                <a:solidFill>
                  <a:schemeClr val="tx1"/>
                </a:solidFill>
                <a:effectLst>
                  <a:outerShdw blurRad="38100" dist="38100" dir="2700000" algn="tl">
                    <a:srgbClr val="DDDDDD"/>
                  </a:outerShdw>
                </a:effectLst>
              </a:rPr>
              <a:t>M</a:t>
            </a:r>
            <a:r>
              <a:rPr lang="en-US" sz="3600" dirty="0" smtClean="0">
                <a:solidFill>
                  <a:schemeClr val="tx1"/>
                </a:solidFill>
                <a:effectLst>
                  <a:outerShdw blurRad="38100" dist="38100" dir="2700000" algn="tl">
                    <a:srgbClr val="DDDDDD"/>
                  </a:outerShdw>
                </a:effectLst>
              </a:rPr>
              <a:t>ichael </a:t>
            </a:r>
            <a:r>
              <a:rPr lang="en-US" sz="3600" dirty="0" err="1" smtClean="0">
                <a:solidFill>
                  <a:schemeClr val="tx1"/>
                </a:solidFill>
                <a:effectLst>
                  <a:outerShdw blurRad="38100" dist="38100" dir="2700000" algn="tl">
                    <a:srgbClr val="DDDDDD"/>
                  </a:outerShdw>
                </a:effectLst>
              </a:rPr>
              <a:t>Stonebraker</a:t>
            </a:r>
            <a:r>
              <a:rPr lang="en-US" sz="3600" dirty="0" smtClean="0">
                <a:solidFill>
                  <a:schemeClr val="tx1"/>
                </a:solidFill>
                <a:effectLst>
                  <a:outerShdw blurRad="38100" dist="38100" dir="2700000" algn="tl">
                    <a:srgbClr val="DDDDDD"/>
                  </a:outerShdw>
                </a:effectLst>
              </a:rPr>
              <a:t> (Creator of Ingres and </a:t>
            </a:r>
            <a:r>
              <a:rPr lang="en-US" sz="3600" dirty="0" err="1" smtClean="0">
                <a:solidFill>
                  <a:schemeClr val="tx1"/>
                </a:solidFill>
                <a:effectLst>
                  <a:outerShdw blurRad="38100" dist="38100" dir="2700000" algn="tl">
                    <a:srgbClr val="DDDDDD"/>
                  </a:outerShdw>
                </a:effectLst>
              </a:rPr>
              <a:t>Postgres</a:t>
            </a:r>
            <a:r>
              <a:rPr lang="en-US" sz="3600" dirty="0" smtClean="0">
                <a:solidFill>
                  <a:schemeClr val="tx1"/>
                </a:solidFill>
                <a:effectLst>
                  <a:outerShdw blurRad="38100" dist="38100" dir="2700000" algn="tl">
                    <a:srgbClr val="DDDDDD"/>
                  </a:outerShdw>
                </a:effectLst>
              </a:rPr>
              <a:t>)</a:t>
            </a:r>
          </a:p>
          <a:p>
            <a:pPr lvl="4" algn="ctr" eaLnBrk="1" hangingPunct="1">
              <a:buFontTx/>
              <a:buNone/>
              <a:defRPr/>
            </a:pPr>
            <a:r>
              <a:rPr lang="en-US" dirty="0" smtClean="0">
                <a:solidFill>
                  <a:schemeClr val="bg1"/>
                </a:solidFill>
                <a:effectLst>
                  <a:outerShdw blurRad="38100" dist="38100" dir="2700000" algn="tl">
                    <a:srgbClr val="DDDDDD"/>
                  </a:outerShdw>
                </a:effectLst>
              </a:rPr>
              <a:t> </a:t>
            </a:r>
            <a:endParaRPr lang="en-US" dirty="0">
              <a:solidFill>
                <a:schemeClr val="bg1"/>
              </a:solidFill>
              <a:effectLst>
                <a:outerShdw blurRad="38100" dist="38100" dir="2700000" algn="tl">
                  <a:srgbClr val="DDDDDD"/>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means the </a:t>
            </a:r>
            <a:r>
              <a:rPr lang="en-GB" dirty="0" smtClean="0">
                <a:solidFill>
                  <a:srgbClr val="FFFF00"/>
                </a:solidFill>
              </a:rPr>
              <a:t>object graph</a:t>
            </a:r>
            <a:r>
              <a:rPr lang="en-GB" dirty="0" smtClean="0"/>
              <a:t> will be split across multiple machines.</a:t>
            </a:r>
            <a:endParaRPr lang="en-US" dirty="0"/>
          </a:p>
        </p:txBody>
      </p:sp>
      <p:grpSp>
        <p:nvGrpSpPr>
          <p:cNvPr id="3" name="Group 2"/>
          <p:cNvGrpSpPr/>
          <p:nvPr/>
        </p:nvGrpSpPr>
        <p:grpSpPr>
          <a:xfrm>
            <a:off x="558800" y="2971800"/>
            <a:ext cx="12115800" cy="6172200"/>
            <a:chOff x="558800" y="2971800"/>
            <a:chExt cx="12115800" cy="6172200"/>
          </a:xfrm>
        </p:grpSpPr>
        <p:sp>
          <p:nvSpPr>
            <p:cNvPr id="21" name="Rounded Rectangle 20"/>
            <p:cNvSpPr/>
            <p:nvPr/>
          </p:nvSpPr>
          <p:spPr bwMode="auto">
            <a:xfrm>
              <a:off x="3683000" y="72390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 name="Rounded Rectangle 21"/>
            <p:cNvSpPr/>
            <p:nvPr/>
          </p:nvSpPr>
          <p:spPr bwMode="auto">
            <a:xfrm>
              <a:off x="6807200" y="72390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 name="Rounded Rectangle 22"/>
            <p:cNvSpPr/>
            <p:nvPr/>
          </p:nvSpPr>
          <p:spPr bwMode="auto">
            <a:xfrm>
              <a:off x="9855200" y="72390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 name="Rounded Rectangle 19"/>
            <p:cNvSpPr/>
            <p:nvPr/>
          </p:nvSpPr>
          <p:spPr bwMode="auto">
            <a:xfrm>
              <a:off x="558800" y="72390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4" name="Group 3"/>
            <p:cNvGrpSpPr/>
            <p:nvPr/>
          </p:nvGrpSpPr>
          <p:grpSpPr>
            <a:xfrm>
              <a:off x="6273800" y="2971800"/>
              <a:ext cx="2971800" cy="2590800"/>
              <a:chOff x="2159000" y="3276600"/>
              <a:chExt cx="2971800" cy="2590800"/>
            </a:xfrm>
          </p:grpSpPr>
          <p:sp>
            <p:nvSpPr>
              <p:cNvPr id="5" name="Oval 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1" name="Oval 10"/>
            <p:cNvSpPr/>
            <p:nvPr/>
          </p:nvSpPr>
          <p:spPr bwMode="auto">
            <a:xfrm>
              <a:off x="1701800" y="74676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 name="Oval 13"/>
            <p:cNvSpPr/>
            <p:nvPr/>
          </p:nvSpPr>
          <p:spPr bwMode="auto">
            <a:xfrm>
              <a:off x="10083800" y="76200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 name="Oval 15"/>
            <p:cNvSpPr/>
            <p:nvPr/>
          </p:nvSpPr>
          <p:spPr bwMode="auto">
            <a:xfrm>
              <a:off x="4902200" y="76200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 name="Oval 16"/>
            <p:cNvSpPr/>
            <p:nvPr/>
          </p:nvSpPr>
          <p:spPr bwMode="auto">
            <a:xfrm>
              <a:off x="6959600" y="78486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 name="Oval 17"/>
            <p:cNvSpPr/>
            <p:nvPr/>
          </p:nvSpPr>
          <p:spPr bwMode="auto">
            <a:xfrm>
              <a:off x="8712200" y="7848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 name="Oval 18"/>
            <p:cNvSpPr/>
            <p:nvPr/>
          </p:nvSpPr>
          <p:spPr bwMode="auto">
            <a:xfrm>
              <a:off x="863600" y="7848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32" name="Curved Connector 31"/>
            <p:cNvCxnSpPr>
              <a:endCxn id="19" idx="0"/>
            </p:cNvCxnSpPr>
            <p:nvPr/>
          </p:nvCxnSpPr>
          <p:spPr bwMode="auto">
            <a:xfrm rot="10800000" flipV="1">
              <a:off x="1130300" y="3276600"/>
              <a:ext cx="5143500" cy="45720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35" name="Curved Connector 31"/>
            <p:cNvCxnSpPr>
              <a:endCxn id="16" idx="0"/>
            </p:cNvCxnSpPr>
            <p:nvPr/>
          </p:nvCxnSpPr>
          <p:spPr bwMode="auto">
            <a:xfrm rot="10800000" flipV="1">
              <a:off x="5549900" y="3886200"/>
              <a:ext cx="723900" cy="37338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42" name="Curved Connector 31"/>
            <p:cNvCxnSpPr>
              <a:endCxn id="11" idx="0"/>
            </p:cNvCxnSpPr>
            <p:nvPr/>
          </p:nvCxnSpPr>
          <p:spPr bwMode="auto">
            <a:xfrm rot="10800000" flipV="1">
              <a:off x="2387600" y="4876800"/>
              <a:ext cx="4572000" cy="25908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45" name="Curved Connector 31"/>
            <p:cNvCxnSpPr>
              <a:endCxn id="17" idx="0"/>
            </p:cNvCxnSpPr>
            <p:nvPr/>
          </p:nvCxnSpPr>
          <p:spPr bwMode="auto">
            <a:xfrm rot="10800000" flipV="1">
              <a:off x="7226300" y="3505200"/>
              <a:ext cx="647700" cy="43434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49" name="Curved Connector 31"/>
            <p:cNvCxnSpPr>
              <a:endCxn id="14" idx="0"/>
            </p:cNvCxnSpPr>
            <p:nvPr/>
          </p:nvCxnSpPr>
          <p:spPr bwMode="auto">
            <a:xfrm rot="16200000" flipH="1">
              <a:off x="8073442" y="4961942"/>
              <a:ext cx="2959224" cy="2356892"/>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52" name="Curved Connector 31"/>
            <p:cNvCxnSpPr>
              <a:endCxn id="18" idx="0"/>
            </p:cNvCxnSpPr>
            <p:nvPr/>
          </p:nvCxnSpPr>
          <p:spPr bwMode="auto">
            <a:xfrm rot="5400000">
              <a:off x="7073900" y="5943600"/>
              <a:ext cx="3810000" cy="1588"/>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663937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t>Binding them back together involves a “distributed join” =&gt; Lots of network hops</a:t>
            </a:r>
            <a:endParaRPr lang="en-US" sz="4800" dirty="0"/>
          </a:p>
        </p:txBody>
      </p:sp>
      <p:grpSp>
        <p:nvGrpSpPr>
          <p:cNvPr id="4" name="Group 3"/>
          <p:cNvGrpSpPr/>
          <p:nvPr/>
        </p:nvGrpSpPr>
        <p:grpSpPr>
          <a:xfrm>
            <a:off x="558800" y="2667000"/>
            <a:ext cx="12115800" cy="6172200"/>
            <a:chOff x="558800" y="2667000"/>
            <a:chExt cx="12115800" cy="6172200"/>
          </a:xfrm>
        </p:grpSpPr>
        <p:sp>
          <p:nvSpPr>
            <p:cNvPr id="21" name="Rounded Rectangle 20"/>
            <p:cNvSpPr/>
            <p:nvPr/>
          </p:nvSpPr>
          <p:spPr bwMode="auto">
            <a:xfrm>
              <a:off x="36830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 name="Rounded Rectangle 21"/>
            <p:cNvSpPr/>
            <p:nvPr/>
          </p:nvSpPr>
          <p:spPr bwMode="auto">
            <a:xfrm>
              <a:off x="68072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 name="Rounded Rectangle 22"/>
            <p:cNvSpPr/>
            <p:nvPr/>
          </p:nvSpPr>
          <p:spPr bwMode="auto">
            <a:xfrm>
              <a:off x="98552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 name="Rounded Rectangle 19"/>
            <p:cNvSpPr/>
            <p:nvPr/>
          </p:nvSpPr>
          <p:spPr bwMode="auto">
            <a:xfrm>
              <a:off x="5588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 name="Group 3"/>
            <p:cNvGrpSpPr/>
            <p:nvPr/>
          </p:nvGrpSpPr>
          <p:grpSpPr>
            <a:xfrm>
              <a:off x="6273800" y="2667000"/>
              <a:ext cx="2971800" cy="2590800"/>
              <a:chOff x="2159000" y="3276600"/>
              <a:chExt cx="2971800" cy="2590800"/>
            </a:xfrm>
          </p:grpSpPr>
          <p:sp>
            <p:nvSpPr>
              <p:cNvPr id="5" name="Oval 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1" name="Oval 10"/>
            <p:cNvSpPr/>
            <p:nvPr/>
          </p:nvSpPr>
          <p:spPr bwMode="auto">
            <a:xfrm>
              <a:off x="1701800" y="7162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 name="Oval 13"/>
            <p:cNvSpPr/>
            <p:nvPr/>
          </p:nvSpPr>
          <p:spPr bwMode="auto">
            <a:xfrm>
              <a:off x="10083800" y="7315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 name="Oval 15"/>
            <p:cNvSpPr/>
            <p:nvPr/>
          </p:nvSpPr>
          <p:spPr bwMode="auto">
            <a:xfrm>
              <a:off x="4902200" y="73152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 name="Oval 16"/>
            <p:cNvSpPr/>
            <p:nvPr/>
          </p:nvSpPr>
          <p:spPr bwMode="auto">
            <a:xfrm>
              <a:off x="6959600" y="75438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 name="Oval 17"/>
            <p:cNvSpPr/>
            <p:nvPr/>
          </p:nvSpPr>
          <p:spPr bwMode="auto">
            <a:xfrm>
              <a:off x="8712200" y="754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 name="Oval 18"/>
            <p:cNvSpPr/>
            <p:nvPr/>
          </p:nvSpPr>
          <p:spPr bwMode="auto">
            <a:xfrm>
              <a:off x="863600" y="754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32" name="Curved Connector 31"/>
            <p:cNvCxnSpPr>
              <a:stCxn id="8" idx="2"/>
              <a:endCxn id="19" idx="0"/>
            </p:cNvCxnSpPr>
            <p:nvPr/>
          </p:nvCxnSpPr>
          <p:spPr bwMode="auto">
            <a:xfrm rot="10800000" flipV="1">
              <a:off x="1130300" y="2971800"/>
              <a:ext cx="5143500" cy="45720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35" name="Curved Connector 31"/>
            <p:cNvCxnSpPr>
              <a:endCxn id="16" idx="0"/>
            </p:cNvCxnSpPr>
            <p:nvPr/>
          </p:nvCxnSpPr>
          <p:spPr bwMode="auto">
            <a:xfrm rot="5400000">
              <a:off x="4482914" y="4863666"/>
              <a:ext cx="3518520" cy="1384548"/>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2" name="Curved Connector 31"/>
            <p:cNvCxnSpPr>
              <a:endCxn id="11" idx="0"/>
            </p:cNvCxnSpPr>
            <p:nvPr/>
          </p:nvCxnSpPr>
          <p:spPr bwMode="auto">
            <a:xfrm rot="10800000" flipV="1">
              <a:off x="2387600" y="4732784"/>
              <a:ext cx="5266928" cy="2430016"/>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5" name="Curved Connector 31"/>
            <p:cNvCxnSpPr>
              <a:endCxn id="17" idx="0"/>
            </p:cNvCxnSpPr>
            <p:nvPr/>
          </p:nvCxnSpPr>
          <p:spPr bwMode="auto">
            <a:xfrm rot="5400000">
              <a:off x="5566854" y="4952070"/>
              <a:ext cx="4251176" cy="932284"/>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9" name="Curved Connector 31"/>
            <p:cNvCxnSpPr>
              <a:endCxn id="14" idx="0"/>
            </p:cNvCxnSpPr>
            <p:nvPr/>
          </p:nvCxnSpPr>
          <p:spPr bwMode="auto">
            <a:xfrm rot="16200000" flipH="1">
              <a:off x="8009818" y="4593518"/>
              <a:ext cx="3158480" cy="2284884"/>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52" name="Curved Connector 31"/>
            <p:cNvCxnSpPr>
              <a:endCxn id="18" idx="0"/>
            </p:cNvCxnSpPr>
            <p:nvPr/>
          </p:nvCxnSpPr>
          <p:spPr bwMode="auto">
            <a:xfrm rot="16200000" flipH="1">
              <a:off x="6947210" y="5512110"/>
              <a:ext cx="4035152" cy="28228"/>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grpSp>
    </p:spTree>
    <p:extLst>
      <p:ext uri="{BB962C8B-B14F-4D97-AF65-F5344CB8AC3E}">
        <p14:creationId xmlns:p14="http://schemas.microsoft.com/office/powerpoint/2010/main" val="3183020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going to be slow… </a:t>
            </a:r>
            <a:endParaRPr lang="en-US" dirty="0"/>
          </a:p>
        </p:txBody>
      </p:sp>
      <p:pic>
        <p:nvPicPr>
          <p:cNvPr id="4" name="Picture 3"/>
          <p:cNvPicPr>
            <a:picLocks noChangeAspect="1"/>
          </p:cNvPicPr>
          <p:nvPr/>
        </p:nvPicPr>
        <p:blipFill>
          <a:blip r:embed="rId2"/>
          <a:stretch>
            <a:fillRect/>
          </a:stretch>
        </p:blipFill>
        <p:spPr>
          <a:xfrm>
            <a:off x="4064000" y="2336800"/>
            <a:ext cx="4876800" cy="5080000"/>
          </a:xfrm>
          <a:prstGeom prst="rect">
            <a:avLst/>
          </a:prstGeom>
        </p:spPr>
      </p:pic>
    </p:spTree>
    <p:extLst>
      <p:ext uri="{BB962C8B-B14F-4D97-AF65-F5344CB8AC3E}">
        <p14:creationId xmlns:p14="http://schemas.microsoft.com/office/powerpoint/2010/main" val="3832528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Whereas the </a:t>
            </a:r>
            <a:r>
              <a:rPr lang="en-US" dirty="0" err="1" smtClean="0"/>
              <a:t>denormalised</a:t>
            </a:r>
            <a:r>
              <a:rPr lang="en-US" dirty="0" smtClean="0"/>
              <a:t> model the join is already done</a:t>
            </a:r>
            <a:endParaRPr lang="en-US" dirty="0"/>
          </a:p>
        </p:txBody>
      </p:sp>
      <p:grpSp>
        <p:nvGrpSpPr>
          <p:cNvPr id="3" name="Group 195"/>
          <p:cNvGrpSpPr/>
          <p:nvPr/>
        </p:nvGrpSpPr>
        <p:grpSpPr>
          <a:xfrm>
            <a:off x="558800" y="7162800"/>
            <a:ext cx="2819400" cy="1905000"/>
            <a:chOff x="558800" y="7315200"/>
            <a:chExt cx="2819400" cy="1905000"/>
          </a:xfrm>
        </p:grpSpPr>
        <p:sp>
          <p:nvSpPr>
            <p:cNvPr id="197" name="Rounded Rectangle 19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4" name="Group 38"/>
            <p:cNvGrpSpPr/>
            <p:nvPr/>
          </p:nvGrpSpPr>
          <p:grpSpPr>
            <a:xfrm>
              <a:off x="2082800" y="7848598"/>
              <a:ext cx="1066800" cy="762000"/>
              <a:chOff x="2159000" y="3276600"/>
              <a:chExt cx="2971800" cy="2590800"/>
            </a:xfrm>
          </p:grpSpPr>
          <p:sp>
            <p:nvSpPr>
              <p:cNvPr id="206" name="Oval 20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7" name="Oval 20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8" name="Oval 20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9" name="Oval 20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0" name="Oval 20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1" name="Oval 21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 name="Group 52"/>
            <p:cNvGrpSpPr/>
            <p:nvPr/>
          </p:nvGrpSpPr>
          <p:grpSpPr>
            <a:xfrm>
              <a:off x="711200" y="7848598"/>
              <a:ext cx="1066800" cy="762000"/>
              <a:chOff x="2159000" y="3276600"/>
              <a:chExt cx="2971800" cy="2590800"/>
            </a:xfrm>
          </p:grpSpPr>
          <p:sp>
            <p:nvSpPr>
              <p:cNvPr id="200" name="Oval 19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1" name="Oval 20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2" name="Oval 20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3" name="Oval 20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4" name="Oval 20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5" name="Oval 20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6" name="Group 211"/>
          <p:cNvGrpSpPr/>
          <p:nvPr/>
        </p:nvGrpSpPr>
        <p:grpSpPr>
          <a:xfrm>
            <a:off x="3683000" y="7162800"/>
            <a:ext cx="2819400" cy="1905000"/>
            <a:chOff x="558800" y="7315200"/>
            <a:chExt cx="2819400" cy="1905000"/>
          </a:xfrm>
        </p:grpSpPr>
        <p:sp>
          <p:nvSpPr>
            <p:cNvPr id="213" name="Rounded Rectangle 21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7" name="Group 38"/>
            <p:cNvGrpSpPr/>
            <p:nvPr/>
          </p:nvGrpSpPr>
          <p:grpSpPr>
            <a:xfrm>
              <a:off x="2082800" y="7848596"/>
              <a:ext cx="1066800" cy="762000"/>
              <a:chOff x="2159000" y="3276600"/>
              <a:chExt cx="2971800" cy="2590800"/>
            </a:xfrm>
          </p:grpSpPr>
          <p:sp>
            <p:nvSpPr>
              <p:cNvPr id="222" name="Oval 2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3" name="Oval 2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4" name="Oval 2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5" name="Oval 2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6" name="Oval 2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7" name="Oval 2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8" name="Group 52"/>
            <p:cNvGrpSpPr/>
            <p:nvPr/>
          </p:nvGrpSpPr>
          <p:grpSpPr>
            <a:xfrm>
              <a:off x="711200" y="7848596"/>
              <a:ext cx="1066800" cy="762000"/>
              <a:chOff x="2159000" y="3276600"/>
              <a:chExt cx="2971800" cy="2590800"/>
            </a:xfrm>
          </p:grpSpPr>
          <p:sp>
            <p:nvSpPr>
              <p:cNvPr id="216" name="Oval 21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7" name="Oval 21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8" name="Oval 21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9" name="Oval 21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0" name="Oval 21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1" name="Oval 22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9" name="Group 227"/>
          <p:cNvGrpSpPr/>
          <p:nvPr/>
        </p:nvGrpSpPr>
        <p:grpSpPr>
          <a:xfrm>
            <a:off x="6807200" y="7162800"/>
            <a:ext cx="2819400" cy="1905000"/>
            <a:chOff x="558800" y="7315200"/>
            <a:chExt cx="2819400" cy="1905000"/>
          </a:xfrm>
        </p:grpSpPr>
        <p:sp>
          <p:nvSpPr>
            <p:cNvPr id="229" name="Rounded Rectangle 22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0" name="Group 38"/>
            <p:cNvGrpSpPr/>
            <p:nvPr/>
          </p:nvGrpSpPr>
          <p:grpSpPr>
            <a:xfrm>
              <a:off x="2082800" y="7848596"/>
              <a:ext cx="1066800" cy="762000"/>
              <a:chOff x="2159000" y="3276600"/>
              <a:chExt cx="2971800" cy="2590800"/>
            </a:xfrm>
          </p:grpSpPr>
          <p:sp>
            <p:nvSpPr>
              <p:cNvPr id="238" name="Oval 23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9" name="Oval 23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0" name="Oval 23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1" name="Oval 24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2" name="Oval 24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3" name="Oval 24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1" name="Group 52"/>
            <p:cNvGrpSpPr/>
            <p:nvPr/>
          </p:nvGrpSpPr>
          <p:grpSpPr>
            <a:xfrm>
              <a:off x="711200" y="7848596"/>
              <a:ext cx="1066800" cy="762000"/>
              <a:chOff x="2159000" y="3276600"/>
              <a:chExt cx="2971800" cy="2590800"/>
            </a:xfrm>
          </p:grpSpPr>
          <p:sp>
            <p:nvSpPr>
              <p:cNvPr id="232" name="Oval 2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3" name="Oval 2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4" name="Oval 2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5" name="Oval 2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6" name="Oval 2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7" name="Oval 2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2" name="Group 243"/>
          <p:cNvGrpSpPr/>
          <p:nvPr/>
        </p:nvGrpSpPr>
        <p:grpSpPr>
          <a:xfrm>
            <a:off x="9931400" y="7162800"/>
            <a:ext cx="2819400" cy="1905000"/>
            <a:chOff x="558800" y="7315200"/>
            <a:chExt cx="2819400" cy="1905000"/>
          </a:xfrm>
        </p:grpSpPr>
        <p:sp>
          <p:nvSpPr>
            <p:cNvPr id="245" name="Rounded Rectangle 24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3" name="Group 38"/>
            <p:cNvGrpSpPr/>
            <p:nvPr/>
          </p:nvGrpSpPr>
          <p:grpSpPr>
            <a:xfrm>
              <a:off x="2082800" y="7848594"/>
              <a:ext cx="1066800" cy="762000"/>
              <a:chOff x="2159000" y="3276600"/>
              <a:chExt cx="2971800" cy="2590800"/>
            </a:xfrm>
          </p:grpSpPr>
          <p:sp>
            <p:nvSpPr>
              <p:cNvPr id="254" name="Oval 25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Oval 25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Oval 2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Oval 25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Oval 25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Oval 25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4" name="Group 246"/>
            <p:cNvGrpSpPr/>
            <p:nvPr/>
          </p:nvGrpSpPr>
          <p:grpSpPr>
            <a:xfrm>
              <a:off x="711200" y="7848594"/>
              <a:ext cx="1066800" cy="762000"/>
              <a:chOff x="2159000" y="3276600"/>
              <a:chExt cx="2971800" cy="2590800"/>
            </a:xfrm>
          </p:grpSpPr>
          <p:sp>
            <p:nvSpPr>
              <p:cNvPr id="248" name="Oval 24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Oval 24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Oval 24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Oval 25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Oval 25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Oval 25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5" name="Group 259"/>
          <p:cNvGrpSpPr/>
          <p:nvPr/>
        </p:nvGrpSpPr>
        <p:grpSpPr>
          <a:xfrm>
            <a:off x="558800" y="4953000"/>
            <a:ext cx="2819400" cy="1905000"/>
            <a:chOff x="558800" y="7315200"/>
            <a:chExt cx="2819400" cy="1905000"/>
          </a:xfrm>
        </p:grpSpPr>
        <p:sp>
          <p:nvSpPr>
            <p:cNvPr id="261" name="Rounded Rectangle 26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6" name="Group 38"/>
            <p:cNvGrpSpPr/>
            <p:nvPr/>
          </p:nvGrpSpPr>
          <p:grpSpPr>
            <a:xfrm>
              <a:off x="2082800" y="7848596"/>
              <a:ext cx="1066800" cy="762000"/>
              <a:chOff x="2159000" y="3276600"/>
              <a:chExt cx="2971800" cy="2590800"/>
            </a:xfrm>
          </p:grpSpPr>
          <p:sp>
            <p:nvSpPr>
              <p:cNvPr id="270" name="Oval 26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Oval 27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Oval 27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Oval 27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Oval 27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Oval 27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7" name="Group 52"/>
            <p:cNvGrpSpPr/>
            <p:nvPr/>
          </p:nvGrpSpPr>
          <p:grpSpPr>
            <a:xfrm>
              <a:off x="711200" y="7848596"/>
              <a:ext cx="1066800" cy="762000"/>
              <a:chOff x="2159000" y="3276600"/>
              <a:chExt cx="2971800" cy="2590800"/>
            </a:xfrm>
          </p:grpSpPr>
          <p:sp>
            <p:nvSpPr>
              <p:cNvPr id="264" name="Oval 2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Oval 2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Oval 2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Oval 2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Oval 2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Oval 2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8" name="Group 275"/>
          <p:cNvGrpSpPr/>
          <p:nvPr/>
        </p:nvGrpSpPr>
        <p:grpSpPr>
          <a:xfrm>
            <a:off x="3683000" y="4953000"/>
            <a:ext cx="2819400" cy="1905000"/>
            <a:chOff x="558800" y="7315200"/>
            <a:chExt cx="2819400" cy="1905000"/>
          </a:xfrm>
        </p:grpSpPr>
        <p:sp>
          <p:nvSpPr>
            <p:cNvPr id="277" name="Rounded Rectangle 27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9" name="Group 38"/>
            <p:cNvGrpSpPr/>
            <p:nvPr/>
          </p:nvGrpSpPr>
          <p:grpSpPr>
            <a:xfrm>
              <a:off x="2082800" y="7848594"/>
              <a:ext cx="1066800" cy="762000"/>
              <a:chOff x="2159000" y="3276600"/>
              <a:chExt cx="2971800" cy="2590800"/>
            </a:xfrm>
          </p:grpSpPr>
          <p:sp>
            <p:nvSpPr>
              <p:cNvPr id="286" name="Oval 28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Oval 28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Oval 28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Oval 28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Oval 28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Oval 29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0" name="Group 52"/>
            <p:cNvGrpSpPr/>
            <p:nvPr/>
          </p:nvGrpSpPr>
          <p:grpSpPr>
            <a:xfrm>
              <a:off x="711200" y="7848594"/>
              <a:ext cx="1066800" cy="762000"/>
              <a:chOff x="2159000" y="3276600"/>
              <a:chExt cx="2971800" cy="2590800"/>
            </a:xfrm>
          </p:grpSpPr>
          <p:sp>
            <p:nvSpPr>
              <p:cNvPr id="280" name="Oval 27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Oval 28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Oval 28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Oval 28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Oval 28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Oval 28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1" name="Group 291"/>
          <p:cNvGrpSpPr/>
          <p:nvPr/>
        </p:nvGrpSpPr>
        <p:grpSpPr>
          <a:xfrm>
            <a:off x="6807200" y="4953000"/>
            <a:ext cx="2819400" cy="1905000"/>
            <a:chOff x="558800" y="7315200"/>
            <a:chExt cx="2819400" cy="1905000"/>
          </a:xfrm>
        </p:grpSpPr>
        <p:sp>
          <p:nvSpPr>
            <p:cNvPr id="293" name="Rounded Rectangle 29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2" name="Group 38"/>
            <p:cNvGrpSpPr/>
            <p:nvPr/>
          </p:nvGrpSpPr>
          <p:grpSpPr>
            <a:xfrm>
              <a:off x="2082800" y="7848594"/>
              <a:ext cx="1066800" cy="762000"/>
              <a:chOff x="2159000" y="3276600"/>
              <a:chExt cx="2971800" cy="2590800"/>
            </a:xfrm>
          </p:grpSpPr>
          <p:sp>
            <p:nvSpPr>
              <p:cNvPr id="302" name="Oval 30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Oval 30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Oval 30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Oval 30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Oval 30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Oval 30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3" name="Group 52"/>
            <p:cNvGrpSpPr/>
            <p:nvPr/>
          </p:nvGrpSpPr>
          <p:grpSpPr>
            <a:xfrm>
              <a:off x="711200" y="7848594"/>
              <a:ext cx="1066800" cy="762000"/>
              <a:chOff x="2159000" y="3276600"/>
              <a:chExt cx="2971800" cy="2590800"/>
            </a:xfrm>
          </p:grpSpPr>
          <p:sp>
            <p:nvSpPr>
              <p:cNvPr id="296" name="Oval 2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Oval 29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Oval 29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Oval 29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Oval 29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Oval 30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 name="Group 307"/>
          <p:cNvGrpSpPr/>
          <p:nvPr/>
        </p:nvGrpSpPr>
        <p:grpSpPr>
          <a:xfrm>
            <a:off x="9931400" y="4953000"/>
            <a:ext cx="2819400" cy="1905000"/>
            <a:chOff x="558800" y="7315200"/>
            <a:chExt cx="2819400" cy="1905000"/>
          </a:xfrm>
        </p:grpSpPr>
        <p:sp>
          <p:nvSpPr>
            <p:cNvPr id="309" name="Rounded Rectangle 30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5" name="Group 38"/>
            <p:cNvGrpSpPr/>
            <p:nvPr/>
          </p:nvGrpSpPr>
          <p:grpSpPr>
            <a:xfrm>
              <a:off x="2082800" y="7848592"/>
              <a:ext cx="1066800" cy="762000"/>
              <a:chOff x="2159000" y="3276600"/>
              <a:chExt cx="2971800" cy="2590800"/>
            </a:xfrm>
          </p:grpSpPr>
          <p:sp>
            <p:nvSpPr>
              <p:cNvPr id="318" name="Oval 31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Oval 31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Oval 31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Oval 32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Oval 32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Oval 32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 name="Group 175"/>
            <p:cNvGrpSpPr/>
            <p:nvPr/>
          </p:nvGrpSpPr>
          <p:grpSpPr>
            <a:xfrm>
              <a:off x="711200" y="7848592"/>
              <a:ext cx="1066800" cy="762000"/>
              <a:chOff x="2159000" y="3276600"/>
              <a:chExt cx="2971800" cy="2590800"/>
            </a:xfrm>
          </p:grpSpPr>
          <p:sp>
            <p:nvSpPr>
              <p:cNvPr id="312" name="Oval 31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Oval 31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Oval 31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Oval 31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Oval 31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Oval 31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
        <p:nvSpPr>
          <p:cNvPr id="325" name="Rounded Rectangle 324"/>
          <p:cNvSpPr/>
          <p:nvPr/>
        </p:nvSpPr>
        <p:spPr bwMode="auto">
          <a:xfrm>
            <a:off x="558800" y="2743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8" name="Group 38"/>
          <p:cNvGrpSpPr/>
          <p:nvPr/>
        </p:nvGrpSpPr>
        <p:grpSpPr>
          <a:xfrm>
            <a:off x="2082800" y="3276596"/>
            <a:ext cx="1066800" cy="762000"/>
            <a:chOff x="2159000" y="3276600"/>
            <a:chExt cx="2971800" cy="2590800"/>
          </a:xfrm>
        </p:grpSpPr>
        <p:sp>
          <p:nvSpPr>
            <p:cNvPr id="334" name="Oval 33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Oval 33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Oval 33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Oval 33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Oval 33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Oval 33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 name="Group 52"/>
          <p:cNvGrpSpPr/>
          <p:nvPr/>
        </p:nvGrpSpPr>
        <p:grpSpPr>
          <a:xfrm>
            <a:off x="711200" y="3276596"/>
            <a:ext cx="1066800" cy="762000"/>
            <a:chOff x="2159000" y="3276600"/>
            <a:chExt cx="2971800" cy="2590800"/>
          </a:xfrm>
        </p:grpSpPr>
        <p:sp>
          <p:nvSpPr>
            <p:cNvPr id="328" name="Oval 32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Oval 32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Oval 32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Oval 33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Oval 33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Oval 33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0" name="Group 339"/>
          <p:cNvGrpSpPr/>
          <p:nvPr/>
        </p:nvGrpSpPr>
        <p:grpSpPr>
          <a:xfrm>
            <a:off x="3683000" y="2743200"/>
            <a:ext cx="2819400" cy="1905000"/>
            <a:chOff x="558800" y="7315200"/>
            <a:chExt cx="2819400" cy="1905000"/>
          </a:xfrm>
        </p:grpSpPr>
        <p:sp>
          <p:nvSpPr>
            <p:cNvPr id="341" name="Rounded Rectangle 34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1" name="Group 38"/>
            <p:cNvGrpSpPr/>
            <p:nvPr/>
          </p:nvGrpSpPr>
          <p:grpSpPr>
            <a:xfrm>
              <a:off x="2082800" y="7848594"/>
              <a:ext cx="1066800" cy="762000"/>
              <a:chOff x="2159000" y="3276600"/>
              <a:chExt cx="2971800" cy="2590800"/>
            </a:xfrm>
          </p:grpSpPr>
          <p:sp>
            <p:nvSpPr>
              <p:cNvPr id="350" name="Oval 3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Oval 3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Oval 3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Oval 3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Oval 3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Oval 3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28" name="Group 52"/>
            <p:cNvGrpSpPr/>
            <p:nvPr/>
          </p:nvGrpSpPr>
          <p:grpSpPr>
            <a:xfrm>
              <a:off x="711200" y="7848594"/>
              <a:ext cx="1066800" cy="762000"/>
              <a:chOff x="2159000" y="3276600"/>
              <a:chExt cx="2971800" cy="2590800"/>
            </a:xfrm>
          </p:grpSpPr>
          <p:sp>
            <p:nvSpPr>
              <p:cNvPr id="344" name="Oval 34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Oval 34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Oval 34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Oval 34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Oval 34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Oval 34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30" name="Group 355"/>
          <p:cNvGrpSpPr/>
          <p:nvPr/>
        </p:nvGrpSpPr>
        <p:grpSpPr>
          <a:xfrm>
            <a:off x="6807200" y="2743200"/>
            <a:ext cx="2819400" cy="1905000"/>
            <a:chOff x="558800" y="7315200"/>
            <a:chExt cx="2819400" cy="1905000"/>
          </a:xfrm>
        </p:grpSpPr>
        <p:sp>
          <p:nvSpPr>
            <p:cNvPr id="357" name="Rounded Rectangle 35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31" name="Group 38"/>
            <p:cNvGrpSpPr/>
            <p:nvPr/>
          </p:nvGrpSpPr>
          <p:grpSpPr>
            <a:xfrm>
              <a:off x="2082800" y="7848594"/>
              <a:ext cx="1066800" cy="762000"/>
              <a:chOff x="2159000" y="3276600"/>
              <a:chExt cx="2971800" cy="2590800"/>
            </a:xfrm>
          </p:grpSpPr>
          <p:sp>
            <p:nvSpPr>
              <p:cNvPr id="366" name="Oval 36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Oval 36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Oval 36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Oval 36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Oval 36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Oval 37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44" name="Group 52"/>
            <p:cNvGrpSpPr/>
            <p:nvPr/>
          </p:nvGrpSpPr>
          <p:grpSpPr>
            <a:xfrm>
              <a:off x="711200" y="7848594"/>
              <a:ext cx="1066800" cy="762000"/>
              <a:chOff x="2159000" y="3276600"/>
              <a:chExt cx="2971800" cy="2590800"/>
            </a:xfrm>
          </p:grpSpPr>
          <p:sp>
            <p:nvSpPr>
              <p:cNvPr id="360" name="Oval 35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Oval 36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Oval 36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Oval 36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Oval 36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Oval 36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6" name="Group 371"/>
          <p:cNvGrpSpPr/>
          <p:nvPr/>
        </p:nvGrpSpPr>
        <p:grpSpPr>
          <a:xfrm>
            <a:off x="9931400" y="2743200"/>
            <a:ext cx="2819400" cy="1905000"/>
            <a:chOff x="558800" y="7315200"/>
            <a:chExt cx="2819400" cy="1905000"/>
          </a:xfrm>
        </p:grpSpPr>
        <p:sp>
          <p:nvSpPr>
            <p:cNvPr id="373" name="Rounded Rectangle 37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47" name="Group 38"/>
            <p:cNvGrpSpPr/>
            <p:nvPr/>
          </p:nvGrpSpPr>
          <p:grpSpPr>
            <a:xfrm>
              <a:off x="2082800" y="7848592"/>
              <a:ext cx="1066800" cy="762000"/>
              <a:chOff x="2159000" y="3276600"/>
              <a:chExt cx="2971800" cy="2590800"/>
            </a:xfrm>
          </p:grpSpPr>
          <p:sp>
            <p:nvSpPr>
              <p:cNvPr id="382" name="Oval 38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Oval 38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Oval 38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Oval 38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Oval 38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Oval 38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0" name="Group 239"/>
            <p:cNvGrpSpPr/>
            <p:nvPr/>
          </p:nvGrpSpPr>
          <p:grpSpPr>
            <a:xfrm>
              <a:off x="711200" y="7848592"/>
              <a:ext cx="1066800" cy="762000"/>
              <a:chOff x="2159000" y="3276600"/>
              <a:chExt cx="2971800" cy="2590800"/>
            </a:xfrm>
          </p:grpSpPr>
          <p:sp>
            <p:nvSpPr>
              <p:cNvPr id="376" name="Oval 3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Oval 3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Oval 3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Oval 3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Oval 3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Oval 3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95" name="Group 52"/>
          <p:cNvGrpSpPr/>
          <p:nvPr/>
        </p:nvGrpSpPr>
        <p:grpSpPr>
          <a:xfrm>
            <a:off x="1320800" y="3657600"/>
            <a:ext cx="1066800" cy="762000"/>
            <a:chOff x="2159000" y="3276600"/>
            <a:chExt cx="2971800" cy="2590800"/>
          </a:xfrm>
        </p:grpSpPr>
        <p:sp>
          <p:nvSpPr>
            <p:cNvPr id="196" name="Oval 1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8" name="Oval 19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9" name="Oval 19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2" name="Oval 21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4" name="Oval 21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5" name="Oval 21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2" name="Group 52"/>
          <p:cNvGrpSpPr/>
          <p:nvPr/>
        </p:nvGrpSpPr>
        <p:grpSpPr>
          <a:xfrm>
            <a:off x="4445000" y="3886200"/>
            <a:ext cx="1066800" cy="762000"/>
            <a:chOff x="2159000" y="3276600"/>
            <a:chExt cx="2971800" cy="2590800"/>
          </a:xfrm>
        </p:grpSpPr>
        <p:sp>
          <p:nvSpPr>
            <p:cNvPr id="263" name="Oval 26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6" name="Oval 27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8" name="Oval 2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9" name="Oval 2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2" name="Oval 29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4" name="Oval 29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5" name="Group 52"/>
          <p:cNvGrpSpPr/>
          <p:nvPr/>
        </p:nvGrpSpPr>
        <p:grpSpPr>
          <a:xfrm>
            <a:off x="7569200" y="2895600"/>
            <a:ext cx="1066800" cy="762000"/>
            <a:chOff x="2159000" y="3276600"/>
            <a:chExt cx="2971800" cy="2590800"/>
          </a:xfrm>
        </p:grpSpPr>
        <p:sp>
          <p:nvSpPr>
            <p:cNvPr id="308" name="Oval 30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0" name="Oval 30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1" name="Oval 31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4" name="Oval 32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6" name="Oval 3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7" name="Oval 3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40" name="Group 52"/>
          <p:cNvGrpSpPr/>
          <p:nvPr/>
        </p:nvGrpSpPr>
        <p:grpSpPr>
          <a:xfrm>
            <a:off x="10998200" y="3810000"/>
            <a:ext cx="1066800" cy="762000"/>
            <a:chOff x="2159000" y="3276600"/>
            <a:chExt cx="2971800" cy="2590800"/>
          </a:xfrm>
        </p:grpSpPr>
        <p:sp>
          <p:nvSpPr>
            <p:cNvPr id="342" name="Oval 34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3" name="Oval 34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6" name="Oval 3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8" name="Oval 35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9" name="Oval 35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2" name="Oval 37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74" name="Group 52"/>
          <p:cNvGrpSpPr/>
          <p:nvPr/>
        </p:nvGrpSpPr>
        <p:grpSpPr>
          <a:xfrm>
            <a:off x="1244600" y="5791200"/>
            <a:ext cx="1066800" cy="762000"/>
            <a:chOff x="2159000" y="3276600"/>
            <a:chExt cx="2971800" cy="2590800"/>
          </a:xfrm>
        </p:grpSpPr>
        <p:sp>
          <p:nvSpPr>
            <p:cNvPr id="375" name="Oval 37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8" name="Oval 38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9" name="Oval 38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0" name="Oval 38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1" name="Oval 39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2" name="Oval 39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93" name="Group 52"/>
          <p:cNvGrpSpPr/>
          <p:nvPr/>
        </p:nvGrpSpPr>
        <p:grpSpPr>
          <a:xfrm>
            <a:off x="4368800" y="6019800"/>
            <a:ext cx="1066800" cy="762000"/>
            <a:chOff x="2159000" y="3276600"/>
            <a:chExt cx="2971800" cy="2590800"/>
          </a:xfrm>
        </p:grpSpPr>
        <p:sp>
          <p:nvSpPr>
            <p:cNvPr id="394" name="Oval 39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5" name="Oval 39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6" name="Oval 39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7" name="Oval 39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8" name="Oval 39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9" name="Oval 39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00" name="Group 52"/>
          <p:cNvGrpSpPr/>
          <p:nvPr/>
        </p:nvGrpSpPr>
        <p:grpSpPr>
          <a:xfrm>
            <a:off x="7493000" y="5029200"/>
            <a:ext cx="1066800" cy="762000"/>
            <a:chOff x="2159000" y="3276600"/>
            <a:chExt cx="2971800" cy="2590800"/>
          </a:xfrm>
        </p:grpSpPr>
        <p:sp>
          <p:nvSpPr>
            <p:cNvPr id="401" name="Oval 400"/>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2" name="Oval 401"/>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3" name="Oval 402"/>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4" name="Oval 40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5" name="Oval 404"/>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6" name="Oval 405"/>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07" name="Group 52"/>
          <p:cNvGrpSpPr/>
          <p:nvPr/>
        </p:nvGrpSpPr>
        <p:grpSpPr>
          <a:xfrm>
            <a:off x="10922000" y="5943600"/>
            <a:ext cx="1066800" cy="762000"/>
            <a:chOff x="2159000" y="3276600"/>
            <a:chExt cx="2971800" cy="2590800"/>
          </a:xfrm>
        </p:grpSpPr>
        <p:sp>
          <p:nvSpPr>
            <p:cNvPr id="408" name="Oval 40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9" name="Oval 40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0" name="Oval 40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1" name="Oval 41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2" name="Oval 41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3" name="Oval 41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14" name="Group 52"/>
          <p:cNvGrpSpPr/>
          <p:nvPr/>
        </p:nvGrpSpPr>
        <p:grpSpPr>
          <a:xfrm>
            <a:off x="1473200" y="7924800"/>
            <a:ext cx="1066800" cy="762000"/>
            <a:chOff x="2159000" y="3276600"/>
            <a:chExt cx="2971800" cy="2590800"/>
          </a:xfrm>
        </p:grpSpPr>
        <p:sp>
          <p:nvSpPr>
            <p:cNvPr id="415" name="Oval 41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6" name="Oval 41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7" name="Oval 41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8" name="Oval 41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9" name="Oval 41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0" name="Oval 41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21" name="Group 52"/>
          <p:cNvGrpSpPr/>
          <p:nvPr/>
        </p:nvGrpSpPr>
        <p:grpSpPr>
          <a:xfrm>
            <a:off x="4597400" y="8153400"/>
            <a:ext cx="1066800" cy="762000"/>
            <a:chOff x="2159000" y="3276600"/>
            <a:chExt cx="2971800" cy="2590800"/>
          </a:xfrm>
        </p:grpSpPr>
        <p:sp>
          <p:nvSpPr>
            <p:cNvPr id="422" name="Oval 4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3" name="Oval 4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4" name="Oval 4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5" name="Oval 4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6" name="Oval 4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7" name="Oval 4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28" name="Group 52"/>
          <p:cNvGrpSpPr/>
          <p:nvPr/>
        </p:nvGrpSpPr>
        <p:grpSpPr>
          <a:xfrm>
            <a:off x="7721600" y="7162800"/>
            <a:ext cx="1066800" cy="762000"/>
            <a:chOff x="2159000" y="3276600"/>
            <a:chExt cx="2971800" cy="2590800"/>
          </a:xfrm>
        </p:grpSpPr>
        <p:sp>
          <p:nvSpPr>
            <p:cNvPr id="429" name="Oval 428"/>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0" name="Oval 42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1" name="Oval 43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2" name="Oval 43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3" name="Oval 432"/>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4" name="Oval 43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35" name="Group 52"/>
          <p:cNvGrpSpPr/>
          <p:nvPr/>
        </p:nvGrpSpPr>
        <p:grpSpPr>
          <a:xfrm>
            <a:off x="11150600" y="8077200"/>
            <a:ext cx="1066800" cy="762000"/>
            <a:chOff x="2159000" y="3276600"/>
            <a:chExt cx="2971800" cy="2590800"/>
          </a:xfrm>
        </p:grpSpPr>
        <p:sp>
          <p:nvSpPr>
            <p:cNvPr id="436" name="Oval 43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7" name="Oval 43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8" name="Oval 43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9" name="Oval 43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0" name="Oval 43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1" name="Oval 44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42" name="Group 52"/>
          <p:cNvGrpSpPr/>
          <p:nvPr/>
        </p:nvGrpSpPr>
        <p:grpSpPr>
          <a:xfrm>
            <a:off x="1244600" y="2819400"/>
            <a:ext cx="1066800" cy="762000"/>
            <a:chOff x="2159000" y="3276600"/>
            <a:chExt cx="2971800" cy="2590800"/>
          </a:xfrm>
        </p:grpSpPr>
        <p:sp>
          <p:nvSpPr>
            <p:cNvPr id="443" name="Oval 44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4" name="Oval 443"/>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5" name="Oval 444"/>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6" name="Oval 445"/>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7" name="Oval 446"/>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8" name="Oval 447"/>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49" name="Group 52"/>
          <p:cNvGrpSpPr/>
          <p:nvPr/>
        </p:nvGrpSpPr>
        <p:grpSpPr>
          <a:xfrm>
            <a:off x="4368800" y="2819400"/>
            <a:ext cx="1066800" cy="762000"/>
            <a:chOff x="2159000" y="3276600"/>
            <a:chExt cx="2971800" cy="2590800"/>
          </a:xfrm>
        </p:grpSpPr>
        <p:sp>
          <p:nvSpPr>
            <p:cNvPr id="450" name="Oval 4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1" name="Oval 4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2" name="Oval 4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3" name="Oval 4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4" name="Oval 4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5" name="Oval 4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56" name="Group 52"/>
          <p:cNvGrpSpPr/>
          <p:nvPr/>
        </p:nvGrpSpPr>
        <p:grpSpPr>
          <a:xfrm>
            <a:off x="7645400" y="3886200"/>
            <a:ext cx="1066800" cy="762000"/>
            <a:chOff x="2159000" y="3276600"/>
            <a:chExt cx="2971800" cy="2590800"/>
          </a:xfrm>
        </p:grpSpPr>
        <p:sp>
          <p:nvSpPr>
            <p:cNvPr id="457" name="Oval 456"/>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8" name="Oval 45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9" name="Oval 45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0" name="Oval 45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1" name="Oval 46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2" name="Oval 46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63" name="Group 52"/>
          <p:cNvGrpSpPr/>
          <p:nvPr/>
        </p:nvGrpSpPr>
        <p:grpSpPr>
          <a:xfrm>
            <a:off x="10464800" y="2819400"/>
            <a:ext cx="1066800" cy="762000"/>
            <a:chOff x="2159000" y="3276600"/>
            <a:chExt cx="2971800" cy="2590800"/>
          </a:xfrm>
        </p:grpSpPr>
        <p:sp>
          <p:nvSpPr>
            <p:cNvPr id="464" name="Oval 4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5" name="Oval 4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6" name="Oval 4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7" name="Oval 4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8" name="Oval 4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9" name="Oval 4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54" name="Group 52"/>
          <p:cNvGrpSpPr/>
          <p:nvPr/>
        </p:nvGrpSpPr>
        <p:grpSpPr>
          <a:xfrm>
            <a:off x="1244600" y="5029200"/>
            <a:ext cx="1066800" cy="762000"/>
            <a:chOff x="2159000" y="3276600"/>
            <a:chExt cx="2971800" cy="2590800"/>
          </a:xfrm>
        </p:grpSpPr>
        <p:sp>
          <p:nvSpPr>
            <p:cNvPr id="555" name="Oval 55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6" name="Oval 55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7" name="Oval 55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8" name="Oval 55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9" name="Oval 55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0" name="Oval 55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61" name="Group 52"/>
          <p:cNvGrpSpPr/>
          <p:nvPr/>
        </p:nvGrpSpPr>
        <p:grpSpPr>
          <a:xfrm>
            <a:off x="4368800" y="5029200"/>
            <a:ext cx="1066800" cy="762000"/>
            <a:chOff x="2159000" y="3276600"/>
            <a:chExt cx="2971800" cy="2590800"/>
          </a:xfrm>
        </p:grpSpPr>
        <p:sp>
          <p:nvSpPr>
            <p:cNvPr id="562" name="Oval 56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3" name="Oval 56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4" name="Oval 56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5" name="Oval 56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6" name="Oval 56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7" name="Oval 56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68" name="Group 52"/>
          <p:cNvGrpSpPr/>
          <p:nvPr/>
        </p:nvGrpSpPr>
        <p:grpSpPr>
          <a:xfrm>
            <a:off x="7645400" y="6096000"/>
            <a:ext cx="1066800" cy="762000"/>
            <a:chOff x="2159000" y="3276600"/>
            <a:chExt cx="2971800" cy="2590800"/>
          </a:xfrm>
        </p:grpSpPr>
        <p:sp>
          <p:nvSpPr>
            <p:cNvPr id="569" name="Oval 568"/>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0" name="Oval 56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1" name="Oval 57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2" name="Oval 57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3" name="Oval 572"/>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4" name="Oval 57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75" name="Group 52"/>
          <p:cNvGrpSpPr/>
          <p:nvPr/>
        </p:nvGrpSpPr>
        <p:grpSpPr>
          <a:xfrm>
            <a:off x="10464800" y="5029200"/>
            <a:ext cx="1066800" cy="762000"/>
            <a:chOff x="2159000" y="3276600"/>
            <a:chExt cx="2971800" cy="2590800"/>
          </a:xfrm>
        </p:grpSpPr>
        <p:sp>
          <p:nvSpPr>
            <p:cNvPr id="576" name="Oval 5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7" name="Oval 5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8" name="Oval 5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9" name="Oval 5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0" name="Oval 5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1" name="Oval 5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82" name="Group 52"/>
          <p:cNvGrpSpPr/>
          <p:nvPr/>
        </p:nvGrpSpPr>
        <p:grpSpPr>
          <a:xfrm>
            <a:off x="1244600" y="7162800"/>
            <a:ext cx="1066800" cy="762000"/>
            <a:chOff x="2159000" y="3276600"/>
            <a:chExt cx="2971800" cy="2590800"/>
          </a:xfrm>
        </p:grpSpPr>
        <p:sp>
          <p:nvSpPr>
            <p:cNvPr id="583" name="Oval 58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4" name="Oval 583"/>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5" name="Oval 584"/>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6" name="Oval 585"/>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7" name="Oval 586"/>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8" name="Oval 587"/>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89" name="Group 52"/>
          <p:cNvGrpSpPr/>
          <p:nvPr/>
        </p:nvGrpSpPr>
        <p:grpSpPr>
          <a:xfrm>
            <a:off x="4368800" y="7162800"/>
            <a:ext cx="1066800" cy="762000"/>
            <a:chOff x="2159000" y="3276600"/>
            <a:chExt cx="2971800" cy="2590800"/>
          </a:xfrm>
        </p:grpSpPr>
        <p:sp>
          <p:nvSpPr>
            <p:cNvPr id="590" name="Oval 58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1" name="Oval 59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2" name="Oval 59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3" name="Oval 59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4" name="Oval 59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5" name="Oval 59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96" name="Group 52"/>
          <p:cNvGrpSpPr/>
          <p:nvPr/>
        </p:nvGrpSpPr>
        <p:grpSpPr>
          <a:xfrm>
            <a:off x="7645400" y="8229600"/>
            <a:ext cx="1066800" cy="762000"/>
            <a:chOff x="2159000" y="3276600"/>
            <a:chExt cx="2971800" cy="2590800"/>
          </a:xfrm>
        </p:grpSpPr>
        <p:sp>
          <p:nvSpPr>
            <p:cNvPr id="597" name="Oval 596"/>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8" name="Oval 59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9" name="Oval 59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0" name="Oval 59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1" name="Oval 60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2" name="Oval 60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603" name="Group 52"/>
          <p:cNvGrpSpPr/>
          <p:nvPr/>
        </p:nvGrpSpPr>
        <p:grpSpPr>
          <a:xfrm>
            <a:off x="10464800" y="7162800"/>
            <a:ext cx="1066800" cy="762000"/>
            <a:chOff x="2159000" y="3276600"/>
            <a:chExt cx="2971800" cy="2590800"/>
          </a:xfrm>
        </p:grpSpPr>
        <p:sp>
          <p:nvSpPr>
            <p:cNvPr id="604" name="Oval 60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5" name="Oval 60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6" name="Oval 60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7" name="Oval 60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8" name="Oval 60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9" name="Oval 60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Tree>
    <p:extLst>
      <p:ext uri="{BB962C8B-B14F-4D97-AF65-F5344CB8AC3E}">
        <p14:creationId xmlns:p14="http://schemas.microsoft.com/office/powerpoint/2010/main" val="3585689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Hence </a:t>
            </a:r>
            <a:r>
              <a:rPr lang="en-US" dirty="0" err="1" smtClean="0"/>
              <a:t>Denormalisation</a:t>
            </a:r>
            <a:r>
              <a:rPr lang="en-US" dirty="0" smtClean="0"/>
              <a:t> is </a:t>
            </a:r>
            <a:r>
              <a:rPr lang="en-US" i="1" dirty="0" smtClean="0"/>
              <a:t>FAST!</a:t>
            </a:r>
            <a:br>
              <a:rPr lang="en-US" i="1" dirty="0" smtClean="0"/>
            </a:br>
            <a:r>
              <a:rPr lang="en-US" sz="4000" dirty="0" smtClean="0"/>
              <a:t>(for reads)</a:t>
            </a:r>
            <a:r>
              <a:rPr lang="en-US" dirty="0" smtClean="0"/>
              <a:t>	</a:t>
            </a:r>
            <a:endParaRPr lang="en-US" dirty="0"/>
          </a:p>
        </p:txBody>
      </p:sp>
      <p:pic>
        <p:nvPicPr>
          <p:cNvPr id="4" name="Picture 3"/>
          <p:cNvPicPr>
            <a:picLocks noChangeAspect="1"/>
          </p:cNvPicPr>
          <p:nvPr/>
        </p:nvPicPr>
        <p:blipFill>
          <a:blip r:embed="rId2"/>
          <a:stretch>
            <a:fillRect/>
          </a:stretch>
        </p:blipFill>
        <p:spPr>
          <a:xfrm>
            <a:off x="2540000" y="3151212"/>
            <a:ext cx="7924800" cy="4533900"/>
          </a:xfrm>
          <a:prstGeom prst="rect">
            <a:avLst/>
          </a:prstGeom>
        </p:spPr>
      </p:pic>
    </p:spTree>
    <p:extLst>
      <p:ext uri="{BB962C8B-B14F-4D97-AF65-F5344CB8AC3E}">
        <p14:creationId xmlns:p14="http://schemas.microsoft.com/office/powerpoint/2010/main" val="1118004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36" y="2706216"/>
            <a:ext cx="12529392" cy="4114800"/>
          </a:xfrm>
        </p:spPr>
        <p:txBody>
          <a:bodyPr/>
          <a:lstStyle/>
          <a:p>
            <a:r>
              <a:rPr lang="en-US" i="1" dirty="0" smtClean="0"/>
              <a:t>So what we want is the advantages of a </a:t>
            </a:r>
            <a:r>
              <a:rPr lang="en-US" i="1" dirty="0" err="1" smtClean="0"/>
              <a:t>normalised</a:t>
            </a:r>
            <a:r>
              <a:rPr lang="en-US" i="1" dirty="0" smtClean="0"/>
              <a:t> store at the speed of a </a:t>
            </a:r>
            <a:r>
              <a:rPr lang="en-US" i="1" dirty="0" err="1" smtClean="0"/>
              <a:t>denormalised</a:t>
            </a:r>
            <a:r>
              <a:rPr lang="en-US" i="1" dirty="0" smtClean="0"/>
              <a:t> one! </a:t>
            </a:r>
            <a:br>
              <a:rPr lang="en-US" i="1" dirty="0" smtClean="0"/>
            </a:br>
            <a:r>
              <a:rPr lang="en-US" i="1" dirty="0"/>
              <a:t/>
            </a:r>
            <a:br>
              <a:rPr lang="en-US" i="1" dirty="0"/>
            </a:br>
            <a:endParaRPr lang="en-US" i="1" dirty="0">
              <a:solidFill>
                <a:srgbClr val="FFFF00"/>
              </a:solidFill>
            </a:endParaRPr>
          </a:p>
        </p:txBody>
      </p:sp>
      <p:sp>
        <p:nvSpPr>
          <p:cNvPr id="3" name="TextBox 2"/>
          <p:cNvSpPr txBox="1"/>
          <p:nvPr/>
        </p:nvSpPr>
        <p:spPr>
          <a:xfrm>
            <a:off x="525736" y="5956920"/>
            <a:ext cx="12097344" cy="1569660"/>
          </a:xfrm>
          <a:prstGeom prst="rect">
            <a:avLst/>
          </a:prstGeom>
          <a:noFill/>
        </p:spPr>
        <p:txBody>
          <a:bodyPr wrap="square" rtlCol="0">
            <a:spAutoFit/>
          </a:bodyPr>
          <a:lstStyle/>
          <a:p>
            <a:r>
              <a:rPr lang="en-US" sz="4800" i="1" dirty="0"/>
              <a:t/>
            </a:r>
            <a:br>
              <a:rPr lang="en-US" sz="4800" i="1" dirty="0"/>
            </a:br>
            <a:r>
              <a:rPr lang="en-US" sz="4800" i="1" dirty="0">
                <a:solidFill>
                  <a:srgbClr val="FFFF00"/>
                </a:solidFill>
              </a:rPr>
              <a:t>This is what the ODC is all about!</a:t>
            </a:r>
            <a:endParaRPr lang="en-US" sz="4800" dirty="0"/>
          </a:p>
        </p:txBody>
      </p:sp>
    </p:spTree>
    <p:extLst>
      <p:ext uri="{BB962C8B-B14F-4D97-AF65-F5344CB8AC3E}">
        <p14:creationId xmlns:p14="http://schemas.microsoft.com/office/powerpoint/2010/main" val="31910577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412776"/>
            <a:ext cx="11303000" cy="1447800"/>
          </a:xfrm>
        </p:spPr>
        <p:txBody>
          <a:bodyPr/>
          <a:lstStyle/>
          <a:p>
            <a:r>
              <a:rPr lang="en-US" dirty="0" smtClean="0"/>
              <a:t>Looking more closely: Why does </a:t>
            </a:r>
            <a:r>
              <a:rPr lang="en-US" dirty="0" err="1" smtClean="0"/>
              <a:t>normalisation</a:t>
            </a:r>
            <a:r>
              <a:rPr lang="en-US" dirty="0" smtClean="0"/>
              <a:t> mean we have to be spread data around the cluster. Why can’t we hold it all together?</a:t>
            </a:r>
            <a:endParaRPr lang="en-US" dirty="0"/>
          </a:p>
        </p:txBody>
      </p:sp>
      <p:grpSp>
        <p:nvGrpSpPr>
          <p:cNvPr id="3" name="Group 2"/>
          <p:cNvGrpSpPr/>
          <p:nvPr/>
        </p:nvGrpSpPr>
        <p:grpSpPr>
          <a:xfrm>
            <a:off x="2791048" y="5236840"/>
            <a:ext cx="7167736" cy="3907160"/>
            <a:chOff x="558800" y="2971800"/>
            <a:chExt cx="12115800" cy="6172200"/>
          </a:xfrm>
        </p:grpSpPr>
        <p:sp>
          <p:nvSpPr>
            <p:cNvPr id="4" name="Rounded Rectangle 3"/>
            <p:cNvSpPr/>
            <p:nvPr/>
          </p:nvSpPr>
          <p:spPr bwMode="auto">
            <a:xfrm>
              <a:off x="3683000" y="72390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 name="Rounded Rectangle 4"/>
            <p:cNvSpPr/>
            <p:nvPr/>
          </p:nvSpPr>
          <p:spPr bwMode="auto">
            <a:xfrm>
              <a:off x="6807200" y="72390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Rounded Rectangle 5"/>
            <p:cNvSpPr/>
            <p:nvPr/>
          </p:nvSpPr>
          <p:spPr bwMode="auto">
            <a:xfrm>
              <a:off x="9855200" y="72390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Rounded Rectangle 6"/>
            <p:cNvSpPr/>
            <p:nvPr/>
          </p:nvSpPr>
          <p:spPr bwMode="auto">
            <a:xfrm>
              <a:off x="558800" y="72390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8" name="Group 7"/>
            <p:cNvGrpSpPr/>
            <p:nvPr/>
          </p:nvGrpSpPr>
          <p:grpSpPr>
            <a:xfrm>
              <a:off x="6273800" y="2971800"/>
              <a:ext cx="2971800" cy="2590800"/>
              <a:chOff x="2159000" y="3276600"/>
              <a:chExt cx="2971800" cy="2590800"/>
            </a:xfrm>
          </p:grpSpPr>
          <p:sp>
            <p:nvSpPr>
              <p:cNvPr id="21" name="Oval 20"/>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 name="Oval 21"/>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 name="Oval 22"/>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 name="Oval 2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 name="Oval 24"/>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 name="Oval 25"/>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9" name="Oval 8"/>
            <p:cNvSpPr/>
            <p:nvPr/>
          </p:nvSpPr>
          <p:spPr bwMode="auto">
            <a:xfrm>
              <a:off x="1701800" y="74676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10083800" y="76200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1" name="Oval 10"/>
            <p:cNvSpPr/>
            <p:nvPr/>
          </p:nvSpPr>
          <p:spPr bwMode="auto">
            <a:xfrm>
              <a:off x="4902200" y="76200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2" name="Oval 11"/>
            <p:cNvSpPr/>
            <p:nvPr/>
          </p:nvSpPr>
          <p:spPr bwMode="auto">
            <a:xfrm>
              <a:off x="6959600" y="78486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Oval 12"/>
            <p:cNvSpPr/>
            <p:nvPr/>
          </p:nvSpPr>
          <p:spPr bwMode="auto">
            <a:xfrm>
              <a:off x="8712200" y="7848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 name="Oval 13"/>
            <p:cNvSpPr/>
            <p:nvPr/>
          </p:nvSpPr>
          <p:spPr bwMode="auto">
            <a:xfrm>
              <a:off x="863600" y="7848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15" name="Curved Connector 14"/>
            <p:cNvCxnSpPr>
              <a:endCxn id="14" idx="0"/>
            </p:cNvCxnSpPr>
            <p:nvPr/>
          </p:nvCxnSpPr>
          <p:spPr bwMode="auto">
            <a:xfrm rot="10800000" flipV="1">
              <a:off x="1130300" y="3276600"/>
              <a:ext cx="5143500" cy="45720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16" name="Curved Connector 31"/>
            <p:cNvCxnSpPr>
              <a:endCxn id="11" idx="0"/>
            </p:cNvCxnSpPr>
            <p:nvPr/>
          </p:nvCxnSpPr>
          <p:spPr bwMode="auto">
            <a:xfrm rot="10800000" flipV="1">
              <a:off x="5549900" y="3886200"/>
              <a:ext cx="723900" cy="37338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17" name="Curved Connector 31"/>
            <p:cNvCxnSpPr>
              <a:endCxn id="9" idx="0"/>
            </p:cNvCxnSpPr>
            <p:nvPr/>
          </p:nvCxnSpPr>
          <p:spPr bwMode="auto">
            <a:xfrm rot="10800000" flipV="1">
              <a:off x="2387600" y="4876800"/>
              <a:ext cx="4572000" cy="25908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18" name="Curved Connector 31"/>
            <p:cNvCxnSpPr>
              <a:endCxn id="12" idx="0"/>
            </p:cNvCxnSpPr>
            <p:nvPr/>
          </p:nvCxnSpPr>
          <p:spPr bwMode="auto">
            <a:xfrm rot="10800000" flipV="1">
              <a:off x="7226300" y="3505200"/>
              <a:ext cx="647700" cy="43434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19" name="Curved Connector 31"/>
            <p:cNvCxnSpPr>
              <a:endCxn id="10" idx="0"/>
            </p:cNvCxnSpPr>
            <p:nvPr/>
          </p:nvCxnSpPr>
          <p:spPr bwMode="auto">
            <a:xfrm rot="16200000" flipH="1">
              <a:off x="8073442" y="4961942"/>
              <a:ext cx="2959224" cy="2356892"/>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cxnSp>
          <p:nvCxnSpPr>
            <p:cNvPr id="20" name="Curved Connector 31"/>
            <p:cNvCxnSpPr>
              <a:endCxn id="13" idx="0"/>
            </p:cNvCxnSpPr>
            <p:nvPr/>
          </p:nvCxnSpPr>
          <p:spPr bwMode="auto">
            <a:xfrm rot="5400000">
              <a:off x="7073900" y="5943600"/>
              <a:ext cx="3810000" cy="1588"/>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3698314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the keys</a:t>
            </a:r>
            <a:endParaRPr lang="en-US" dirty="0"/>
          </a:p>
        </p:txBody>
      </p:sp>
      <p:pic>
        <p:nvPicPr>
          <p:cNvPr id="4" name="Picture 3"/>
          <p:cNvPicPr>
            <a:picLocks noChangeAspect="1"/>
          </p:cNvPicPr>
          <p:nvPr/>
        </p:nvPicPr>
        <p:blipFill>
          <a:blip r:embed="rId2"/>
          <a:stretch>
            <a:fillRect/>
          </a:stretch>
        </p:blipFill>
        <p:spPr>
          <a:xfrm>
            <a:off x="3654648" y="2716560"/>
            <a:ext cx="5080000" cy="5080000"/>
          </a:xfrm>
          <a:prstGeom prst="rect">
            <a:avLst/>
          </a:prstGeom>
        </p:spPr>
      </p:pic>
    </p:spTree>
    <p:extLst>
      <p:ext uri="{BB962C8B-B14F-4D97-AF65-F5344CB8AC3E}">
        <p14:creationId xmlns:p14="http://schemas.microsoft.com/office/powerpoint/2010/main" val="2431175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88" y="533400"/>
            <a:ext cx="12673408" cy="1447800"/>
          </a:xfrm>
        </p:spPr>
        <p:txBody>
          <a:bodyPr/>
          <a:lstStyle/>
          <a:p>
            <a:r>
              <a:rPr lang="en-US" sz="4400" dirty="0" smtClean="0"/>
              <a:t>We can collocate data with common keys but if they crosscut the only way to collocate is to replicate</a:t>
            </a:r>
            <a:endParaRPr lang="en-US" sz="4400" dirty="0"/>
          </a:p>
        </p:txBody>
      </p:sp>
      <p:grpSp>
        <p:nvGrpSpPr>
          <p:cNvPr id="3" name="Group 2"/>
          <p:cNvGrpSpPr/>
          <p:nvPr/>
        </p:nvGrpSpPr>
        <p:grpSpPr>
          <a:xfrm>
            <a:off x="1317824" y="2284512"/>
            <a:ext cx="10345539" cy="7288213"/>
            <a:chOff x="1317824" y="1996480"/>
            <a:chExt cx="10345539" cy="7288213"/>
          </a:xfrm>
        </p:grpSpPr>
        <p:pic>
          <p:nvPicPr>
            <p:cNvPr id="4" name="Picture 3"/>
            <p:cNvPicPr>
              <a:picLocks noChangeAspect="1"/>
            </p:cNvPicPr>
            <p:nvPr/>
          </p:nvPicPr>
          <p:blipFill>
            <a:blip r:embed="rId2"/>
            <a:stretch>
              <a:fillRect/>
            </a:stretch>
          </p:blipFill>
          <p:spPr>
            <a:xfrm>
              <a:off x="3654648" y="2716560"/>
              <a:ext cx="5080000" cy="5080000"/>
            </a:xfrm>
            <a:prstGeom prst="rect">
              <a:avLst/>
            </a:prstGeom>
          </p:spPr>
        </p:pic>
        <p:pic>
          <p:nvPicPr>
            <p:cNvPr id="5" name="Picture 4"/>
            <p:cNvPicPr>
              <a:picLocks noChangeAspect="1" noChangeArrowheads="1"/>
            </p:cNvPicPr>
            <p:nvPr/>
          </p:nvPicPr>
          <p:blipFill>
            <a:blip r:embed="rId3"/>
            <a:srcRect/>
            <a:stretch>
              <a:fillRect/>
            </a:stretch>
          </p:blipFill>
          <p:spPr bwMode="auto">
            <a:xfrm>
              <a:off x="1339850" y="1996480"/>
              <a:ext cx="10323513" cy="7288213"/>
            </a:xfrm>
            <a:prstGeom prst="rect">
              <a:avLst/>
            </a:prstGeom>
            <a:noFill/>
            <a:ln w="9525">
              <a:noFill/>
              <a:miter lim="800000"/>
              <a:headEnd/>
              <a:tailEnd/>
            </a:ln>
          </p:spPr>
        </p:pic>
        <p:sp>
          <p:nvSpPr>
            <p:cNvPr id="6" name="TextBox 5"/>
            <p:cNvSpPr txBox="1"/>
            <p:nvPr/>
          </p:nvSpPr>
          <p:spPr>
            <a:xfrm>
              <a:off x="1461840" y="6821016"/>
              <a:ext cx="3024336" cy="1631216"/>
            </a:xfrm>
            <a:prstGeom prst="rect">
              <a:avLst/>
            </a:prstGeom>
            <a:solidFill>
              <a:srgbClr val="FFFFFF"/>
            </a:solidFill>
          </p:spPr>
          <p:txBody>
            <a:bodyPr wrap="square" rtlCol="0">
              <a:spAutoFit/>
            </a:bodyPr>
            <a:lstStyle/>
            <a:p>
              <a:r>
                <a:rPr lang="en-US" sz="5000" dirty="0" smtClean="0">
                  <a:solidFill>
                    <a:schemeClr val="bg1"/>
                  </a:solidFill>
                </a:rPr>
                <a:t>Common Keys</a:t>
              </a:r>
              <a:endParaRPr lang="en-US" sz="5000" dirty="0">
                <a:solidFill>
                  <a:schemeClr val="bg1"/>
                </a:solidFill>
              </a:endParaRPr>
            </a:p>
          </p:txBody>
        </p:sp>
        <p:sp>
          <p:nvSpPr>
            <p:cNvPr id="8" name="Rectangle 7"/>
            <p:cNvSpPr/>
            <p:nvPr/>
          </p:nvSpPr>
          <p:spPr bwMode="auto">
            <a:xfrm>
              <a:off x="1605856" y="2716560"/>
              <a:ext cx="2376264" cy="136815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TextBox 6"/>
            <p:cNvSpPr txBox="1"/>
            <p:nvPr/>
          </p:nvSpPr>
          <p:spPr>
            <a:xfrm>
              <a:off x="1317824" y="2051645"/>
              <a:ext cx="3096344" cy="1384995"/>
            </a:xfrm>
            <a:prstGeom prst="rect">
              <a:avLst/>
            </a:prstGeom>
            <a:noFill/>
          </p:spPr>
          <p:txBody>
            <a:bodyPr wrap="square" rtlCol="0">
              <a:spAutoFit/>
            </a:bodyPr>
            <a:lstStyle/>
            <a:p>
              <a:r>
                <a:rPr lang="en-US" dirty="0" smtClean="0">
                  <a:solidFill>
                    <a:schemeClr val="bg1"/>
                  </a:solidFill>
                </a:rPr>
                <a:t>Crosscutting</a:t>
              </a:r>
            </a:p>
            <a:p>
              <a:r>
                <a:rPr lang="en-US" dirty="0" smtClean="0">
                  <a:solidFill>
                    <a:schemeClr val="bg1"/>
                  </a:solidFill>
                </a:rPr>
                <a:t>Keys</a:t>
              </a:r>
              <a:endParaRPr lang="en-US" dirty="0">
                <a:solidFill>
                  <a:schemeClr val="bg1"/>
                </a:solidFill>
              </a:endParaRPr>
            </a:p>
          </p:txBody>
        </p:sp>
      </p:grpSp>
    </p:spTree>
    <p:extLst>
      <p:ext uri="{BB962C8B-B14F-4D97-AF65-F5344CB8AC3E}">
        <p14:creationId xmlns:p14="http://schemas.microsoft.com/office/powerpoint/2010/main" val="1882857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tackle this problem with a hybrid model:</a:t>
            </a:r>
            <a:endParaRPr lang="en-US" dirty="0"/>
          </a:p>
        </p:txBody>
      </p:sp>
      <p:grpSp>
        <p:nvGrpSpPr>
          <p:cNvPr id="4" name="Group 15"/>
          <p:cNvGrpSpPr/>
          <p:nvPr/>
        </p:nvGrpSpPr>
        <p:grpSpPr>
          <a:xfrm>
            <a:off x="3008560" y="3206080"/>
            <a:ext cx="4648200" cy="4114800"/>
            <a:chOff x="2159000" y="3276600"/>
            <a:chExt cx="2971800" cy="2590800"/>
          </a:xfrm>
        </p:grpSpPr>
        <p:sp>
          <p:nvSpPr>
            <p:cNvPr id="5" name="Oval 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1" name="Oval 10"/>
          <p:cNvSpPr/>
          <p:nvPr/>
        </p:nvSpPr>
        <p:spPr bwMode="auto">
          <a:xfrm>
            <a:off x="1255960" y="3434680"/>
            <a:ext cx="7924800" cy="1600200"/>
          </a:xfrm>
          <a:prstGeom prst="ellipse">
            <a:avLst/>
          </a:prstGeom>
          <a:noFill/>
          <a:ln w="635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2" name="Oval 11"/>
          <p:cNvSpPr/>
          <p:nvPr/>
        </p:nvSpPr>
        <p:spPr bwMode="auto">
          <a:xfrm>
            <a:off x="2779960" y="4577680"/>
            <a:ext cx="5105400" cy="2819400"/>
          </a:xfrm>
          <a:prstGeom prst="ellipse">
            <a:avLst/>
          </a:prstGeom>
          <a:noFill/>
          <a:ln w="635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TextBox 12"/>
          <p:cNvSpPr txBox="1"/>
          <p:nvPr/>
        </p:nvSpPr>
        <p:spPr>
          <a:xfrm>
            <a:off x="7199560" y="5720680"/>
            <a:ext cx="3276600" cy="738664"/>
          </a:xfrm>
          <a:prstGeom prst="rect">
            <a:avLst/>
          </a:prstGeom>
          <a:noFill/>
        </p:spPr>
        <p:txBody>
          <a:bodyPr wrap="square" rtlCol="0">
            <a:spAutoFit/>
          </a:bodyPr>
          <a:lstStyle/>
          <a:p>
            <a:r>
              <a:rPr lang="en-US" dirty="0" err="1" smtClean="0"/>
              <a:t>Normalised</a:t>
            </a:r>
            <a:endParaRPr lang="en-US" dirty="0"/>
          </a:p>
        </p:txBody>
      </p:sp>
      <p:sp>
        <p:nvSpPr>
          <p:cNvPr id="14" name="TextBox 13"/>
          <p:cNvSpPr txBox="1"/>
          <p:nvPr/>
        </p:nvSpPr>
        <p:spPr>
          <a:xfrm>
            <a:off x="7809160" y="3358480"/>
            <a:ext cx="3733800" cy="738664"/>
          </a:xfrm>
          <a:prstGeom prst="rect">
            <a:avLst/>
          </a:prstGeom>
          <a:noFill/>
        </p:spPr>
        <p:txBody>
          <a:bodyPr wrap="square" rtlCol="0">
            <a:spAutoFit/>
          </a:bodyPr>
          <a:lstStyle/>
          <a:p>
            <a:r>
              <a:rPr lang="en-US" dirty="0" err="1" smtClean="0"/>
              <a:t>Denormalised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08442334"/>
              </p:ext>
            </p:extLst>
          </p:nvPr>
        </p:nvGraphicFramePr>
        <p:xfrm>
          <a:off x="787400" y="2212504"/>
          <a:ext cx="11303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A3EE969-7E58-354F-8C84-6084C40C94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adapt the concept of a Snowflake Schema.</a:t>
            </a:r>
            <a:endParaRPr lang="en-US" dirty="0"/>
          </a:p>
        </p:txBody>
      </p:sp>
      <p:pic>
        <p:nvPicPr>
          <p:cNvPr id="6" name="Picture 5"/>
          <p:cNvPicPr>
            <a:picLocks noChangeAspect="1"/>
          </p:cNvPicPr>
          <p:nvPr/>
        </p:nvPicPr>
        <p:blipFill>
          <a:blip r:embed="rId2"/>
          <a:stretch>
            <a:fillRect/>
          </a:stretch>
        </p:blipFill>
        <p:spPr>
          <a:xfrm>
            <a:off x="2849736" y="2232248"/>
            <a:ext cx="6749008" cy="6749008"/>
          </a:xfrm>
          <a:prstGeom prst="rect">
            <a:avLst/>
          </a:prstGeom>
        </p:spPr>
      </p:pic>
    </p:spTree>
    <p:extLst>
      <p:ext uri="{BB962C8B-B14F-4D97-AF65-F5344CB8AC3E}">
        <p14:creationId xmlns:p14="http://schemas.microsoft.com/office/powerpoint/2010/main" val="2851818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the concept of </a:t>
            </a:r>
            <a:r>
              <a:rPr lang="en-US" i="1" dirty="0" smtClean="0">
                <a:solidFill>
                  <a:srgbClr val="FFFF00"/>
                </a:solidFill>
              </a:rPr>
              <a:t>Facts</a:t>
            </a:r>
            <a:r>
              <a:rPr lang="en-US" dirty="0" smtClean="0">
                <a:solidFill>
                  <a:srgbClr val="FFFF00"/>
                </a:solidFill>
              </a:rPr>
              <a:t> </a:t>
            </a:r>
            <a:r>
              <a:rPr lang="en-US" dirty="0" smtClean="0"/>
              <a:t>and </a:t>
            </a:r>
            <a:r>
              <a:rPr lang="en-US" i="1" dirty="0" smtClean="0">
                <a:solidFill>
                  <a:srgbClr val="FFFF00"/>
                </a:solidFill>
              </a:rPr>
              <a:t>Dimensions</a:t>
            </a:r>
            <a:endParaRPr lang="en-US" i="1" dirty="0">
              <a:solidFill>
                <a:srgbClr val="FFFF00"/>
              </a:solidFill>
            </a:endParaRPr>
          </a:p>
        </p:txBody>
      </p:sp>
      <p:pic>
        <p:nvPicPr>
          <p:cNvPr id="4" name="Picture 4"/>
          <p:cNvPicPr>
            <a:picLocks noChangeAspect="1" noChangeArrowheads="1"/>
          </p:cNvPicPr>
          <p:nvPr/>
        </p:nvPicPr>
        <p:blipFill>
          <a:blip r:embed="rId2"/>
          <a:srcRect/>
          <a:stretch>
            <a:fillRect/>
          </a:stretch>
        </p:blipFill>
        <p:spPr bwMode="auto">
          <a:xfrm>
            <a:off x="1627882" y="2553269"/>
            <a:ext cx="9411022" cy="6644011"/>
          </a:xfrm>
          <a:prstGeom prst="rect">
            <a:avLst/>
          </a:prstGeom>
          <a:noFill/>
          <a:ln w="9525">
            <a:noFill/>
            <a:miter lim="800000"/>
            <a:headEnd/>
            <a:tailEnd/>
          </a:ln>
        </p:spPr>
      </p:pic>
    </p:spTree>
    <p:extLst>
      <p:ext uri="{BB962C8B-B14F-4D97-AF65-F5344CB8AC3E}">
        <p14:creationId xmlns:p14="http://schemas.microsoft.com/office/powerpoint/2010/main" val="2251370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Everything starts from a Core </a:t>
            </a:r>
            <a:r>
              <a:rPr lang="en-US" dirty="0">
                <a:solidFill>
                  <a:srgbClr val="FFFF00"/>
                </a:solidFill>
              </a:rPr>
              <a:t>Fact</a:t>
            </a:r>
            <a:r>
              <a:rPr lang="en-US" dirty="0"/>
              <a:t> (Trades for us)</a:t>
            </a:r>
          </a:p>
        </p:txBody>
      </p:sp>
      <p:pic>
        <p:nvPicPr>
          <p:cNvPr id="6" name="Picture 5"/>
          <p:cNvPicPr>
            <a:picLocks noChangeAspect="1"/>
          </p:cNvPicPr>
          <p:nvPr/>
        </p:nvPicPr>
        <p:blipFill>
          <a:blip r:embed="rId2"/>
          <a:stretch>
            <a:fillRect/>
          </a:stretch>
        </p:blipFill>
        <p:spPr>
          <a:xfrm>
            <a:off x="2974008" y="2644552"/>
            <a:ext cx="5816600" cy="5816600"/>
          </a:xfrm>
          <a:prstGeom prst="rect">
            <a:avLst/>
          </a:prstGeom>
        </p:spPr>
      </p:pic>
    </p:spTree>
    <p:extLst>
      <p:ext uri="{BB962C8B-B14F-4D97-AF65-F5344CB8AC3E}">
        <p14:creationId xmlns:p14="http://schemas.microsoft.com/office/powerpoint/2010/main" val="950815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572544"/>
            <a:ext cx="11907688" cy="4536504"/>
          </a:xfrm>
        </p:spPr>
        <p:txBody>
          <a:bodyPr/>
          <a:lstStyle/>
          <a:p>
            <a:pPr lvl="0"/>
            <a:r>
              <a:rPr lang="en-US" dirty="0"/>
              <a:t>Facts are </a:t>
            </a:r>
            <a:r>
              <a:rPr lang="en-US" sz="12000" dirty="0" smtClean="0"/>
              <a:t>Big</a:t>
            </a:r>
            <a:r>
              <a:rPr lang="en-US" dirty="0" smtClean="0"/>
              <a:t>, dimensions </a:t>
            </a:r>
            <a:r>
              <a:rPr lang="en-US" dirty="0"/>
              <a:t>are </a:t>
            </a:r>
            <a:r>
              <a:rPr lang="en-US" sz="2500" b="1" dirty="0"/>
              <a:t>small </a:t>
            </a:r>
          </a:p>
        </p:txBody>
      </p:sp>
    </p:spTree>
    <p:extLst>
      <p:ext uri="{BB962C8B-B14F-4D97-AF65-F5344CB8AC3E}">
        <p14:creationId xmlns:p14="http://schemas.microsoft.com/office/powerpoint/2010/main" val="3414162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have one key</a:t>
            </a:r>
            <a:endParaRPr lang="en-US" dirty="0"/>
          </a:p>
        </p:txBody>
      </p:sp>
      <p:pic>
        <p:nvPicPr>
          <p:cNvPr id="9" name="Picture 8"/>
          <p:cNvPicPr>
            <a:picLocks noChangeAspect="1"/>
          </p:cNvPicPr>
          <p:nvPr/>
        </p:nvPicPr>
        <p:blipFill>
          <a:blip r:embed="rId2"/>
          <a:stretch>
            <a:fillRect/>
          </a:stretch>
        </p:blipFill>
        <p:spPr>
          <a:xfrm>
            <a:off x="2325936" y="2428528"/>
            <a:ext cx="8086576" cy="6067728"/>
          </a:xfrm>
          <a:prstGeom prst="rect">
            <a:avLst/>
          </a:prstGeom>
        </p:spPr>
      </p:pic>
    </p:spTree>
    <p:extLst>
      <p:ext uri="{BB962C8B-B14F-4D97-AF65-F5344CB8AC3E}">
        <p14:creationId xmlns:p14="http://schemas.microsoft.com/office/powerpoint/2010/main" val="3414162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have many</a:t>
            </a:r>
            <a:br>
              <a:rPr lang="en-US" dirty="0" smtClean="0"/>
            </a:br>
            <a:r>
              <a:rPr lang="en-US" dirty="0" smtClean="0"/>
              <a:t>(crosscutting) keys</a:t>
            </a:r>
            <a:endParaRPr lang="en-US" dirty="0"/>
          </a:p>
        </p:txBody>
      </p:sp>
      <p:pic>
        <p:nvPicPr>
          <p:cNvPr id="8" name="Picture 7"/>
          <p:cNvPicPr>
            <a:picLocks noChangeAspect="1"/>
          </p:cNvPicPr>
          <p:nvPr/>
        </p:nvPicPr>
        <p:blipFill>
          <a:blip r:embed="rId2"/>
          <a:stretch>
            <a:fillRect/>
          </a:stretch>
        </p:blipFill>
        <p:spPr>
          <a:xfrm>
            <a:off x="3654648" y="2716560"/>
            <a:ext cx="5080000" cy="5080000"/>
          </a:xfrm>
          <a:prstGeom prst="rect">
            <a:avLst/>
          </a:prstGeom>
        </p:spPr>
      </p:pic>
    </p:spTree>
    <p:extLst>
      <p:ext uri="{BB962C8B-B14F-4D97-AF65-F5344CB8AC3E}">
        <p14:creationId xmlns:p14="http://schemas.microsoft.com/office/powerpoint/2010/main" val="2798005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data:</a:t>
            </a:r>
            <a:endParaRPr lang="en-US" dirty="0"/>
          </a:p>
        </p:txBody>
      </p:sp>
      <p:pic>
        <p:nvPicPr>
          <p:cNvPr id="4" name="Picture 3"/>
          <p:cNvPicPr>
            <a:picLocks noChangeAspect="1"/>
          </p:cNvPicPr>
          <p:nvPr/>
        </p:nvPicPr>
        <p:blipFill>
          <a:blip r:embed="rId2"/>
          <a:stretch>
            <a:fillRect/>
          </a:stretch>
        </p:blipFill>
        <p:spPr>
          <a:xfrm>
            <a:off x="-266352" y="1824343"/>
            <a:ext cx="13004800" cy="7949001"/>
          </a:xfrm>
          <a:prstGeom prst="rect">
            <a:avLst/>
          </a:prstGeom>
        </p:spPr>
      </p:pic>
      <p:sp>
        <p:nvSpPr>
          <p:cNvPr id="5" name="AutoShape 2"/>
          <p:cNvSpPr>
            <a:spLocks/>
          </p:cNvSpPr>
          <p:nvPr/>
        </p:nvSpPr>
        <p:spPr bwMode="auto">
          <a:xfrm>
            <a:off x="9238704" y="2328400"/>
            <a:ext cx="483840" cy="3096344"/>
          </a:xfrm>
          <a:prstGeom prst="rightBrace">
            <a:avLst>
              <a:gd name="adj1" fmla="val 33333"/>
              <a:gd name="adj2" fmla="val 50000"/>
            </a:avLst>
          </a:prstGeom>
          <a:noFill/>
          <a:ln w="63500">
            <a:solidFill>
              <a:srgbClr val="4A7EBB"/>
            </a:solidFill>
            <a:round/>
            <a:headEnd/>
            <a:tailEnd/>
          </a:ln>
          <a:effectLst>
            <a:outerShdw blurRad="38100" dist="2694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6" name="TextBox 5"/>
          <p:cNvSpPr txBox="1"/>
          <p:nvPr/>
        </p:nvSpPr>
        <p:spPr>
          <a:xfrm>
            <a:off x="9886776" y="3148608"/>
            <a:ext cx="3190032" cy="2677656"/>
          </a:xfrm>
          <a:prstGeom prst="rect">
            <a:avLst/>
          </a:prstGeom>
          <a:noFill/>
        </p:spPr>
        <p:txBody>
          <a:bodyPr wrap="square">
            <a:spAutoFit/>
          </a:bodyPr>
          <a:lstStyle/>
          <a:p>
            <a:pPr algn="l">
              <a:defRPr/>
            </a:pPr>
            <a:r>
              <a:rPr lang="en-US" b="1" dirty="0" smtClean="0">
                <a:solidFill>
                  <a:schemeClr val="tx1"/>
                </a:solidFill>
              </a:rPr>
              <a:t>Facts:</a:t>
            </a:r>
          </a:p>
          <a:p>
            <a:pPr algn="l">
              <a:defRPr/>
            </a:pPr>
            <a:r>
              <a:rPr lang="en-US" b="1" dirty="0" smtClean="0">
                <a:solidFill>
                  <a:schemeClr val="tx1"/>
                </a:solidFill>
              </a:rPr>
              <a:t>=&gt;Big, </a:t>
            </a:r>
          </a:p>
          <a:p>
            <a:pPr algn="l">
              <a:defRPr/>
            </a:pPr>
            <a:r>
              <a:rPr lang="en-US" b="1" dirty="0" smtClean="0">
                <a:solidFill>
                  <a:schemeClr val="tx1"/>
                </a:solidFill>
              </a:rPr>
              <a:t>common keys</a:t>
            </a:r>
            <a:endParaRPr lang="en-US" b="1" dirty="0">
              <a:solidFill>
                <a:schemeClr val="tx1"/>
              </a:solidFill>
            </a:endParaRPr>
          </a:p>
        </p:txBody>
      </p:sp>
      <p:sp>
        <p:nvSpPr>
          <p:cNvPr id="7" name="TextBox 6"/>
          <p:cNvSpPr txBox="1"/>
          <p:nvPr/>
        </p:nvSpPr>
        <p:spPr>
          <a:xfrm>
            <a:off x="9920937" y="6244952"/>
            <a:ext cx="3017757" cy="2677656"/>
          </a:xfrm>
          <a:prstGeom prst="rect">
            <a:avLst/>
          </a:prstGeom>
          <a:noFill/>
        </p:spPr>
        <p:txBody>
          <a:bodyPr wrap="none">
            <a:spAutoFit/>
          </a:bodyPr>
          <a:lstStyle/>
          <a:p>
            <a:pPr algn="l">
              <a:defRPr/>
            </a:pPr>
            <a:r>
              <a:rPr lang="en-US" b="1" dirty="0" smtClean="0"/>
              <a:t>Dimensions</a:t>
            </a:r>
          </a:p>
          <a:p>
            <a:pPr algn="l">
              <a:defRPr/>
            </a:pPr>
            <a:r>
              <a:rPr lang="en-US" b="1" dirty="0" smtClean="0"/>
              <a:t>=&gt;Small,</a:t>
            </a:r>
          </a:p>
          <a:p>
            <a:pPr algn="l">
              <a:defRPr/>
            </a:pPr>
            <a:r>
              <a:rPr lang="en-US" b="1" dirty="0" smtClean="0"/>
              <a:t>crosscutting </a:t>
            </a:r>
          </a:p>
          <a:p>
            <a:pPr algn="l">
              <a:defRPr/>
            </a:pPr>
            <a:r>
              <a:rPr lang="en-US" b="1" dirty="0" smtClean="0"/>
              <a:t>Keys</a:t>
            </a:r>
            <a:endParaRPr lang="en-US" b="1" dirty="0"/>
          </a:p>
        </p:txBody>
      </p:sp>
      <p:sp>
        <p:nvSpPr>
          <p:cNvPr id="8" name="AutoShape 2"/>
          <p:cNvSpPr>
            <a:spLocks/>
          </p:cNvSpPr>
          <p:nvPr/>
        </p:nvSpPr>
        <p:spPr bwMode="auto">
          <a:xfrm>
            <a:off x="9210056" y="5784784"/>
            <a:ext cx="483840" cy="3096344"/>
          </a:xfrm>
          <a:prstGeom prst="rightBrace">
            <a:avLst>
              <a:gd name="adj1" fmla="val 33333"/>
              <a:gd name="adj2" fmla="val 50000"/>
            </a:avLst>
          </a:prstGeom>
          <a:noFill/>
          <a:ln w="63500">
            <a:solidFill>
              <a:srgbClr val="4A7EBB"/>
            </a:solidFill>
            <a:round/>
            <a:headEnd/>
            <a:tailEnd/>
          </a:ln>
          <a:effectLst>
            <a:outerShdw blurRad="38100" dist="26940" dir="5400000" algn="ctr" rotWithShape="0">
              <a:srgbClr val="000000">
                <a:alpha val="35001"/>
              </a:srgbClr>
            </a:outerShdw>
          </a:effectLst>
        </p:spPr>
        <p:txBody>
          <a:bodyPr tIns="91440" bIns="91440">
            <a:prstTxWarp prst="textNoShape">
              <a:avLst/>
            </a:prstTxWarp>
          </a:bodyPr>
          <a:lstStyle/>
          <a:p>
            <a:pPr>
              <a:defRPr/>
            </a:pPr>
            <a:endParaRPr lang="en-US"/>
          </a:p>
        </p:txBody>
      </p:sp>
    </p:spTree>
    <p:extLst>
      <p:ext uri="{BB962C8B-B14F-4D97-AF65-F5344CB8AC3E}">
        <p14:creationId xmlns:p14="http://schemas.microsoft.com/office/powerpoint/2010/main" val="4145730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remember we are a grid. We should avoid the distributed join.</a:t>
            </a:r>
            <a:endParaRPr lang="en-US" dirty="0"/>
          </a:p>
        </p:txBody>
      </p:sp>
      <p:pic>
        <p:nvPicPr>
          <p:cNvPr id="4" name="Picture 3"/>
          <p:cNvPicPr>
            <a:picLocks noChangeAspect="1"/>
          </p:cNvPicPr>
          <p:nvPr/>
        </p:nvPicPr>
        <p:blipFill>
          <a:blip r:embed="rId2">
            <a:alphaModFix/>
          </a:blip>
          <a:stretch>
            <a:fillRect/>
          </a:stretch>
        </p:blipFill>
        <p:spPr>
          <a:xfrm>
            <a:off x="2253928" y="2716560"/>
            <a:ext cx="8217969" cy="5452864"/>
          </a:xfrm>
          <a:prstGeom prst="rect">
            <a:avLst/>
          </a:prstGeom>
        </p:spPr>
      </p:pic>
    </p:spTree>
    <p:extLst>
      <p:ext uri="{BB962C8B-B14F-4D97-AF65-F5344CB8AC3E}">
        <p14:creationId xmlns:p14="http://schemas.microsoft.com/office/powerpoint/2010/main" val="522172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 we </a:t>
            </a:r>
            <a:r>
              <a:rPr lang="en-US" dirty="0" smtClean="0">
                <a:solidFill>
                  <a:srgbClr val="FFFF00"/>
                </a:solidFill>
              </a:rPr>
              <a:t>only</a:t>
            </a:r>
            <a:r>
              <a:rPr lang="en-US" dirty="0" smtClean="0"/>
              <a:t> want to ‘join’ data that is in the same process</a:t>
            </a:r>
            <a:endParaRPr lang="en-US" dirty="0"/>
          </a:p>
        </p:txBody>
      </p:sp>
      <p:sp>
        <p:nvSpPr>
          <p:cNvPr id="4" name="Line 137"/>
          <p:cNvSpPr>
            <a:spLocks noChangeShapeType="1"/>
          </p:cNvSpPr>
          <p:nvPr/>
        </p:nvSpPr>
        <p:spPr bwMode="auto">
          <a:xfrm flipH="1" flipV="1">
            <a:off x="3835400" y="7315200"/>
            <a:ext cx="3208338" cy="127000"/>
          </a:xfrm>
          <a:prstGeom prst="line">
            <a:avLst/>
          </a:prstGeom>
          <a:noFill/>
          <a:ln w="57150">
            <a:solidFill>
              <a:schemeClr val="tx1"/>
            </a:solidFill>
            <a:round/>
            <a:headEnd/>
            <a:tailEnd/>
          </a:ln>
        </p:spPr>
        <p:txBody>
          <a:bodyPr>
            <a:prstTxWarp prst="textNoShape">
              <a:avLst/>
            </a:prstTxWarp>
            <a:spAutoFit/>
          </a:bodyPr>
          <a:lstStyle/>
          <a:p>
            <a:endParaRPr lang="en-US"/>
          </a:p>
        </p:txBody>
      </p:sp>
      <p:sp>
        <p:nvSpPr>
          <p:cNvPr id="5" name="Line 136"/>
          <p:cNvSpPr>
            <a:spLocks noChangeShapeType="1"/>
          </p:cNvSpPr>
          <p:nvPr/>
        </p:nvSpPr>
        <p:spPr bwMode="auto">
          <a:xfrm flipH="1" flipV="1">
            <a:off x="5562600" y="3956050"/>
            <a:ext cx="1874838" cy="2740025"/>
          </a:xfrm>
          <a:prstGeom prst="line">
            <a:avLst/>
          </a:prstGeom>
          <a:noFill/>
          <a:ln w="57150">
            <a:solidFill>
              <a:schemeClr val="tx1"/>
            </a:solidFill>
            <a:round/>
            <a:headEnd/>
            <a:tailEnd/>
          </a:ln>
        </p:spPr>
        <p:txBody>
          <a:bodyPr>
            <a:prstTxWarp prst="textNoShape">
              <a:avLst/>
            </a:prstTxWarp>
            <a:spAutoFit/>
          </a:bodyPr>
          <a:lstStyle/>
          <a:p>
            <a:endParaRPr lang="en-US"/>
          </a:p>
        </p:txBody>
      </p:sp>
      <p:grpSp>
        <p:nvGrpSpPr>
          <p:cNvPr id="6" name="Group 134"/>
          <p:cNvGrpSpPr>
            <a:grpSpLocks/>
          </p:cNvGrpSpPr>
          <p:nvPr/>
        </p:nvGrpSpPr>
        <p:grpSpPr bwMode="auto">
          <a:xfrm>
            <a:off x="1674813" y="3079750"/>
            <a:ext cx="4319587" cy="4254500"/>
            <a:chOff x="1215" y="436"/>
            <a:chExt cx="2721" cy="2680"/>
          </a:xfrm>
        </p:grpSpPr>
        <p:sp>
          <p:nvSpPr>
            <p:cNvPr id="7" name="Oval 20"/>
            <p:cNvSpPr>
              <a:spLocks noChangeArrowheads="1"/>
            </p:cNvSpPr>
            <p:nvPr/>
          </p:nvSpPr>
          <p:spPr bwMode="auto">
            <a:xfrm>
              <a:off x="1215" y="436"/>
              <a:ext cx="2721" cy="2680"/>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grpSp>
          <p:nvGrpSpPr>
            <p:cNvPr id="8" name="Group 61"/>
            <p:cNvGrpSpPr>
              <a:grpSpLocks/>
            </p:cNvGrpSpPr>
            <p:nvPr/>
          </p:nvGrpSpPr>
          <p:grpSpPr bwMode="auto">
            <a:xfrm>
              <a:off x="1328" y="1184"/>
              <a:ext cx="2518" cy="931"/>
              <a:chOff x="1328" y="1184"/>
              <a:chExt cx="2518" cy="931"/>
            </a:xfrm>
          </p:grpSpPr>
          <p:sp>
            <p:nvSpPr>
              <p:cNvPr id="9" name="Line 35"/>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0" name="Line 36"/>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1" name="Line 37"/>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2" name="Line 38"/>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3" name="Line 40"/>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4" name="Line 41"/>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5" name="Line 43"/>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6" name="AutoShape 44"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17" name="AutoShape 45"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18" name="Text Box 46"/>
              <p:cNvSpPr txBox="1">
                <a:spLocks noChangeArrowheads="1"/>
              </p:cNvSpPr>
              <p:nvPr/>
            </p:nvSpPr>
            <p:spPr bwMode="auto">
              <a:xfrm>
                <a:off x="1328" y="1184"/>
                <a:ext cx="846" cy="349"/>
              </a:xfrm>
              <a:prstGeom prst="rect">
                <a:avLst/>
              </a:prstGeom>
              <a:noFill/>
              <a:ln w="12700">
                <a:noFill/>
                <a:miter lim="800000"/>
                <a:headEnd/>
                <a:tailEnd/>
              </a:ln>
            </p:spPr>
            <p:txBody>
              <a:bodyPr wrap="square">
                <a:prstTxWarp prst="textNoShape">
                  <a:avLst/>
                </a:prstTxWarp>
                <a:spAutoFit/>
              </a:bodyPr>
              <a:lstStyle/>
              <a:p>
                <a:pPr>
                  <a:spcBef>
                    <a:spcPct val="50000"/>
                  </a:spcBef>
                </a:pPr>
                <a:r>
                  <a:rPr lang="en-GB" sz="3000" b="1" dirty="0" smtClean="0">
                    <a:solidFill>
                      <a:srgbClr val="FFFF00"/>
                    </a:solidFill>
                  </a:rPr>
                  <a:t>Trades</a:t>
                </a:r>
                <a:endParaRPr lang="en-GB" sz="3000" b="1" dirty="0">
                  <a:solidFill>
                    <a:srgbClr val="FFFF00"/>
                  </a:solidFill>
                </a:endParaRPr>
              </a:p>
            </p:txBody>
          </p:sp>
          <p:sp>
            <p:nvSpPr>
              <p:cNvPr id="19" name="Text Box 47"/>
              <p:cNvSpPr txBox="1">
                <a:spLocks noChangeArrowheads="1"/>
              </p:cNvSpPr>
              <p:nvPr/>
            </p:nvSpPr>
            <p:spPr bwMode="auto">
              <a:xfrm>
                <a:off x="2668" y="1280"/>
                <a:ext cx="861" cy="349"/>
              </a:xfrm>
              <a:prstGeom prst="rect">
                <a:avLst/>
              </a:prstGeom>
              <a:noFill/>
              <a:ln w="12700">
                <a:noFill/>
                <a:miter lim="800000"/>
                <a:headEnd/>
                <a:tailEnd/>
              </a:ln>
            </p:spPr>
            <p:txBody>
              <a:bodyPr>
                <a:prstTxWarp prst="textNoShape">
                  <a:avLst/>
                </a:prstTxWarp>
                <a:spAutoFit/>
              </a:bodyPr>
              <a:lstStyle/>
              <a:p>
                <a:pPr>
                  <a:spcBef>
                    <a:spcPct val="50000"/>
                  </a:spcBef>
                </a:pPr>
                <a:r>
                  <a:rPr lang="en-GB" sz="3000" b="1" dirty="0" err="1" smtClean="0">
                    <a:solidFill>
                      <a:srgbClr val="FFFF00"/>
                    </a:solidFill>
                  </a:rPr>
                  <a:t>MTMs</a:t>
                </a:r>
                <a:endParaRPr lang="en-GB" sz="3000" b="1" dirty="0">
                  <a:solidFill>
                    <a:srgbClr val="FFFF00"/>
                  </a:solidFill>
                </a:endParaRPr>
              </a:p>
            </p:txBody>
          </p:sp>
        </p:grpSp>
      </p:grpSp>
      <p:grpSp>
        <p:nvGrpSpPr>
          <p:cNvPr id="20" name="Group 135"/>
          <p:cNvGrpSpPr>
            <a:grpSpLocks/>
          </p:cNvGrpSpPr>
          <p:nvPr/>
        </p:nvGrpSpPr>
        <p:grpSpPr bwMode="auto">
          <a:xfrm>
            <a:off x="6569075" y="5599113"/>
            <a:ext cx="3457575" cy="2760662"/>
            <a:chOff x="4062" y="2387"/>
            <a:chExt cx="2178" cy="1739"/>
          </a:xfrm>
        </p:grpSpPr>
        <p:grpSp>
          <p:nvGrpSpPr>
            <p:cNvPr id="21" name="Group 22"/>
            <p:cNvGrpSpPr>
              <a:grpSpLocks/>
            </p:cNvGrpSpPr>
            <p:nvPr/>
          </p:nvGrpSpPr>
          <p:grpSpPr bwMode="auto">
            <a:xfrm>
              <a:off x="4062" y="2387"/>
              <a:ext cx="2178" cy="1739"/>
              <a:chOff x="1849" y="1607"/>
              <a:chExt cx="2178" cy="1739"/>
            </a:xfrm>
          </p:grpSpPr>
          <p:sp>
            <p:nvSpPr>
              <p:cNvPr id="94" name="Oval 23"/>
              <p:cNvSpPr>
                <a:spLocks noChangeArrowheads="1"/>
              </p:cNvSpPr>
              <p:nvPr/>
            </p:nvSpPr>
            <p:spPr bwMode="auto">
              <a:xfrm>
                <a:off x="1849" y="2184"/>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5" name="Oval 24"/>
              <p:cNvSpPr>
                <a:spLocks noChangeArrowheads="1"/>
              </p:cNvSpPr>
              <p:nvPr/>
            </p:nvSpPr>
            <p:spPr bwMode="auto">
              <a:xfrm>
                <a:off x="2266" y="1607"/>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6" name="Oval 25"/>
              <p:cNvSpPr>
                <a:spLocks noChangeArrowheads="1"/>
              </p:cNvSpPr>
              <p:nvPr/>
            </p:nvSpPr>
            <p:spPr bwMode="auto">
              <a:xfrm>
                <a:off x="3002" y="1607"/>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7" name="Oval 26"/>
              <p:cNvSpPr>
                <a:spLocks noChangeArrowheads="1"/>
              </p:cNvSpPr>
              <p:nvPr/>
            </p:nvSpPr>
            <p:spPr bwMode="auto">
              <a:xfrm>
                <a:off x="2266" y="2750"/>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8" name="Oval 27"/>
              <p:cNvSpPr>
                <a:spLocks noChangeArrowheads="1"/>
              </p:cNvSpPr>
              <p:nvPr/>
            </p:nvSpPr>
            <p:spPr bwMode="auto">
              <a:xfrm>
                <a:off x="3002" y="2750"/>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9" name="Oval 28"/>
              <p:cNvSpPr>
                <a:spLocks noChangeArrowheads="1"/>
              </p:cNvSpPr>
              <p:nvPr/>
            </p:nvSpPr>
            <p:spPr bwMode="auto">
              <a:xfrm>
                <a:off x="3387" y="2173"/>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cxnSp>
            <p:nvCxnSpPr>
              <p:cNvPr id="100" name="AutoShape 29"/>
              <p:cNvCxnSpPr>
                <a:cxnSpLocks noChangeShapeType="1"/>
                <a:stCxn id="94" idx="6"/>
                <a:endCxn id="95" idx="4"/>
              </p:cNvCxnSpPr>
              <p:nvPr/>
            </p:nvCxnSpPr>
            <p:spPr bwMode="auto">
              <a:xfrm flipV="1">
                <a:off x="2489" y="2203"/>
                <a:ext cx="97" cy="280"/>
              </a:xfrm>
              <a:prstGeom prst="curvedConnector2">
                <a:avLst/>
              </a:prstGeom>
              <a:noFill/>
              <a:ln w="9525">
                <a:solidFill>
                  <a:schemeClr val="tx1"/>
                </a:solidFill>
                <a:round/>
                <a:headEnd/>
                <a:tailEnd/>
              </a:ln>
            </p:spPr>
          </p:cxnSp>
          <p:cxnSp>
            <p:nvCxnSpPr>
              <p:cNvPr id="101" name="AutoShape 30"/>
              <p:cNvCxnSpPr>
                <a:cxnSpLocks noChangeShapeType="1"/>
                <a:stCxn id="94" idx="6"/>
                <a:endCxn id="97" idx="0"/>
              </p:cNvCxnSpPr>
              <p:nvPr/>
            </p:nvCxnSpPr>
            <p:spPr bwMode="auto">
              <a:xfrm>
                <a:off x="2489" y="2483"/>
                <a:ext cx="97" cy="267"/>
              </a:xfrm>
              <a:prstGeom prst="curvedConnector2">
                <a:avLst/>
              </a:prstGeom>
              <a:noFill/>
              <a:ln w="9525">
                <a:solidFill>
                  <a:schemeClr val="tx1"/>
                </a:solidFill>
                <a:round/>
                <a:headEnd/>
                <a:tailEnd/>
              </a:ln>
            </p:spPr>
          </p:cxnSp>
          <p:cxnSp>
            <p:nvCxnSpPr>
              <p:cNvPr id="102" name="AutoShape 31"/>
              <p:cNvCxnSpPr>
                <a:cxnSpLocks noChangeShapeType="1"/>
                <a:stCxn id="97" idx="0"/>
                <a:endCxn id="98" idx="0"/>
              </p:cNvCxnSpPr>
              <p:nvPr/>
            </p:nvCxnSpPr>
            <p:spPr bwMode="auto">
              <a:xfrm rot="5400000" flipV="1">
                <a:off x="2953" y="2383"/>
                <a:ext cx="1" cy="736"/>
              </a:xfrm>
              <a:prstGeom prst="curvedConnector3">
                <a:avLst>
                  <a:gd name="adj1" fmla="val -14400005"/>
                </a:avLst>
              </a:prstGeom>
              <a:noFill/>
              <a:ln w="9525">
                <a:solidFill>
                  <a:schemeClr val="tx1"/>
                </a:solidFill>
                <a:round/>
                <a:headEnd/>
                <a:tailEnd/>
              </a:ln>
            </p:spPr>
          </p:cxnSp>
          <p:cxnSp>
            <p:nvCxnSpPr>
              <p:cNvPr id="103" name="AutoShape 32"/>
              <p:cNvCxnSpPr>
                <a:cxnSpLocks noChangeShapeType="1"/>
                <a:stCxn id="98" idx="0"/>
                <a:endCxn id="99" idx="2"/>
              </p:cNvCxnSpPr>
              <p:nvPr/>
            </p:nvCxnSpPr>
            <p:spPr bwMode="auto">
              <a:xfrm rot="-5400000">
                <a:off x="3216" y="2578"/>
                <a:ext cx="278" cy="65"/>
              </a:xfrm>
              <a:prstGeom prst="curvedConnector2">
                <a:avLst/>
              </a:prstGeom>
              <a:noFill/>
              <a:ln w="9525">
                <a:solidFill>
                  <a:schemeClr val="tx1"/>
                </a:solidFill>
                <a:round/>
                <a:headEnd/>
                <a:tailEnd/>
              </a:ln>
            </p:spPr>
          </p:cxnSp>
          <p:cxnSp>
            <p:nvCxnSpPr>
              <p:cNvPr id="104" name="AutoShape 33"/>
              <p:cNvCxnSpPr>
                <a:cxnSpLocks noChangeShapeType="1"/>
                <a:stCxn id="99" idx="2"/>
                <a:endCxn id="96" idx="4"/>
              </p:cNvCxnSpPr>
              <p:nvPr/>
            </p:nvCxnSpPr>
            <p:spPr bwMode="auto">
              <a:xfrm rot="10800000">
                <a:off x="3322" y="2203"/>
                <a:ext cx="65" cy="269"/>
              </a:xfrm>
              <a:prstGeom prst="curvedConnector2">
                <a:avLst/>
              </a:prstGeom>
              <a:noFill/>
              <a:ln w="9525">
                <a:solidFill>
                  <a:schemeClr val="tx1"/>
                </a:solidFill>
                <a:round/>
                <a:headEnd/>
                <a:tailEnd/>
              </a:ln>
            </p:spPr>
          </p:cxnSp>
          <p:cxnSp>
            <p:nvCxnSpPr>
              <p:cNvPr id="105" name="AutoShape 34"/>
              <p:cNvCxnSpPr>
                <a:cxnSpLocks noChangeShapeType="1"/>
                <a:stCxn id="96" idx="4"/>
                <a:endCxn id="95" idx="4"/>
              </p:cNvCxnSpPr>
              <p:nvPr/>
            </p:nvCxnSpPr>
            <p:spPr bwMode="auto">
              <a:xfrm rot="5400000">
                <a:off x="2953" y="1836"/>
                <a:ext cx="1" cy="736"/>
              </a:xfrm>
              <a:prstGeom prst="curvedConnector3">
                <a:avLst>
                  <a:gd name="adj1" fmla="val 14300005"/>
                </a:avLst>
              </a:prstGeom>
              <a:noFill/>
              <a:ln w="9525">
                <a:solidFill>
                  <a:schemeClr val="tx1"/>
                </a:solidFill>
                <a:round/>
                <a:headEnd/>
                <a:tailEnd/>
              </a:ln>
            </p:spPr>
          </p:cxnSp>
        </p:grpSp>
        <p:grpSp>
          <p:nvGrpSpPr>
            <p:cNvPr id="22" name="Group 62"/>
            <p:cNvGrpSpPr>
              <a:grpSpLocks/>
            </p:cNvGrpSpPr>
            <p:nvPr/>
          </p:nvGrpSpPr>
          <p:grpSpPr bwMode="auto">
            <a:xfrm>
              <a:off x="4549" y="2502"/>
              <a:ext cx="538" cy="240"/>
              <a:chOff x="1442" y="1313"/>
              <a:chExt cx="2404" cy="880"/>
            </a:xfrm>
          </p:grpSpPr>
          <p:sp>
            <p:nvSpPr>
              <p:cNvPr id="83" name="Line 63"/>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4" name="Line 64"/>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5" name="Line 65"/>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6" name="Line 66"/>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7" name="Line 67"/>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8" name="Line 68"/>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9" name="Line 69"/>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90" name="AutoShape 70"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91" name="AutoShape 71"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92" name="Text Box 72"/>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93" name="Text Box 73"/>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3" name="Group 74"/>
            <p:cNvGrpSpPr>
              <a:grpSpLocks/>
            </p:cNvGrpSpPr>
            <p:nvPr/>
          </p:nvGrpSpPr>
          <p:grpSpPr bwMode="auto">
            <a:xfrm>
              <a:off x="5266" y="2592"/>
              <a:ext cx="538" cy="240"/>
              <a:chOff x="1442" y="1313"/>
              <a:chExt cx="2404" cy="880"/>
            </a:xfrm>
          </p:grpSpPr>
          <p:sp>
            <p:nvSpPr>
              <p:cNvPr id="72" name="Line 75"/>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3" name="Line 76"/>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4" name="Line 77"/>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5" name="Line 78"/>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6" name="Line 79"/>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7" name="Line 80"/>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8" name="Line 81"/>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9" name="AutoShape 82"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80" name="AutoShape 83"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81" name="Text Box 84"/>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82" name="Text Box 85"/>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4" name="Group 86"/>
            <p:cNvGrpSpPr>
              <a:grpSpLocks/>
            </p:cNvGrpSpPr>
            <p:nvPr/>
          </p:nvGrpSpPr>
          <p:grpSpPr bwMode="auto">
            <a:xfrm>
              <a:off x="5656" y="3151"/>
              <a:ext cx="538" cy="240"/>
              <a:chOff x="1442" y="1313"/>
              <a:chExt cx="2404" cy="880"/>
            </a:xfrm>
          </p:grpSpPr>
          <p:sp>
            <p:nvSpPr>
              <p:cNvPr id="61" name="Line 87"/>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2" name="Line 88"/>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3" name="Line 89"/>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4" name="Line 90"/>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5" name="Line 91"/>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6" name="Line 92"/>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7" name="Line 93"/>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8" name="AutoShape 94"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69" name="AutoShape 95"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70" name="Text Box 96"/>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71" name="Text Box 97"/>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5" name="Group 98"/>
            <p:cNvGrpSpPr>
              <a:grpSpLocks/>
            </p:cNvGrpSpPr>
            <p:nvPr/>
          </p:nvGrpSpPr>
          <p:grpSpPr bwMode="auto">
            <a:xfrm>
              <a:off x="5272" y="3709"/>
              <a:ext cx="538" cy="240"/>
              <a:chOff x="1442" y="1313"/>
              <a:chExt cx="2404" cy="880"/>
            </a:xfrm>
          </p:grpSpPr>
          <p:sp>
            <p:nvSpPr>
              <p:cNvPr id="50" name="Line 99"/>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1" name="Line 100"/>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2" name="Line 101"/>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3" name="Line 102"/>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4" name="Line 103"/>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5" name="Line 104"/>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6" name="Line 105"/>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7" name="AutoShape 106"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58" name="AutoShape 107"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59" name="Text Box 108"/>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60" name="Text Box 109"/>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6" name="Group 110"/>
            <p:cNvGrpSpPr>
              <a:grpSpLocks/>
            </p:cNvGrpSpPr>
            <p:nvPr/>
          </p:nvGrpSpPr>
          <p:grpSpPr bwMode="auto">
            <a:xfrm>
              <a:off x="4549" y="3709"/>
              <a:ext cx="538" cy="240"/>
              <a:chOff x="1442" y="1313"/>
              <a:chExt cx="2404" cy="880"/>
            </a:xfrm>
          </p:grpSpPr>
          <p:sp>
            <p:nvSpPr>
              <p:cNvPr id="39" name="Line 111"/>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0" name="Line 112"/>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1" name="Line 113"/>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2" name="Line 114"/>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3" name="Line 115"/>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4" name="Line 116"/>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5" name="Line 117"/>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6" name="AutoShape 118"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47" name="AutoShape 119"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48" name="Text Box 120"/>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49" name="Text Box 121"/>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7" name="Group 122"/>
            <p:cNvGrpSpPr>
              <a:grpSpLocks/>
            </p:cNvGrpSpPr>
            <p:nvPr/>
          </p:nvGrpSpPr>
          <p:grpSpPr bwMode="auto">
            <a:xfrm>
              <a:off x="4117" y="3130"/>
              <a:ext cx="538" cy="240"/>
              <a:chOff x="1442" y="1313"/>
              <a:chExt cx="2404" cy="880"/>
            </a:xfrm>
          </p:grpSpPr>
          <p:sp>
            <p:nvSpPr>
              <p:cNvPr id="28" name="Line 123"/>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29" name="Line 124"/>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0" name="Line 125"/>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1" name="Line 126"/>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2" name="Line 127"/>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3" name="Line 128"/>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4" name="Line 129"/>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5" name="AutoShape 130"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36" name="AutoShape 131"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37" name="Text Box 132"/>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38" name="Text Box 133"/>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sp>
        <p:nvSpPr>
          <p:cNvPr id="106" name="AutoShape 139"/>
          <p:cNvSpPr>
            <a:spLocks noChangeArrowheads="1"/>
          </p:cNvSpPr>
          <p:nvPr/>
        </p:nvSpPr>
        <p:spPr bwMode="auto">
          <a:xfrm>
            <a:off x="3041650" y="6092825"/>
            <a:ext cx="2089150" cy="809625"/>
          </a:xfrm>
          <a:prstGeom prst="flowChartAlternateProcess">
            <a:avLst/>
          </a:prstGeom>
          <a:gradFill rotWithShape="1">
            <a:gsLst>
              <a:gs pos="0">
                <a:srgbClr val="CACA79"/>
              </a:gs>
              <a:gs pos="100000">
                <a:srgbClr val="FFFF99"/>
              </a:gs>
            </a:gsLst>
            <a:lin ang="18900000" scaled="1"/>
          </a:gradFill>
          <a:ln w="12700">
            <a:solidFill>
              <a:srgbClr val="000000"/>
            </a:solidFill>
            <a:miter lim="800000"/>
            <a:headEnd/>
            <a:tailEnd/>
          </a:ln>
        </p:spPr>
        <p:txBody>
          <a:bodyPr lIns="85527" tIns="42764" rIns="85527" bIns="42764" anchor="ctr" anchorCtr="1">
            <a:prstTxWarp prst="textNoShape">
              <a:avLst/>
            </a:prstTxWarp>
          </a:bodyPr>
          <a:lstStyle/>
          <a:p>
            <a:pPr defTabSz="427038" hangingPunct="0">
              <a:lnSpc>
                <a:spcPct val="96000"/>
              </a:lnSpc>
              <a:buClr>
                <a:srgbClr val="000000"/>
              </a:buClr>
              <a:buSzPct val="45000"/>
              <a:buFont typeface="Wingdings" charset="2"/>
              <a:buNone/>
              <a:tabLst>
                <a:tab pos="687388" algn="l"/>
                <a:tab pos="1376363" algn="l"/>
              </a:tabLst>
            </a:pPr>
            <a:r>
              <a:rPr lang="en-GB" sz="3000" dirty="0" smtClean="0">
                <a:solidFill>
                  <a:schemeClr val="bg1"/>
                </a:solidFill>
              </a:rPr>
              <a:t>Common Key</a:t>
            </a:r>
            <a:endParaRPr lang="en-GB" sz="3000" dirty="0">
              <a:solidFill>
                <a:schemeClr val="bg1"/>
              </a:solidFill>
            </a:endParaRPr>
          </a:p>
        </p:txBody>
      </p:sp>
      <p:cxnSp>
        <p:nvCxnSpPr>
          <p:cNvPr id="107" name="AutoShape 142"/>
          <p:cNvCxnSpPr>
            <a:cxnSpLocks noChangeShapeType="1"/>
            <a:stCxn id="106" idx="0"/>
          </p:cNvCxnSpPr>
          <p:nvPr/>
        </p:nvCxnSpPr>
        <p:spPr bwMode="auto">
          <a:xfrm rot="16200000" flipV="1">
            <a:off x="3121026" y="5127626"/>
            <a:ext cx="347662" cy="1582736"/>
          </a:xfrm>
          <a:prstGeom prst="curvedConnector2">
            <a:avLst/>
          </a:prstGeom>
          <a:noFill/>
          <a:ln w="38100">
            <a:solidFill>
              <a:srgbClr val="FFFF7D"/>
            </a:solidFill>
            <a:round/>
            <a:headEnd type="triangle" w="med" len="med"/>
            <a:tailEnd/>
          </a:ln>
        </p:spPr>
      </p:cxnSp>
      <p:cxnSp>
        <p:nvCxnSpPr>
          <p:cNvPr id="108" name="AutoShape 143"/>
          <p:cNvCxnSpPr>
            <a:cxnSpLocks noChangeShapeType="1"/>
            <a:stCxn id="106" idx="0"/>
          </p:cNvCxnSpPr>
          <p:nvPr/>
        </p:nvCxnSpPr>
        <p:spPr bwMode="auto">
          <a:xfrm rot="5400000" flipH="1" flipV="1">
            <a:off x="3984626" y="5341938"/>
            <a:ext cx="852486" cy="649288"/>
          </a:xfrm>
          <a:prstGeom prst="curvedConnector3">
            <a:avLst>
              <a:gd name="adj1" fmla="val 50000"/>
            </a:avLst>
          </a:prstGeom>
          <a:noFill/>
          <a:ln w="38100">
            <a:solidFill>
              <a:srgbClr val="FFFF7D"/>
            </a:solidFill>
            <a:round/>
            <a:headEnd type="triangle" w="med" len="med"/>
            <a:tailEnd/>
          </a:ln>
        </p:spPr>
      </p:cxnSp>
      <p:sp>
        <p:nvSpPr>
          <p:cNvPr id="3" name="TextBox 2"/>
          <p:cNvSpPr txBox="1"/>
          <p:nvPr/>
        </p:nvSpPr>
        <p:spPr>
          <a:xfrm>
            <a:off x="8662640" y="2572544"/>
            <a:ext cx="3816424" cy="2031325"/>
          </a:xfrm>
          <a:prstGeom prst="rect">
            <a:avLst/>
          </a:prstGeom>
          <a:noFill/>
        </p:spPr>
        <p:txBody>
          <a:bodyPr wrap="square" rtlCol="0">
            <a:spAutoFit/>
          </a:bodyPr>
          <a:lstStyle/>
          <a:p>
            <a:r>
              <a:rPr lang="en-US" dirty="0" smtClean="0"/>
              <a:t>Coherence’s </a:t>
            </a:r>
            <a:r>
              <a:rPr lang="en-US" dirty="0" err="1" smtClean="0"/>
              <a:t>KeyAssociation</a:t>
            </a:r>
            <a:r>
              <a:rPr lang="en-US" dirty="0" smtClean="0"/>
              <a:t> gives us this</a:t>
            </a:r>
            <a:endParaRPr lang="en-US" dirty="0"/>
          </a:p>
        </p:txBody>
      </p:sp>
    </p:spTree>
    <p:extLst>
      <p:ext uri="{BB962C8B-B14F-4D97-AF65-F5344CB8AC3E}">
        <p14:creationId xmlns:p14="http://schemas.microsoft.com/office/powerpoint/2010/main" val="112502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prescribe different physical storage for Facts and Dimensions</a:t>
            </a:r>
            <a:endParaRPr lang="en-US" dirty="0"/>
          </a:p>
        </p:txBody>
      </p:sp>
      <p:grpSp>
        <p:nvGrpSpPr>
          <p:cNvPr id="4" name="Group 15"/>
          <p:cNvGrpSpPr/>
          <p:nvPr/>
        </p:nvGrpSpPr>
        <p:grpSpPr>
          <a:xfrm>
            <a:off x="3008560" y="3206080"/>
            <a:ext cx="4648200" cy="4114800"/>
            <a:chOff x="2159000" y="3276600"/>
            <a:chExt cx="2971800" cy="2590800"/>
          </a:xfrm>
        </p:grpSpPr>
        <p:sp>
          <p:nvSpPr>
            <p:cNvPr id="5" name="Oval 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1" name="Oval 10"/>
          <p:cNvSpPr/>
          <p:nvPr/>
        </p:nvSpPr>
        <p:spPr bwMode="auto">
          <a:xfrm>
            <a:off x="1255960" y="3434680"/>
            <a:ext cx="7924800" cy="1600200"/>
          </a:xfrm>
          <a:prstGeom prst="ellipse">
            <a:avLst/>
          </a:prstGeom>
          <a:noFill/>
          <a:ln w="635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2" name="Oval 11"/>
          <p:cNvSpPr/>
          <p:nvPr/>
        </p:nvSpPr>
        <p:spPr bwMode="auto">
          <a:xfrm>
            <a:off x="2779960" y="4577680"/>
            <a:ext cx="5105400" cy="2819400"/>
          </a:xfrm>
          <a:prstGeom prst="ellipse">
            <a:avLst/>
          </a:prstGeom>
          <a:noFill/>
          <a:ln w="635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TextBox 12"/>
          <p:cNvSpPr txBox="1"/>
          <p:nvPr/>
        </p:nvSpPr>
        <p:spPr>
          <a:xfrm>
            <a:off x="7199560" y="5720680"/>
            <a:ext cx="3276600" cy="1415772"/>
          </a:xfrm>
          <a:prstGeom prst="rect">
            <a:avLst/>
          </a:prstGeom>
          <a:noFill/>
        </p:spPr>
        <p:txBody>
          <a:bodyPr wrap="square" rtlCol="0">
            <a:spAutoFit/>
          </a:bodyPr>
          <a:lstStyle/>
          <a:p>
            <a:r>
              <a:rPr lang="en-US" dirty="0" smtClean="0"/>
              <a:t>Partitioned</a:t>
            </a:r>
          </a:p>
          <a:p>
            <a:r>
              <a:rPr lang="en-US" sz="2200" dirty="0" smtClean="0"/>
              <a:t>(Key association ensures joins are in process)</a:t>
            </a:r>
            <a:endParaRPr lang="en-US" sz="2200" dirty="0"/>
          </a:p>
        </p:txBody>
      </p:sp>
      <p:sp>
        <p:nvSpPr>
          <p:cNvPr id="14" name="TextBox 13"/>
          <p:cNvSpPr txBox="1"/>
          <p:nvPr/>
        </p:nvSpPr>
        <p:spPr>
          <a:xfrm>
            <a:off x="7809160" y="3358480"/>
            <a:ext cx="3733800" cy="738664"/>
          </a:xfrm>
          <a:prstGeom prst="rect">
            <a:avLst/>
          </a:prstGeom>
          <a:noFill/>
        </p:spPr>
        <p:txBody>
          <a:bodyPr wrap="square" rtlCol="0">
            <a:spAutoFit/>
          </a:bodyPr>
          <a:lstStyle/>
          <a:p>
            <a:r>
              <a:rPr lang="en-US" dirty="0" smtClean="0"/>
              <a:t>Replicated</a:t>
            </a:r>
            <a:endParaRPr lang="en-US" dirty="0"/>
          </a:p>
        </p:txBody>
      </p:sp>
    </p:spTree>
    <p:extLst>
      <p:ext uri="{BB962C8B-B14F-4D97-AF65-F5344CB8AC3E}">
        <p14:creationId xmlns:p14="http://schemas.microsoft.com/office/powerpoint/2010/main" val="6817076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749872" y="3292624"/>
            <a:ext cx="1872208" cy="3312368"/>
            <a:chOff x="5998344" y="772344"/>
            <a:chExt cx="1311052" cy="2392384"/>
          </a:xfrm>
        </p:grpSpPr>
        <p:pic>
          <p:nvPicPr>
            <p:cNvPr id="4" name="Picture 3"/>
            <p:cNvPicPr>
              <a:picLocks noChangeAspect="1"/>
            </p:cNvPicPr>
            <p:nvPr/>
          </p:nvPicPr>
          <p:blipFill>
            <a:blip r:embed="rId2"/>
            <a:stretch>
              <a:fillRect/>
            </a:stretch>
          </p:blipFill>
          <p:spPr>
            <a:xfrm>
              <a:off x="6214368" y="2500536"/>
              <a:ext cx="903662" cy="664192"/>
            </a:xfrm>
            <a:prstGeom prst="rect">
              <a:avLst/>
            </a:prstGeom>
          </p:spPr>
        </p:pic>
        <p:pic>
          <p:nvPicPr>
            <p:cNvPr id="7" name="Picture 6"/>
            <p:cNvPicPr>
              <a:picLocks noChangeAspect="1"/>
            </p:cNvPicPr>
            <p:nvPr/>
          </p:nvPicPr>
          <p:blipFill>
            <a:blip r:embed="rId3"/>
            <a:stretch>
              <a:fillRect/>
            </a:stretch>
          </p:blipFill>
          <p:spPr>
            <a:xfrm>
              <a:off x="5998344" y="772344"/>
              <a:ext cx="1311052" cy="1395636"/>
            </a:xfrm>
            <a:prstGeom prst="rect">
              <a:avLst/>
            </a:prstGeom>
          </p:spPr>
        </p:pic>
        <p:cxnSp>
          <p:nvCxnSpPr>
            <p:cNvPr id="9" name="Straight Connector 8"/>
            <p:cNvCxnSpPr>
              <a:stCxn id="7" idx="2"/>
              <a:endCxn id="4" idx="0"/>
            </p:cNvCxnSpPr>
            <p:nvPr/>
          </p:nvCxnSpPr>
          <p:spPr bwMode="auto">
            <a:xfrm>
              <a:off x="6653870" y="2167980"/>
              <a:ext cx="12329" cy="332556"/>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grpSp>
      <p:grpSp>
        <p:nvGrpSpPr>
          <p:cNvPr id="50" name="Group 49"/>
          <p:cNvGrpSpPr/>
          <p:nvPr/>
        </p:nvGrpSpPr>
        <p:grpSpPr>
          <a:xfrm>
            <a:off x="6142360" y="3364632"/>
            <a:ext cx="3960440" cy="3544512"/>
            <a:chOff x="8416800" y="3940696"/>
            <a:chExt cx="3054152" cy="2896440"/>
          </a:xfrm>
        </p:grpSpPr>
        <p:cxnSp>
          <p:nvCxnSpPr>
            <p:cNvPr id="12" name="Straight Connector 11"/>
            <p:cNvCxnSpPr/>
            <p:nvPr/>
          </p:nvCxnSpPr>
          <p:spPr bwMode="auto">
            <a:xfrm>
              <a:off x="10030792" y="5164832"/>
              <a:ext cx="7455" cy="952028"/>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cxnSp>
          <p:nvCxnSpPr>
            <p:cNvPr id="35" name="Straight Connector 34"/>
            <p:cNvCxnSpPr>
              <a:endCxn id="30" idx="0"/>
            </p:cNvCxnSpPr>
            <p:nvPr/>
          </p:nvCxnSpPr>
          <p:spPr bwMode="auto">
            <a:xfrm>
              <a:off x="9310712" y="5236840"/>
              <a:ext cx="739863" cy="936104"/>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cxnSp>
          <p:nvCxnSpPr>
            <p:cNvPr id="36" name="Straight Connector 35"/>
            <p:cNvCxnSpPr>
              <a:endCxn id="30" idx="0"/>
            </p:cNvCxnSpPr>
            <p:nvPr/>
          </p:nvCxnSpPr>
          <p:spPr bwMode="auto">
            <a:xfrm flipH="1">
              <a:off x="10050575" y="5236840"/>
              <a:ext cx="772305" cy="936104"/>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pic>
          <p:nvPicPr>
            <p:cNvPr id="11" name="Picture 10"/>
            <p:cNvPicPr>
              <a:picLocks noChangeAspect="1"/>
            </p:cNvPicPr>
            <p:nvPr/>
          </p:nvPicPr>
          <p:blipFill>
            <a:blip r:embed="rId3"/>
            <a:stretch>
              <a:fillRect/>
            </a:stretch>
          </p:blipFill>
          <p:spPr>
            <a:xfrm>
              <a:off x="10159900" y="3956620"/>
              <a:ext cx="1311052" cy="1395636"/>
            </a:xfrm>
            <a:prstGeom prst="rect">
              <a:avLst/>
            </a:prstGeom>
          </p:spPr>
        </p:pic>
        <p:pic>
          <p:nvPicPr>
            <p:cNvPr id="13" name="Picture 12"/>
            <p:cNvPicPr>
              <a:picLocks noChangeAspect="1"/>
            </p:cNvPicPr>
            <p:nvPr/>
          </p:nvPicPr>
          <p:blipFill>
            <a:blip r:embed="rId3"/>
            <a:stretch>
              <a:fillRect/>
            </a:stretch>
          </p:blipFill>
          <p:spPr>
            <a:xfrm>
              <a:off x="9295804" y="3956620"/>
              <a:ext cx="1311052" cy="1395636"/>
            </a:xfrm>
            <a:prstGeom prst="rect">
              <a:avLst/>
            </a:prstGeom>
          </p:spPr>
        </p:pic>
        <p:pic>
          <p:nvPicPr>
            <p:cNvPr id="15" name="Picture 14"/>
            <p:cNvPicPr>
              <a:picLocks noChangeAspect="1"/>
            </p:cNvPicPr>
            <p:nvPr/>
          </p:nvPicPr>
          <p:blipFill>
            <a:blip r:embed="rId3"/>
            <a:stretch>
              <a:fillRect/>
            </a:stretch>
          </p:blipFill>
          <p:spPr>
            <a:xfrm>
              <a:off x="8416800" y="3940696"/>
              <a:ext cx="1311052" cy="1395636"/>
            </a:xfrm>
            <a:prstGeom prst="rect">
              <a:avLst/>
            </a:prstGeom>
          </p:spPr>
        </p:pic>
        <p:pic>
          <p:nvPicPr>
            <p:cNvPr id="30" name="Picture 29"/>
            <p:cNvPicPr>
              <a:picLocks noChangeAspect="1"/>
            </p:cNvPicPr>
            <p:nvPr/>
          </p:nvPicPr>
          <p:blipFill>
            <a:blip r:embed="rId2"/>
            <a:stretch>
              <a:fillRect/>
            </a:stretch>
          </p:blipFill>
          <p:spPr>
            <a:xfrm>
              <a:off x="9598744" y="6172944"/>
              <a:ext cx="903662" cy="664192"/>
            </a:xfrm>
            <a:prstGeom prst="rect">
              <a:avLst/>
            </a:prstGeom>
          </p:spPr>
        </p:pic>
      </p:grpSp>
      <p:sp>
        <p:nvSpPr>
          <p:cNvPr id="74" name="Title 73"/>
          <p:cNvSpPr>
            <a:spLocks noGrp="1"/>
          </p:cNvSpPr>
          <p:nvPr>
            <p:ph type="title"/>
          </p:nvPr>
        </p:nvSpPr>
        <p:spPr>
          <a:xfrm>
            <a:off x="787400" y="412304"/>
            <a:ext cx="11303000" cy="1447800"/>
          </a:xfrm>
        </p:spPr>
        <p:txBody>
          <a:bodyPr/>
          <a:lstStyle/>
          <a:p>
            <a:r>
              <a:rPr lang="en-US" sz="3400" dirty="0" smtClean="0"/>
              <a:t>Improving Database Performance (1)</a:t>
            </a:r>
            <a:r>
              <a:rPr lang="en-US" dirty="0" smtClean="0"/>
              <a:t/>
            </a:r>
            <a:br>
              <a:rPr lang="en-US" dirty="0" smtClean="0"/>
            </a:br>
            <a:r>
              <a:rPr lang="en-US" dirty="0" smtClean="0"/>
              <a:t>Shared Disk Architecture</a:t>
            </a:r>
            <a:endParaRPr lang="en-US" dirty="0"/>
          </a:p>
        </p:txBody>
      </p:sp>
      <p:sp>
        <p:nvSpPr>
          <p:cNvPr id="78" name="TextBox 77"/>
          <p:cNvSpPr txBox="1"/>
          <p:nvPr/>
        </p:nvSpPr>
        <p:spPr>
          <a:xfrm>
            <a:off x="7366496" y="5431006"/>
            <a:ext cx="4575406" cy="1384995"/>
          </a:xfrm>
          <a:prstGeom prst="rect">
            <a:avLst/>
          </a:prstGeom>
          <a:noFill/>
        </p:spPr>
        <p:txBody>
          <a:bodyPr wrap="square" rtlCol="0">
            <a:spAutoFit/>
          </a:bodyPr>
          <a:lstStyle/>
          <a:p>
            <a:r>
              <a:rPr lang="en-US" dirty="0" smtClean="0"/>
              <a:t>Shared</a:t>
            </a:r>
          </a:p>
          <a:p>
            <a:r>
              <a:rPr lang="en-US" dirty="0" smtClean="0"/>
              <a:t>Disk</a:t>
            </a:r>
            <a:endParaRPr lang="en-US" dirty="0"/>
          </a:p>
        </p:txBody>
      </p:sp>
      <p:pic>
        <p:nvPicPr>
          <p:cNvPr id="53" name="Picture 52"/>
          <p:cNvPicPr>
            <a:picLocks noChangeAspect="1"/>
          </p:cNvPicPr>
          <p:nvPr/>
        </p:nvPicPr>
        <p:blipFill>
          <a:blip r:embed="rId4"/>
          <a:stretch>
            <a:fillRect/>
          </a:stretch>
        </p:blipFill>
        <p:spPr>
          <a:xfrm rot="16200000">
            <a:off x="4520634" y="4122262"/>
            <a:ext cx="1214636" cy="1283552"/>
          </a:xfrm>
          <a:prstGeom prst="rect">
            <a:avLst/>
          </a:prstGeom>
        </p:spPr>
      </p:pic>
    </p:spTree>
    <p:extLst>
      <p:ext uri="{BB962C8B-B14F-4D97-AF65-F5344CB8AC3E}">
        <p14:creationId xmlns:p14="http://schemas.microsoft.com/office/powerpoint/2010/main" val="3837429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are held distributed, Dimensions are replicated</a:t>
            </a:r>
          </a:p>
        </p:txBody>
      </p:sp>
      <p:pic>
        <p:nvPicPr>
          <p:cNvPr id="4" name="Picture 3"/>
          <p:cNvPicPr>
            <a:picLocks noChangeAspect="1"/>
          </p:cNvPicPr>
          <p:nvPr/>
        </p:nvPicPr>
        <p:blipFill>
          <a:blip r:embed="rId2"/>
          <a:stretch>
            <a:fillRect/>
          </a:stretch>
        </p:blipFill>
        <p:spPr>
          <a:xfrm>
            <a:off x="-266352" y="1824343"/>
            <a:ext cx="13004800" cy="7949001"/>
          </a:xfrm>
          <a:prstGeom prst="rect">
            <a:avLst/>
          </a:prstGeom>
        </p:spPr>
      </p:pic>
      <p:sp>
        <p:nvSpPr>
          <p:cNvPr id="5" name="AutoShape 2"/>
          <p:cNvSpPr>
            <a:spLocks/>
          </p:cNvSpPr>
          <p:nvPr/>
        </p:nvSpPr>
        <p:spPr bwMode="auto">
          <a:xfrm>
            <a:off x="9238704" y="2328400"/>
            <a:ext cx="483840" cy="3096344"/>
          </a:xfrm>
          <a:prstGeom prst="rightBrace">
            <a:avLst>
              <a:gd name="adj1" fmla="val 33333"/>
              <a:gd name="adj2" fmla="val 50000"/>
            </a:avLst>
          </a:prstGeom>
          <a:noFill/>
          <a:ln w="63500">
            <a:solidFill>
              <a:srgbClr val="4A7EBB"/>
            </a:solidFill>
            <a:round/>
            <a:headEnd/>
            <a:tailEnd/>
          </a:ln>
          <a:effectLst>
            <a:outerShdw blurRad="38100" dist="2694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6" name="TextBox 5"/>
          <p:cNvSpPr txBox="1"/>
          <p:nvPr/>
        </p:nvSpPr>
        <p:spPr>
          <a:xfrm>
            <a:off x="9886776" y="3148608"/>
            <a:ext cx="3190032" cy="2031325"/>
          </a:xfrm>
          <a:prstGeom prst="rect">
            <a:avLst/>
          </a:prstGeom>
          <a:noFill/>
        </p:spPr>
        <p:txBody>
          <a:bodyPr wrap="square">
            <a:spAutoFit/>
          </a:bodyPr>
          <a:lstStyle/>
          <a:p>
            <a:pPr algn="l">
              <a:defRPr/>
            </a:pPr>
            <a:r>
              <a:rPr lang="en-US" b="1" dirty="0" smtClean="0">
                <a:solidFill>
                  <a:schemeClr val="tx1"/>
                </a:solidFill>
              </a:rPr>
              <a:t>Facts:</a:t>
            </a:r>
          </a:p>
          <a:p>
            <a:pPr algn="l">
              <a:defRPr/>
            </a:pPr>
            <a:r>
              <a:rPr lang="en-US" b="1" dirty="0" smtClean="0">
                <a:solidFill>
                  <a:schemeClr val="tx1"/>
                </a:solidFill>
              </a:rPr>
              <a:t>=&gt;Big</a:t>
            </a:r>
          </a:p>
          <a:p>
            <a:pPr>
              <a:defRPr/>
            </a:pPr>
            <a:r>
              <a:rPr lang="en-US" b="1" dirty="0" smtClean="0">
                <a:solidFill>
                  <a:schemeClr val="tx1"/>
                </a:solidFill>
              </a:rPr>
              <a:t>=&gt;Distribute</a:t>
            </a:r>
            <a:endParaRPr lang="en-US" b="1" dirty="0">
              <a:solidFill>
                <a:schemeClr val="tx1"/>
              </a:solidFill>
            </a:endParaRPr>
          </a:p>
        </p:txBody>
      </p:sp>
      <p:sp>
        <p:nvSpPr>
          <p:cNvPr id="7" name="TextBox 6"/>
          <p:cNvSpPr txBox="1"/>
          <p:nvPr/>
        </p:nvSpPr>
        <p:spPr>
          <a:xfrm>
            <a:off x="9920937" y="6244952"/>
            <a:ext cx="3134191" cy="2031325"/>
          </a:xfrm>
          <a:prstGeom prst="rect">
            <a:avLst/>
          </a:prstGeom>
          <a:noFill/>
        </p:spPr>
        <p:txBody>
          <a:bodyPr wrap="none">
            <a:spAutoFit/>
          </a:bodyPr>
          <a:lstStyle/>
          <a:p>
            <a:pPr algn="l">
              <a:defRPr/>
            </a:pPr>
            <a:r>
              <a:rPr lang="en-US" b="1" dirty="0" smtClean="0"/>
              <a:t>Dimensions</a:t>
            </a:r>
          </a:p>
          <a:p>
            <a:pPr algn="l">
              <a:defRPr/>
            </a:pPr>
            <a:r>
              <a:rPr lang="en-US" b="1" dirty="0" smtClean="0"/>
              <a:t>=&gt;Small </a:t>
            </a:r>
          </a:p>
          <a:p>
            <a:pPr algn="l">
              <a:defRPr/>
            </a:pPr>
            <a:r>
              <a:rPr lang="en-US" b="1" dirty="0" smtClean="0"/>
              <a:t>=&gt; Replicate</a:t>
            </a:r>
            <a:endParaRPr lang="en-US" b="1" dirty="0"/>
          </a:p>
        </p:txBody>
      </p:sp>
      <p:sp>
        <p:nvSpPr>
          <p:cNvPr id="8" name="AutoShape 2"/>
          <p:cNvSpPr>
            <a:spLocks/>
          </p:cNvSpPr>
          <p:nvPr/>
        </p:nvSpPr>
        <p:spPr bwMode="auto">
          <a:xfrm>
            <a:off x="9210056" y="5784784"/>
            <a:ext cx="483840" cy="3096344"/>
          </a:xfrm>
          <a:prstGeom prst="rightBrace">
            <a:avLst>
              <a:gd name="adj1" fmla="val 33333"/>
              <a:gd name="adj2" fmla="val 50000"/>
            </a:avLst>
          </a:prstGeom>
          <a:noFill/>
          <a:ln w="63500">
            <a:solidFill>
              <a:srgbClr val="4A7EBB"/>
            </a:solidFill>
            <a:round/>
            <a:headEnd/>
            <a:tailEnd/>
          </a:ln>
          <a:effectLst>
            <a:outerShdw blurRad="38100" dist="26940" dir="5400000" algn="ctr" rotWithShape="0">
              <a:srgbClr val="000000">
                <a:alpha val="35001"/>
              </a:srgbClr>
            </a:outerShdw>
          </a:effectLst>
        </p:spPr>
        <p:txBody>
          <a:bodyPr tIns="91440" bIns="91440">
            <a:prstTxWarp prst="textNoShape">
              <a:avLst/>
            </a:prstTxWarp>
          </a:bodyPr>
          <a:lstStyle/>
          <a:p>
            <a:pPr>
              <a:defRPr/>
            </a:pPr>
            <a:endParaRPr lang="en-US"/>
          </a:p>
        </p:txBody>
      </p:sp>
    </p:spTree>
    <p:extLst>
      <p:ext uri="{BB962C8B-B14F-4D97-AF65-F5344CB8AC3E}">
        <p14:creationId xmlns:p14="http://schemas.microsoft.com/office/powerpoint/2010/main" val="1774853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04" y="764704"/>
            <a:ext cx="12529392" cy="1447800"/>
          </a:xfrm>
        </p:spPr>
        <p:txBody>
          <a:bodyPr/>
          <a:lstStyle/>
          <a:p>
            <a:pPr algn="l"/>
            <a:r>
              <a:rPr lang="en-US" sz="4200" dirty="0" smtClean="0"/>
              <a:t>- Facts are partitioned across the data layer</a:t>
            </a:r>
            <a:r>
              <a:rPr lang="en-US" sz="4200" dirty="0"/>
              <a:t/>
            </a:r>
            <a:br>
              <a:rPr lang="en-US" sz="4200" dirty="0"/>
            </a:br>
            <a:r>
              <a:rPr lang="en-US" sz="4200" dirty="0" smtClean="0"/>
              <a:t>- Dimensions are replicated across the Query Layer</a:t>
            </a:r>
            <a:endParaRPr lang="en-US" sz="4200" dirty="0"/>
          </a:p>
        </p:txBody>
      </p:sp>
      <p:sp>
        <p:nvSpPr>
          <p:cNvPr id="49" name="Oval 10"/>
          <p:cNvSpPr>
            <a:spLocks noChangeAspect="1" noChangeArrowheads="1"/>
          </p:cNvSpPr>
          <p:nvPr/>
        </p:nvSpPr>
        <p:spPr bwMode="auto">
          <a:xfrm>
            <a:off x="4167199" y="5891054"/>
            <a:ext cx="1454230" cy="145423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50" name="Oval 10"/>
          <p:cNvSpPr>
            <a:spLocks noChangeAspect="1" noChangeArrowheads="1"/>
          </p:cNvSpPr>
          <p:nvPr/>
        </p:nvSpPr>
        <p:spPr bwMode="auto">
          <a:xfrm>
            <a:off x="5638656" y="5935558"/>
            <a:ext cx="1454229" cy="145423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85" name="Oval 10"/>
          <p:cNvSpPr>
            <a:spLocks noChangeAspect="1" noChangeArrowheads="1"/>
          </p:cNvSpPr>
          <p:nvPr/>
        </p:nvSpPr>
        <p:spPr bwMode="auto">
          <a:xfrm>
            <a:off x="7154614" y="5935558"/>
            <a:ext cx="1454229" cy="145423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86" name="Oval 10"/>
          <p:cNvSpPr>
            <a:spLocks noChangeAspect="1" noChangeArrowheads="1"/>
          </p:cNvSpPr>
          <p:nvPr/>
        </p:nvSpPr>
        <p:spPr bwMode="auto">
          <a:xfrm>
            <a:off x="8715076" y="5935558"/>
            <a:ext cx="1454230" cy="145423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5" name="Oval 10"/>
          <p:cNvSpPr>
            <a:spLocks noChangeAspect="1" noChangeArrowheads="1"/>
          </p:cNvSpPr>
          <p:nvPr/>
        </p:nvSpPr>
        <p:spPr bwMode="auto">
          <a:xfrm>
            <a:off x="10324347" y="5935558"/>
            <a:ext cx="1454229" cy="145423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6" name="Oval 10"/>
          <p:cNvSpPr>
            <a:spLocks noChangeAspect="1" noChangeArrowheads="1"/>
          </p:cNvSpPr>
          <p:nvPr/>
        </p:nvSpPr>
        <p:spPr bwMode="auto">
          <a:xfrm>
            <a:off x="4167199" y="7313702"/>
            <a:ext cx="1454230" cy="145423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7" name="Oval 10"/>
          <p:cNvSpPr>
            <a:spLocks noChangeAspect="1" noChangeArrowheads="1"/>
          </p:cNvSpPr>
          <p:nvPr/>
        </p:nvSpPr>
        <p:spPr bwMode="auto">
          <a:xfrm>
            <a:off x="5638656" y="7358204"/>
            <a:ext cx="1454229" cy="145423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8" name="Oval 10"/>
          <p:cNvSpPr>
            <a:spLocks noChangeAspect="1" noChangeArrowheads="1"/>
          </p:cNvSpPr>
          <p:nvPr/>
        </p:nvSpPr>
        <p:spPr bwMode="auto">
          <a:xfrm>
            <a:off x="7154614" y="7358204"/>
            <a:ext cx="1454229" cy="145423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9" name="Oval 10"/>
          <p:cNvSpPr>
            <a:spLocks noChangeAspect="1" noChangeArrowheads="1"/>
          </p:cNvSpPr>
          <p:nvPr/>
        </p:nvSpPr>
        <p:spPr bwMode="auto">
          <a:xfrm>
            <a:off x="8715076" y="7358204"/>
            <a:ext cx="1454230" cy="145423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00" name="Oval 10"/>
          <p:cNvSpPr>
            <a:spLocks noChangeAspect="1" noChangeArrowheads="1"/>
          </p:cNvSpPr>
          <p:nvPr/>
        </p:nvSpPr>
        <p:spPr bwMode="auto">
          <a:xfrm>
            <a:off x="10324347" y="7358204"/>
            <a:ext cx="1454229" cy="145423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01" name="AutoShape 2"/>
          <p:cNvSpPr>
            <a:spLocks noChangeArrowheads="1"/>
          </p:cNvSpPr>
          <p:nvPr/>
        </p:nvSpPr>
        <p:spPr bwMode="auto">
          <a:xfrm>
            <a:off x="11914956" y="6475331"/>
            <a:ext cx="607244" cy="1811686"/>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 lIns="18000" tIns="108000" rIns="90000" bIns="91440">
            <a:prstTxWarp prst="textNoShape">
              <a:avLst/>
            </a:prstTxWarp>
          </a:bodyPr>
          <a:lstStyle/>
          <a:p>
            <a:pPr>
              <a:spcAft>
                <a:spcPts val="1000"/>
              </a:spcAft>
              <a:defRPr/>
            </a:pPr>
            <a:r>
              <a:rPr lang="en-GB" sz="2400" dirty="0">
                <a:solidFill>
                  <a:srgbClr val="000000"/>
                </a:solidFill>
                <a:effectLst/>
                <a:latin typeface="Eurostile" charset="0"/>
                <a:ea typeface="Times New Roman" charset="0"/>
              </a:rPr>
              <a:t>Data Layer</a:t>
            </a:r>
            <a:endParaRPr lang="en-US" sz="2400" dirty="0">
              <a:solidFill>
                <a:srgbClr val="000000"/>
              </a:solidFill>
              <a:effectLst/>
              <a:latin typeface="Times New Roman" charset="0"/>
              <a:ea typeface="Times New Roman" charset="0"/>
            </a:endParaRPr>
          </a:p>
        </p:txBody>
      </p:sp>
      <p:sp>
        <p:nvSpPr>
          <p:cNvPr id="102" name="AutoShape 7"/>
          <p:cNvSpPr>
            <a:spLocks noChangeArrowheads="1"/>
          </p:cNvSpPr>
          <p:nvPr/>
        </p:nvSpPr>
        <p:spPr bwMode="auto">
          <a:xfrm>
            <a:off x="4481589" y="6162377"/>
            <a:ext cx="6976857" cy="569919"/>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03" name="AutoShape 9"/>
          <p:cNvSpPr>
            <a:spLocks noChangeArrowheads="1"/>
          </p:cNvSpPr>
          <p:nvPr/>
        </p:nvSpPr>
        <p:spPr bwMode="auto">
          <a:xfrm>
            <a:off x="6013877" y="2514600"/>
            <a:ext cx="1810681" cy="1823455"/>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104" name="Oval 10"/>
          <p:cNvSpPr>
            <a:spLocks noChangeArrowheads="1"/>
          </p:cNvSpPr>
          <p:nvPr/>
        </p:nvSpPr>
        <p:spPr bwMode="auto">
          <a:xfrm>
            <a:off x="6317679" y="2816069"/>
            <a:ext cx="1215926" cy="1215926"/>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05" name="AutoShape 11"/>
          <p:cNvSpPr>
            <a:spLocks noChangeArrowheads="1"/>
          </p:cNvSpPr>
          <p:nvPr/>
        </p:nvSpPr>
        <p:spPr bwMode="auto">
          <a:xfrm>
            <a:off x="4481589" y="7072527"/>
            <a:ext cx="6976857" cy="304341"/>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06" name="AutoShape 12"/>
          <p:cNvSpPr>
            <a:spLocks noChangeArrowheads="1"/>
          </p:cNvSpPr>
          <p:nvPr/>
        </p:nvSpPr>
        <p:spPr bwMode="auto">
          <a:xfrm>
            <a:off x="4481589" y="7694127"/>
            <a:ext cx="6976857" cy="885745"/>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07" name="AutoShape 14"/>
          <p:cNvSpPr>
            <a:spLocks noChangeArrowheads="1"/>
          </p:cNvSpPr>
          <p:nvPr/>
        </p:nvSpPr>
        <p:spPr bwMode="auto">
          <a:xfrm>
            <a:off x="8850189" y="2514600"/>
            <a:ext cx="1810681" cy="1823455"/>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108" name="Oval 15"/>
          <p:cNvSpPr>
            <a:spLocks noChangeArrowheads="1"/>
          </p:cNvSpPr>
          <p:nvPr/>
        </p:nvSpPr>
        <p:spPr bwMode="auto">
          <a:xfrm>
            <a:off x="9154359" y="2816069"/>
            <a:ext cx="1215926" cy="1215926"/>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12" name="AutoShape 21"/>
          <p:cNvSpPr>
            <a:spLocks/>
          </p:cNvSpPr>
          <p:nvPr/>
        </p:nvSpPr>
        <p:spPr bwMode="auto">
          <a:xfrm>
            <a:off x="11571854" y="2514600"/>
            <a:ext cx="275629" cy="3008949"/>
          </a:xfrm>
          <a:prstGeom prst="rightBrace">
            <a:avLst>
              <a:gd name="adj1" fmla="val 91410"/>
              <a:gd name="adj2" fmla="val 50000"/>
            </a:avLst>
          </a:pr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13" name="AutoShape 22"/>
          <p:cNvSpPr>
            <a:spLocks/>
          </p:cNvSpPr>
          <p:nvPr/>
        </p:nvSpPr>
        <p:spPr bwMode="auto">
          <a:xfrm>
            <a:off x="11571854" y="5858036"/>
            <a:ext cx="275629" cy="3008949"/>
          </a:xfrm>
          <a:prstGeom prst="rightBrace">
            <a:avLst>
              <a:gd name="adj1" fmla="val 91410"/>
              <a:gd name="adj2" fmla="val 50000"/>
            </a:avLst>
          </a:pr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14" name="Text Box 23"/>
          <p:cNvSpPr txBox="1">
            <a:spLocks noChangeArrowheads="1"/>
          </p:cNvSpPr>
          <p:nvPr/>
        </p:nvSpPr>
        <p:spPr bwMode="auto">
          <a:xfrm>
            <a:off x="9817776" y="6230423"/>
            <a:ext cx="1823344" cy="607818"/>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Transactions</a:t>
            </a:r>
          </a:p>
        </p:txBody>
      </p:sp>
      <p:sp>
        <p:nvSpPr>
          <p:cNvPr id="115" name="Text Box 24"/>
          <p:cNvSpPr txBox="1">
            <a:spLocks noChangeArrowheads="1"/>
          </p:cNvSpPr>
          <p:nvPr/>
        </p:nvSpPr>
        <p:spPr bwMode="auto">
          <a:xfrm>
            <a:off x="10053090" y="7681055"/>
            <a:ext cx="1823344" cy="607818"/>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Cashflows</a:t>
            </a:r>
          </a:p>
        </p:txBody>
      </p:sp>
      <p:sp>
        <p:nvSpPr>
          <p:cNvPr id="116" name="AutoShape 26"/>
          <p:cNvSpPr>
            <a:spLocks noChangeArrowheads="1"/>
          </p:cNvSpPr>
          <p:nvPr/>
        </p:nvSpPr>
        <p:spPr bwMode="auto">
          <a:xfrm>
            <a:off x="11876195" y="2818941"/>
            <a:ext cx="608680" cy="2430416"/>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 lIns="18000" tIns="108000" rIns="90000" bIns="91440">
            <a:prstTxWarp prst="textNoShape">
              <a:avLst/>
            </a:prstTxWarp>
            <a:normAutofit/>
          </a:bodyPr>
          <a:lstStyle/>
          <a:p>
            <a:pPr>
              <a:spcAft>
                <a:spcPts val="1000"/>
              </a:spcAft>
              <a:defRPr/>
            </a:pPr>
            <a:r>
              <a:rPr lang="en-GB" sz="2400" dirty="0" smtClean="0">
                <a:solidFill>
                  <a:srgbClr val="000000"/>
                </a:solidFill>
                <a:effectLst/>
                <a:latin typeface="Eurostile" charset="0"/>
                <a:ea typeface="Times New Roman" charset="0"/>
              </a:rPr>
              <a:t>Query Layer</a:t>
            </a:r>
            <a:endParaRPr lang="en-US" sz="2400" dirty="0">
              <a:solidFill>
                <a:srgbClr val="000000"/>
              </a:solidFill>
              <a:effectLst/>
              <a:latin typeface="Times New Roman" charset="0"/>
              <a:ea typeface="Times New Roman" charset="0"/>
            </a:endParaRPr>
          </a:p>
        </p:txBody>
      </p:sp>
      <p:sp>
        <p:nvSpPr>
          <p:cNvPr id="117" name="Text Box 27"/>
          <p:cNvSpPr txBox="1">
            <a:spLocks noChangeArrowheads="1"/>
          </p:cNvSpPr>
          <p:nvPr/>
        </p:nvSpPr>
        <p:spPr bwMode="auto">
          <a:xfrm>
            <a:off x="10470939" y="6961382"/>
            <a:ext cx="1823344" cy="607818"/>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Mtms</a:t>
            </a:r>
          </a:p>
        </p:txBody>
      </p:sp>
      <p:sp>
        <p:nvSpPr>
          <p:cNvPr id="118" name="Text Box 18"/>
          <p:cNvSpPr txBox="1">
            <a:spLocks noChangeArrowheads="1"/>
          </p:cNvSpPr>
          <p:nvPr/>
        </p:nvSpPr>
        <p:spPr bwMode="auto">
          <a:xfrm>
            <a:off x="9059771" y="8716827"/>
            <a:ext cx="2374287" cy="600927"/>
          </a:xfrm>
          <a:prstGeom prst="rect">
            <a:avLst/>
          </a:prstGeom>
          <a:noFill/>
          <a:ln w="9525">
            <a:noFill/>
            <a:miter lim="800000"/>
            <a:headEnd/>
            <a:tailEnd/>
          </a:ln>
        </p:spPr>
        <p:txBody>
          <a:bodyPr tIns="91440" bIns="91440">
            <a:prstTxWarp prst="textNoShape">
              <a:avLst/>
            </a:prstTxWarp>
          </a:bodyPr>
          <a:lstStyle/>
          <a:p>
            <a:pPr>
              <a:spcAft>
                <a:spcPts val="400"/>
              </a:spcAft>
            </a:pPr>
            <a:r>
              <a:rPr lang="en-GB" sz="2400">
                <a:solidFill>
                  <a:srgbClr val="000000"/>
                </a:solidFill>
                <a:effectLst/>
                <a:latin typeface="Eurostile" charset="0"/>
                <a:ea typeface="Times New Roman" charset="0"/>
                <a:cs typeface="Times New Roman" charset="0"/>
              </a:rPr>
              <a:t>Fact Storage</a:t>
            </a:r>
          </a:p>
          <a:p>
            <a:pPr>
              <a:spcAft>
                <a:spcPts val="400"/>
              </a:spcAft>
            </a:pPr>
            <a:r>
              <a:rPr lang="en-GB" sz="2400">
                <a:solidFill>
                  <a:srgbClr val="000000"/>
                </a:solidFill>
                <a:effectLst/>
                <a:latin typeface="Eurostile" charset="0"/>
                <a:ea typeface="Times New Roman" charset="0"/>
                <a:cs typeface="Times New Roman" charset="0"/>
              </a:rPr>
              <a:t>(Partitioned)</a:t>
            </a:r>
          </a:p>
        </p:txBody>
      </p:sp>
      <p:sp>
        <p:nvSpPr>
          <p:cNvPr id="120" name="AutoShape 16"/>
          <p:cNvSpPr>
            <a:spLocks noChangeArrowheads="1"/>
          </p:cNvSpPr>
          <p:nvPr/>
        </p:nvSpPr>
        <p:spPr bwMode="auto">
          <a:xfrm>
            <a:off x="6699540" y="4033430"/>
            <a:ext cx="476608" cy="2670156"/>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4" name="AutoShape 16"/>
          <p:cNvSpPr>
            <a:spLocks noChangeArrowheads="1"/>
          </p:cNvSpPr>
          <p:nvPr/>
        </p:nvSpPr>
        <p:spPr bwMode="auto">
          <a:xfrm>
            <a:off x="9530992" y="4038600"/>
            <a:ext cx="476608" cy="2670156"/>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nvGrpSpPr>
          <p:cNvPr id="47" name="Group 46"/>
          <p:cNvGrpSpPr>
            <a:grpSpLocks noChangeAspect="1"/>
          </p:cNvGrpSpPr>
          <p:nvPr/>
        </p:nvGrpSpPr>
        <p:grpSpPr>
          <a:xfrm>
            <a:off x="0" y="2895600"/>
            <a:ext cx="5547360" cy="2933700"/>
            <a:chOff x="482600" y="2514600"/>
            <a:chExt cx="7924800" cy="4191000"/>
          </a:xfrm>
        </p:grpSpPr>
        <p:grpSp>
          <p:nvGrpSpPr>
            <p:cNvPr id="51" name="Group 15"/>
            <p:cNvGrpSpPr/>
            <p:nvPr/>
          </p:nvGrpSpPr>
          <p:grpSpPr>
            <a:xfrm>
              <a:off x="2235201" y="2514603"/>
              <a:ext cx="4648202" cy="4114801"/>
              <a:chOff x="2159000" y="3276600"/>
              <a:chExt cx="2971800" cy="2590800"/>
            </a:xfrm>
          </p:grpSpPr>
          <p:sp>
            <p:nvSpPr>
              <p:cNvPr id="54" name="Oval 5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 name="Oval 54"/>
              <p:cNvSpPr/>
              <p:nvPr/>
            </p:nvSpPr>
            <p:spPr bwMode="auto">
              <a:xfrm>
                <a:off x="3530600" y="3886200"/>
                <a:ext cx="1295400" cy="1066800"/>
              </a:xfrm>
              <a:prstGeom prst="ellipse">
                <a:avLst/>
              </a:prstGeom>
              <a:solidFill>
                <a:srgbClr val="800000"/>
              </a:soli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 name="Oval 55"/>
              <p:cNvSpPr/>
              <p:nvPr/>
            </p:nvSpPr>
            <p:spPr bwMode="auto">
              <a:xfrm>
                <a:off x="2159000" y="3657600"/>
                <a:ext cx="1295400" cy="1066800"/>
              </a:xfrm>
              <a:prstGeom prst="ellipse">
                <a:avLst/>
              </a:prstGeom>
              <a:solidFill>
                <a:srgbClr val="FFFF00"/>
              </a:soli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 name="Oval 56"/>
              <p:cNvSpPr/>
              <p:nvPr/>
            </p:nvSpPr>
            <p:spPr bwMode="auto">
              <a:xfrm>
                <a:off x="2159000" y="3276600"/>
                <a:ext cx="533400" cy="609600"/>
              </a:xfrm>
              <a:prstGeom prst="ellipse">
                <a:avLst/>
              </a:prstGeom>
              <a:solidFill>
                <a:srgbClr val="FF0000"/>
              </a:soli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 name="Oval 57"/>
              <p:cNvSpPr/>
              <p:nvPr/>
            </p:nvSpPr>
            <p:spPr bwMode="auto">
              <a:xfrm>
                <a:off x="4597400" y="3733800"/>
                <a:ext cx="533400" cy="609600"/>
              </a:xfrm>
              <a:prstGeom prst="ellipse">
                <a:avLst/>
              </a:prstGeom>
              <a:solidFill>
                <a:srgbClr val="FF0000"/>
              </a:soli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 name="Oval 58"/>
              <p:cNvSpPr/>
              <p:nvPr/>
            </p:nvSpPr>
            <p:spPr bwMode="auto">
              <a:xfrm>
                <a:off x="3759200" y="3505200"/>
                <a:ext cx="533400" cy="609600"/>
              </a:xfrm>
              <a:prstGeom prst="ellipse">
                <a:avLst/>
              </a:prstGeom>
              <a:solidFill>
                <a:srgbClr val="0000FF"/>
              </a:soli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52" name="Oval 51"/>
            <p:cNvSpPr/>
            <p:nvPr/>
          </p:nvSpPr>
          <p:spPr bwMode="auto">
            <a:xfrm>
              <a:off x="482600" y="2743200"/>
              <a:ext cx="7924800" cy="1600200"/>
            </a:xfrm>
            <a:prstGeom prst="ellipse">
              <a:avLst/>
            </a:prstGeom>
            <a:noFill/>
            <a:ln w="63500" cap="flat" cmpd="sng" algn="ctr">
              <a:solidFill>
                <a:srgbClr val="0000F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3" name="Oval 52"/>
            <p:cNvSpPr>
              <a:spLocks noChangeAspect="1"/>
            </p:cNvSpPr>
            <p:nvPr/>
          </p:nvSpPr>
          <p:spPr bwMode="auto">
            <a:xfrm>
              <a:off x="2006600" y="3886200"/>
              <a:ext cx="5105400" cy="2819400"/>
            </a:xfrm>
            <a:prstGeom prst="ellipse">
              <a:avLst/>
            </a:prstGeom>
            <a:noFill/>
            <a:ln w="63500" cap="flat" cmpd="sng" algn="ctr">
              <a:solidFill>
                <a:srgbClr val="0000F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63" name="Curved Right Arrow 62"/>
          <p:cNvSpPr/>
          <p:nvPr/>
        </p:nvSpPr>
        <p:spPr bwMode="auto">
          <a:xfrm rot="19635185">
            <a:off x="2511234" y="5854672"/>
            <a:ext cx="1143000" cy="2132607"/>
          </a:xfrm>
          <a:prstGeom prst="curvedRightArrow">
            <a:avLst>
              <a:gd name="adj1" fmla="val 0"/>
              <a:gd name="adj2" fmla="val 35964"/>
              <a:gd name="adj3" fmla="val 25000"/>
            </a:avLst>
          </a:prstGeom>
          <a:gradFill rotWithShape="0">
            <a:gsLst>
              <a:gs pos="0">
                <a:srgbClr val="0082E5">
                  <a:alpha val="75000"/>
                </a:srgbClr>
              </a:gs>
              <a:gs pos="100000">
                <a:srgbClr val="0057E5">
                  <a:alpha val="64999"/>
                </a:srgbClr>
              </a:gs>
            </a:gsLst>
            <a:lin ang="5400000" scaled="1"/>
          </a:gradFill>
          <a:ln w="1016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5" name="Curved Right Arrow 64"/>
          <p:cNvSpPr/>
          <p:nvPr/>
        </p:nvSpPr>
        <p:spPr bwMode="auto">
          <a:xfrm rot="16200000">
            <a:off x="5168404" y="3543797"/>
            <a:ext cx="1143000" cy="2132607"/>
          </a:xfrm>
          <a:prstGeom prst="curvedRightArrow">
            <a:avLst>
              <a:gd name="adj1" fmla="val 0"/>
              <a:gd name="adj2" fmla="val 35964"/>
              <a:gd name="adj3" fmla="val 25000"/>
            </a:avLst>
          </a:prstGeom>
          <a:solidFill>
            <a:srgbClr val="0000FF"/>
          </a:solidFill>
          <a:ln w="1016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6" name="Curved Right Arrow 65"/>
          <p:cNvSpPr/>
          <p:nvPr/>
        </p:nvSpPr>
        <p:spPr bwMode="auto">
          <a:xfrm rot="16200000">
            <a:off x="6502402" y="2209800"/>
            <a:ext cx="1143000" cy="4800601"/>
          </a:xfrm>
          <a:prstGeom prst="curvedRightArrow">
            <a:avLst>
              <a:gd name="adj1" fmla="val 0"/>
              <a:gd name="adj2" fmla="val 35964"/>
              <a:gd name="adj3" fmla="val 25000"/>
            </a:avLst>
          </a:prstGeom>
          <a:solidFill>
            <a:srgbClr val="0000FF"/>
          </a:solidFill>
          <a:ln w="1016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1163324"/>
              </p:ext>
            </p:extLst>
          </p:nvPr>
        </p:nvGraphicFramePr>
        <p:xfrm>
          <a:off x="787400" y="2743200"/>
          <a:ext cx="11303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797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So how does they help us to run queries without distributed joins?</a:t>
            </a:r>
            <a:endParaRPr lang="en-US" dirty="0"/>
          </a:p>
        </p:txBody>
      </p:sp>
      <p:sp>
        <p:nvSpPr>
          <p:cNvPr id="55" name="Content Placeholder 54"/>
          <p:cNvSpPr>
            <a:spLocks noGrp="1"/>
          </p:cNvSpPr>
          <p:nvPr>
            <p:ph idx="1"/>
          </p:nvPr>
        </p:nvSpPr>
        <p:spPr>
          <a:xfrm>
            <a:off x="787400" y="3897560"/>
            <a:ext cx="11303000" cy="6019800"/>
          </a:xfrm>
        </p:spPr>
        <p:txBody>
          <a:bodyPr/>
          <a:lstStyle/>
          <a:p>
            <a:pPr>
              <a:buNone/>
            </a:pPr>
            <a:r>
              <a:rPr lang="en-US" dirty="0" smtClean="0"/>
              <a:t>This query involves:</a:t>
            </a:r>
          </a:p>
          <a:p>
            <a:r>
              <a:rPr lang="en-US" dirty="0" smtClean="0"/>
              <a:t>Joins between Dimensions: </a:t>
            </a:r>
            <a:r>
              <a:rPr lang="en-US" dirty="0"/>
              <a:t>t</a:t>
            </a:r>
            <a:r>
              <a:rPr lang="en-US" dirty="0" smtClean="0"/>
              <a:t>o evaluate where clause</a:t>
            </a:r>
          </a:p>
          <a:p>
            <a:r>
              <a:rPr lang="en-US" dirty="0" smtClean="0"/>
              <a:t>Joins between Facts: </a:t>
            </a:r>
            <a:r>
              <a:rPr lang="en-US" dirty="0"/>
              <a:t>T</a:t>
            </a:r>
            <a:r>
              <a:rPr lang="en-US" dirty="0" smtClean="0"/>
              <a:t>ransaction joins to MTM</a:t>
            </a:r>
          </a:p>
          <a:p>
            <a:r>
              <a:rPr lang="en-US" dirty="0" smtClean="0"/>
              <a:t>Joins between all facts and dimensions needed to construct return result  </a:t>
            </a:r>
            <a:endParaRPr lang="en-US" dirty="0"/>
          </a:p>
        </p:txBody>
      </p:sp>
      <p:sp>
        <p:nvSpPr>
          <p:cNvPr id="45" name="AutoShape 2"/>
          <p:cNvSpPr>
            <a:spLocks noChangeArrowheads="1"/>
          </p:cNvSpPr>
          <p:nvPr/>
        </p:nvSpPr>
        <p:spPr bwMode="auto">
          <a:xfrm>
            <a:off x="2902000" y="2213248"/>
            <a:ext cx="6961584" cy="1295400"/>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smtClean="0">
                <a:solidFill>
                  <a:srgbClr val="000000"/>
                </a:solidFill>
                <a:effectLst/>
                <a:latin typeface="Eurostile" charset="0"/>
                <a:ea typeface="Times New Roman" charset="0"/>
              </a:rPr>
              <a:t>Select Transaction, MTM, </a:t>
            </a:r>
            <a:r>
              <a:rPr lang="en-GB" sz="2400" dirty="0" err="1" smtClean="0">
                <a:solidFill>
                  <a:srgbClr val="000000"/>
                </a:solidFill>
                <a:effectLst/>
                <a:latin typeface="Eurostile" charset="0"/>
                <a:ea typeface="Times New Roman" charset="0"/>
              </a:rPr>
              <a:t>ReferenceData</a:t>
            </a:r>
            <a:r>
              <a:rPr lang="en-GB" sz="2400" dirty="0" smtClean="0">
                <a:solidFill>
                  <a:srgbClr val="000000"/>
                </a:solidFill>
                <a:effectLst/>
                <a:latin typeface="Eurostile" charset="0"/>
                <a:ea typeface="Times New Roman" charset="0"/>
              </a:rPr>
              <a:t> From MTM, Transaction, Ref Where Cost Centre = ‘CC1’</a:t>
            </a:r>
            <a:endParaRPr lang="en-US" sz="2400" dirty="0">
              <a:solidFill>
                <a:srgbClr val="000000"/>
              </a:solidFill>
              <a:effectLst/>
              <a:latin typeface="Times New Roman" charset="0"/>
              <a:ea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Focus on the where clause:</a:t>
            </a:r>
            <a:br>
              <a:rPr lang="en-US" dirty="0" smtClean="0"/>
            </a:br>
            <a:r>
              <a:rPr lang="en-GB" sz="3800" dirty="0">
                <a:solidFill>
                  <a:srgbClr val="CCFFCC"/>
                </a:solidFill>
                <a:effectLst/>
                <a:latin typeface="Eurostile" charset="0"/>
                <a:ea typeface="Times New Roman" charset="0"/>
              </a:rPr>
              <a:t>Where Cost Centre = ‘CC1’</a:t>
            </a:r>
            <a:r>
              <a:rPr lang="en-US" dirty="0">
                <a:solidFill>
                  <a:srgbClr val="000000"/>
                </a:solidFill>
                <a:effectLst/>
                <a:latin typeface="Times New Roman" charset="0"/>
                <a:ea typeface="Times New Roman" charset="0"/>
              </a:rPr>
              <a:t/>
            </a:r>
            <a:br>
              <a:rPr lang="en-US" dirty="0">
                <a:solidFill>
                  <a:srgbClr val="000000"/>
                </a:solidFill>
                <a:effectLst/>
                <a:latin typeface="Times New Roman" charset="0"/>
                <a:ea typeface="Times New Roman" charset="0"/>
              </a:rPr>
            </a:br>
            <a:r>
              <a:rPr lang="en-US" dirty="0" smtClean="0"/>
              <a:t> </a:t>
            </a:r>
            <a:endParaRPr lang="en-US" dirty="0"/>
          </a:p>
        </p:txBody>
      </p:sp>
      <p:pic>
        <p:nvPicPr>
          <p:cNvPr id="36867" name="Picture 4"/>
          <p:cNvPicPr>
            <a:picLocks noChangeAspect="1" noChangeArrowheads="1"/>
          </p:cNvPicPr>
          <p:nvPr/>
        </p:nvPicPr>
        <p:blipFill>
          <a:blip r:embed="rId2"/>
          <a:srcRect/>
          <a:stretch>
            <a:fillRect/>
          </a:stretch>
        </p:blipFill>
        <p:spPr bwMode="auto">
          <a:xfrm>
            <a:off x="1339850" y="2212975"/>
            <a:ext cx="10323513" cy="7288213"/>
          </a:xfrm>
          <a:prstGeom prst="rect">
            <a:avLst/>
          </a:prstGeom>
          <a:noFill/>
          <a:ln w="9525">
            <a:noFill/>
            <a:miter lim="800000"/>
            <a:headEnd/>
            <a:tailEnd/>
          </a:ln>
        </p:spPr>
      </p:pic>
      <p:sp>
        <p:nvSpPr>
          <p:cNvPr id="7" name="Oval 6"/>
          <p:cNvSpPr/>
          <p:nvPr/>
        </p:nvSpPr>
        <p:spPr bwMode="auto">
          <a:xfrm>
            <a:off x="8255000" y="3733800"/>
            <a:ext cx="1447800" cy="685800"/>
          </a:xfrm>
          <a:prstGeom prst="ellipse">
            <a:avLst/>
          </a:prstGeom>
          <a:noFill/>
          <a:ln w="635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8026400" y="4495800"/>
            <a:ext cx="2743200" cy="685800"/>
          </a:xfrm>
          <a:prstGeom prst="ellipse">
            <a:avLst/>
          </a:prstGeom>
          <a:noFill/>
          <a:ln w="635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7493000" y="5181600"/>
            <a:ext cx="3657600" cy="685800"/>
          </a:xfrm>
          <a:prstGeom prst="ellipse">
            <a:avLst/>
          </a:prstGeom>
          <a:noFill/>
          <a:ln w="635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Bent Arrow 9"/>
          <p:cNvSpPr/>
          <p:nvPr/>
        </p:nvSpPr>
        <p:spPr bwMode="auto">
          <a:xfrm rot="10800000">
            <a:off x="7569200" y="5867400"/>
            <a:ext cx="1905000" cy="990599"/>
          </a:xfrm>
          <a:prstGeom prst="bentArrow">
            <a:avLst>
              <a:gd name="adj1" fmla="val 25000"/>
              <a:gd name="adj2" fmla="val 28374"/>
              <a:gd name="adj3" fmla="val 25000"/>
              <a:gd name="adj4" fmla="val 43750"/>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1447800" y="3698748"/>
            <a:ext cx="8986838" cy="6110415"/>
            <a:chOff x="1549400" y="2784348"/>
            <a:chExt cx="8986838" cy="6110415"/>
          </a:xfrm>
        </p:grpSpPr>
        <p:sp>
          <p:nvSpPr>
            <p:cNvPr id="29" name="Oval 10"/>
            <p:cNvSpPr>
              <a:spLocks noChangeAspect="1" noChangeArrowheads="1"/>
            </p:cNvSpPr>
            <p:nvPr/>
          </p:nvSpPr>
          <p:spPr bwMode="auto">
            <a:xfrm>
              <a:off x="1549400" y="5105400"/>
              <a:ext cx="1608138" cy="1608138"/>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0" name="Oval 10"/>
            <p:cNvSpPr>
              <a:spLocks noChangeAspect="1" noChangeArrowheads="1"/>
            </p:cNvSpPr>
            <p:nvPr/>
          </p:nvSpPr>
          <p:spPr bwMode="auto">
            <a:xfrm>
              <a:off x="31765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1" name="Oval 10"/>
            <p:cNvSpPr>
              <a:spLocks noChangeAspect="1" noChangeArrowheads="1"/>
            </p:cNvSpPr>
            <p:nvPr/>
          </p:nvSpPr>
          <p:spPr bwMode="auto">
            <a:xfrm>
              <a:off x="48529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2" name="Oval 10"/>
            <p:cNvSpPr>
              <a:spLocks noChangeAspect="1" noChangeArrowheads="1"/>
            </p:cNvSpPr>
            <p:nvPr/>
          </p:nvSpPr>
          <p:spPr bwMode="auto">
            <a:xfrm>
              <a:off x="6578600" y="5154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3" name="Oval 10"/>
            <p:cNvSpPr>
              <a:spLocks noChangeAspect="1" noChangeArrowheads="1"/>
            </p:cNvSpPr>
            <p:nvPr/>
          </p:nvSpPr>
          <p:spPr bwMode="auto">
            <a:xfrm>
              <a:off x="83581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4" name="Oval 10"/>
            <p:cNvSpPr>
              <a:spLocks noChangeAspect="1" noChangeArrowheads="1"/>
            </p:cNvSpPr>
            <p:nvPr/>
          </p:nvSpPr>
          <p:spPr bwMode="auto">
            <a:xfrm>
              <a:off x="1549400" y="6678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5" name="Oval 10"/>
            <p:cNvSpPr>
              <a:spLocks noChangeAspect="1" noChangeArrowheads="1"/>
            </p:cNvSpPr>
            <p:nvPr/>
          </p:nvSpPr>
          <p:spPr bwMode="auto">
            <a:xfrm>
              <a:off x="31765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6" name="Oval 10"/>
            <p:cNvSpPr>
              <a:spLocks noChangeAspect="1" noChangeArrowheads="1"/>
            </p:cNvSpPr>
            <p:nvPr/>
          </p:nvSpPr>
          <p:spPr bwMode="auto">
            <a:xfrm>
              <a:off x="48529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7" name="Oval 10"/>
            <p:cNvSpPr>
              <a:spLocks noChangeAspect="1" noChangeArrowheads="1"/>
            </p:cNvSpPr>
            <p:nvPr/>
          </p:nvSpPr>
          <p:spPr bwMode="auto">
            <a:xfrm>
              <a:off x="6578600" y="6726238"/>
              <a:ext cx="1608138"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8" name="Oval 10"/>
            <p:cNvSpPr>
              <a:spLocks noChangeAspect="1" noChangeArrowheads="1"/>
            </p:cNvSpPr>
            <p:nvPr/>
          </p:nvSpPr>
          <p:spPr bwMode="auto">
            <a:xfrm>
              <a:off x="83581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10279" name="AutoShape 7"/>
            <p:cNvSpPr>
              <a:spLocks noChangeArrowheads="1"/>
            </p:cNvSpPr>
            <p:nvPr/>
          </p:nvSpPr>
          <p:spPr bwMode="auto">
            <a:xfrm>
              <a:off x="1897063" y="5405438"/>
              <a:ext cx="7715250" cy="628650"/>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3" name="AutoShape 11"/>
            <p:cNvSpPr>
              <a:spLocks noChangeArrowheads="1"/>
            </p:cNvSpPr>
            <p:nvPr/>
          </p:nvSpPr>
          <p:spPr bwMode="auto">
            <a:xfrm>
              <a:off x="1897063" y="6411913"/>
              <a:ext cx="7715250" cy="336550"/>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4" name="AutoShape 12"/>
            <p:cNvSpPr>
              <a:spLocks noChangeArrowheads="1"/>
            </p:cNvSpPr>
            <p:nvPr/>
          </p:nvSpPr>
          <p:spPr bwMode="auto">
            <a:xfrm>
              <a:off x="1897063" y="7097713"/>
              <a:ext cx="7715250" cy="981075"/>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6" name="AutoShape 14"/>
            <p:cNvSpPr>
              <a:spLocks noChangeArrowheads="1"/>
            </p:cNvSpPr>
            <p:nvPr/>
          </p:nvSpPr>
          <p:spPr bwMode="auto">
            <a:xfrm>
              <a:off x="4804951" y="2784348"/>
              <a:ext cx="2002249" cy="2016252"/>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310287" name="Oval 15"/>
            <p:cNvSpPr>
              <a:spLocks noChangeArrowheads="1"/>
            </p:cNvSpPr>
            <p:nvPr/>
          </p:nvSpPr>
          <p:spPr bwMode="auto">
            <a:xfrm>
              <a:off x="5116959" y="3117723"/>
              <a:ext cx="1343025" cy="1344613"/>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4061" name="Text Box 23"/>
            <p:cNvSpPr txBox="1">
              <a:spLocks noChangeArrowheads="1"/>
            </p:cNvSpPr>
            <p:nvPr/>
          </p:nvSpPr>
          <p:spPr bwMode="auto">
            <a:xfrm>
              <a:off x="7797800" y="5480050"/>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Transactions</a:t>
              </a:r>
            </a:p>
          </p:txBody>
        </p:sp>
        <p:sp>
          <p:nvSpPr>
            <p:cNvPr id="44062" name="Text Box 24"/>
            <p:cNvSpPr txBox="1">
              <a:spLocks noChangeArrowheads="1"/>
            </p:cNvSpPr>
            <p:nvPr/>
          </p:nvSpPr>
          <p:spPr bwMode="auto">
            <a:xfrm>
              <a:off x="8058150" y="7085013"/>
              <a:ext cx="2016125" cy="671512"/>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Cashflows</a:t>
              </a:r>
            </a:p>
          </p:txBody>
        </p:sp>
        <p:sp>
          <p:nvSpPr>
            <p:cNvPr id="44064" name="Text Box 27"/>
            <p:cNvSpPr txBox="1">
              <a:spLocks noChangeArrowheads="1"/>
            </p:cNvSpPr>
            <p:nvPr/>
          </p:nvSpPr>
          <p:spPr bwMode="auto">
            <a:xfrm>
              <a:off x="8520113" y="6288088"/>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Mtms</a:t>
              </a:r>
            </a:p>
          </p:txBody>
        </p:sp>
        <p:sp>
          <p:nvSpPr>
            <p:cNvPr id="44065" name="Text Box 18"/>
            <p:cNvSpPr txBox="1">
              <a:spLocks noChangeArrowheads="1"/>
            </p:cNvSpPr>
            <p:nvPr/>
          </p:nvSpPr>
          <p:spPr bwMode="auto">
            <a:xfrm>
              <a:off x="6959600" y="8229600"/>
              <a:ext cx="2625725" cy="665163"/>
            </a:xfrm>
            <a:prstGeom prst="rect">
              <a:avLst/>
            </a:prstGeom>
            <a:noFill/>
            <a:ln w="9525">
              <a:noFill/>
              <a:miter lim="800000"/>
              <a:headEnd/>
              <a:tailEnd/>
            </a:ln>
          </p:spPr>
          <p:txBody>
            <a:bodyPr tIns="91440" bIns="91440">
              <a:prstTxWarp prst="textNoShape">
                <a:avLst/>
              </a:prstTxWarp>
            </a:bodyPr>
            <a:lstStyle/>
            <a:p>
              <a:pPr>
                <a:spcAft>
                  <a:spcPts val="400"/>
                </a:spcAft>
              </a:pPr>
              <a:r>
                <a:rPr lang="en-GB" sz="2400" dirty="0" smtClean="0">
                  <a:solidFill>
                    <a:srgbClr val="000000"/>
                  </a:solidFill>
                  <a:effectLst/>
                  <a:latin typeface="Eurostile" charset="0"/>
                  <a:ea typeface="Times New Roman" charset="0"/>
                  <a:cs typeface="Times New Roman" charset="0"/>
                </a:rPr>
                <a:t>Partitioned Storage</a:t>
              </a:r>
              <a:endParaRPr lang="en-GB" sz="2400" dirty="0">
                <a:solidFill>
                  <a:srgbClr val="000000"/>
                </a:solidFill>
                <a:effectLst/>
                <a:latin typeface="Eurostile" charset="0"/>
                <a:ea typeface="Times New Roman" charset="0"/>
                <a:cs typeface="Times New Roman" charset="0"/>
              </a:endParaRPr>
            </a:p>
          </p:txBody>
        </p:sp>
      </p:grpSp>
      <p:sp>
        <p:nvSpPr>
          <p:cNvPr id="43" name="Title 42"/>
          <p:cNvSpPr>
            <a:spLocks noGrp="1"/>
          </p:cNvSpPr>
          <p:nvPr>
            <p:ph type="title"/>
          </p:nvPr>
        </p:nvSpPr>
        <p:spPr/>
        <p:txBody>
          <a:bodyPr/>
          <a:lstStyle/>
          <a:p>
            <a:r>
              <a:rPr lang="en-US" dirty="0" smtClean="0"/>
              <a:t>Stage 1: Get the right keys to query the Facts</a:t>
            </a:r>
            <a:endParaRPr lang="en-US" dirty="0"/>
          </a:p>
        </p:txBody>
      </p:sp>
      <p:sp>
        <p:nvSpPr>
          <p:cNvPr id="50" name="Curved Left Arrow 49"/>
          <p:cNvSpPr/>
          <p:nvPr/>
        </p:nvSpPr>
        <p:spPr bwMode="auto">
          <a:xfrm>
            <a:off x="6858000" y="4038600"/>
            <a:ext cx="1066800" cy="1524000"/>
          </a:xfrm>
          <a:prstGeom prst="curvedLeftArrow">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AutoShape 2"/>
          <p:cNvSpPr>
            <a:spLocks noChangeArrowheads="1"/>
          </p:cNvSpPr>
          <p:nvPr/>
        </p:nvSpPr>
        <p:spPr bwMode="auto">
          <a:xfrm>
            <a:off x="8077200" y="3581400"/>
            <a:ext cx="4673600" cy="2362200"/>
          </a:xfrm>
          <a:prstGeom prst="roundRect">
            <a:avLst>
              <a:gd name="adj" fmla="val 16667"/>
            </a:avLst>
          </a:prstGeom>
          <a:solidFill>
            <a:srgbClr val="FFFF00"/>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err="1" smtClean="0">
                <a:solidFill>
                  <a:srgbClr val="000000"/>
                </a:solidFill>
                <a:effectLst/>
                <a:latin typeface="Eurostile" charset="0"/>
                <a:ea typeface="Times New Roman" charset="0"/>
              </a:rPr>
              <a:t>LBs</a:t>
            </a:r>
            <a:r>
              <a:rPr lang="en-GB" sz="2400" dirty="0" smtClean="0">
                <a:solidFill>
                  <a:srgbClr val="000000"/>
                </a:solidFill>
                <a:effectLst/>
                <a:latin typeface="Eurostile" charset="0"/>
                <a:ea typeface="Times New Roman" charset="0"/>
              </a:rPr>
              <a:t>[]=getLedgerBooksFor(CC1)</a:t>
            </a:r>
          </a:p>
          <a:p>
            <a:pPr algn="l">
              <a:spcAft>
                <a:spcPts val="1000"/>
              </a:spcAft>
              <a:defRPr/>
            </a:pPr>
            <a:r>
              <a:rPr lang="en-GB" sz="2400" dirty="0" err="1" smtClean="0">
                <a:solidFill>
                  <a:srgbClr val="000000"/>
                </a:solidFill>
                <a:effectLst/>
                <a:latin typeface="Eurostile" charset="0"/>
                <a:ea typeface="Times New Roman" charset="0"/>
              </a:rPr>
              <a:t>SBs</a:t>
            </a:r>
            <a:r>
              <a:rPr lang="en-GB" sz="2400" dirty="0" smtClean="0">
                <a:solidFill>
                  <a:srgbClr val="000000"/>
                </a:solidFill>
                <a:effectLst/>
                <a:latin typeface="Eurostile" charset="0"/>
                <a:ea typeface="Times New Roman" charset="0"/>
              </a:rPr>
              <a:t>[]=</a:t>
            </a:r>
            <a:r>
              <a:rPr lang="en-GB" sz="2400" dirty="0" err="1" smtClean="0">
                <a:solidFill>
                  <a:srgbClr val="000000"/>
                </a:solidFill>
                <a:effectLst/>
                <a:latin typeface="Eurostile" charset="0"/>
                <a:ea typeface="Times New Roman" charset="0"/>
              </a:rPr>
              <a:t>getSourceBooksFor(LBs</a:t>
            </a:r>
            <a:r>
              <a:rPr lang="en-GB" sz="2400" dirty="0" smtClean="0">
                <a:solidFill>
                  <a:srgbClr val="000000"/>
                </a:solidFill>
                <a:effectLst/>
                <a:latin typeface="Eurostile" charset="0"/>
                <a:ea typeface="Times New Roman" charset="0"/>
              </a:rPr>
              <a:t>[])</a:t>
            </a:r>
          </a:p>
          <a:p>
            <a:pPr algn="l">
              <a:spcAft>
                <a:spcPts val="1000"/>
              </a:spcAft>
              <a:defRPr/>
            </a:pPr>
            <a:r>
              <a:rPr lang="en-GB" sz="2400" dirty="0" smtClean="0">
                <a:solidFill>
                  <a:srgbClr val="000000"/>
                </a:solidFill>
                <a:effectLst/>
                <a:latin typeface="Eurostile" charset="0"/>
                <a:ea typeface="Times New Roman" charset="0"/>
              </a:rPr>
              <a:t>So we have all the bottom level dimensions needed to query facts</a:t>
            </a:r>
          </a:p>
          <a:p>
            <a:pPr algn="l">
              <a:spcAft>
                <a:spcPts val="1000"/>
              </a:spcAft>
              <a:defRPr/>
            </a:pPr>
            <a:endParaRPr lang="en-US" sz="2400" dirty="0">
              <a:solidFill>
                <a:srgbClr val="000000"/>
              </a:solidFill>
              <a:effectLst/>
              <a:latin typeface="Times New Roman" charset="0"/>
              <a:ea typeface="Times New Roman" charset="0"/>
            </a:endParaRPr>
          </a:p>
        </p:txBody>
      </p:sp>
      <p:sp>
        <p:nvSpPr>
          <p:cNvPr id="26" name="AutoShape 2"/>
          <p:cNvSpPr>
            <a:spLocks noChangeArrowheads="1"/>
          </p:cNvSpPr>
          <p:nvPr/>
        </p:nvSpPr>
        <p:spPr bwMode="auto">
          <a:xfrm>
            <a:off x="2902000" y="2213248"/>
            <a:ext cx="6961584" cy="1295400"/>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smtClean="0">
                <a:solidFill>
                  <a:srgbClr val="000000"/>
                </a:solidFill>
                <a:effectLst/>
                <a:latin typeface="Eurostile" charset="0"/>
                <a:ea typeface="Times New Roman" charset="0"/>
              </a:rPr>
              <a:t>Select Transaction, MTM, </a:t>
            </a:r>
            <a:r>
              <a:rPr lang="en-GB" sz="2400" dirty="0" err="1" smtClean="0">
                <a:solidFill>
                  <a:srgbClr val="000000"/>
                </a:solidFill>
                <a:effectLst/>
                <a:latin typeface="Eurostile" charset="0"/>
                <a:ea typeface="Times New Roman" charset="0"/>
              </a:rPr>
              <a:t>ReferenceData</a:t>
            </a:r>
            <a:r>
              <a:rPr lang="en-GB" sz="2400" dirty="0" smtClean="0">
                <a:solidFill>
                  <a:srgbClr val="000000"/>
                </a:solidFill>
                <a:effectLst/>
                <a:latin typeface="Eurostile" charset="0"/>
                <a:ea typeface="Times New Roman" charset="0"/>
              </a:rPr>
              <a:t> From MTM, Transaction, Ref Where Cost Centre = ‘CC1’</a:t>
            </a:r>
            <a:endParaRPr lang="en-US" sz="2400" dirty="0">
              <a:solidFill>
                <a:srgbClr val="000000"/>
              </a:solidFill>
              <a:effectLst/>
              <a:latin typeface="Times New Roman" charset="0"/>
              <a:ea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1447800" y="3698748"/>
            <a:ext cx="8986838" cy="6110415"/>
            <a:chOff x="1549400" y="2784348"/>
            <a:chExt cx="8986838" cy="6110415"/>
          </a:xfrm>
        </p:grpSpPr>
        <p:sp>
          <p:nvSpPr>
            <p:cNvPr id="29" name="Oval 10"/>
            <p:cNvSpPr>
              <a:spLocks noChangeAspect="1" noChangeArrowheads="1"/>
            </p:cNvSpPr>
            <p:nvPr/>
          </p:nvSpPr>
          <p:spPr bwMode="auto">
            <a:xfrm>
              <a:off x="1549400" y="5105400"/>
              <a:ext cx="1608138" cy="1608138"/>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0" name="Oval 10"/>
            <p:cNvSpPr>
              <a:spLocks noChangeAspect="1" noChangeArrowheads="1"/>
            </p:cNvSpPr>
            <p:nvPr/>
          </p:nvSpPr>
          <p:spPr bwMode="auto">
            <a:xfrm>
              <a:off x="31765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1" name="Oval 10"/>
            <p:cNvSpPr>
              <a:spLocks noChangeAspect="1" noChangeArrowheads="1"/>
            </p:cNvSpPr>
            <p:nvPr/>
          </p:nvSpPr>
          <p:spPr bwMode="auto">
            <a:xfrm>
              <a:off x="48529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2" name="Oval 10"/>
            <p:cNvSpPr>
              <a:spLocks noChangeAspect="1" noChangeArrowheads="1"/>
            </p:cNvSpPr>
            <p:nvPr/>
          </p:nvSpPr>
          <p:spPr bwMode="auto">
            <a:xfrm>
              <a:off x="6578600" y="5154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3" name="Oval 10"/>
            <p:cNvSpPr>
              <a:spLocks noChangeAspect="1" noChangeArrowheads="1"/>
            </p:cNvSpPr>
            <p:nvPr/>
          </p:nvSpPr>
          <p:spPr bwMode="auto">
            <a:xfrm>
              <a:off x="83581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4" name="Oval 10"/>
            <p:cNvSpPr>
              <a:spLocks noChangeAspect="1" noChangeArrowheads="1"/>
            </p:cNvSpPr>
            <p:nvPr/>
          </p:nvSpPr>
          <p:spPr bwMode="auto">
            <a:xfrm>
              <a:off x="1549400" y="6678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5" name="Oval 10"/>
            <p:cNvSpPr>
              <a:spLocks noChangeAspect="1" noChangeArrowheads="1"/>
            </p:cNvSpPr>
            <p:nvPr/>
          </p:nvSpPr>
          <p:spPr bwMode="auto">
            <a:xfrm>
              <a:off x="31765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6" name="Oval 10"/>
            <p:cNvSpPr>
              <a:spLocks noChangeAspect="1" noChangeArrowheads="1"/>
            </p:cNvSpPr>
            <p:nvPr/>
          </p:nvSpPr>
          <p:spPr bwMode="auto">
            <a:xfrm>
              <a:off x="48529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7" name="Oval 10"/>
            <p:cNvSpPr>
              <a:spLocks noChangeAspect="1" noChangeArrowheads="1"/>
            </p:cNvSpPr>
            <p:nvPr/>
          </p:nvSpPr>
          <p:spPr bwMode="auto">
            <a:xfrm>
              <a:off x="6578600" y="6726238"/>
              <a:ext cx="1608138"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8" name="Oval 10"/>
            <p:cNvSpPr>
              <a:spLocks noChangeAspect="1" noChangeArrowheads="1"/>
            </p:cNvSpPr>
            <p:nvPr/>
          </p:nvSpPr>
          <p:spPr bwMode="auto">
            <a:xfrm>
              <a:off x="83581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10279" name="AutoShape 7"/>
            <p:cNvSpPr>
              <a:spLocks noChangeArrowheads="1"/>
            </p:cNvSpPr>
            <p:nvPr/>
          </p:nvSpPr>
          <p:spPr bwMode="auto">
            <a:xfrm>
              <a:off x="1897063" y="5405438"/>
              <a:ext cx="7715250" cy="628650"/>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3" name="AutoShape 11"/>
            <p:cNvSpPr>
              <a:spLocks noChangeArrowheads="1"/>
            </p:cNvSpPr>
            <p:nvPr/>
          </p:nvSpPr>
          <p:spPr bwMode="auto">
            <a:xfrm>
              <a:off x="1897063" y="6411913"/>
              <a:ext cx="7715250" cy="336550"/>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4" name="AutoShape 12"/>
            <p:cNvSpPr>
              <a:spLocks noChangeArrowheads="1"/>
            </p:cNvSpPr>
            <p:nvPr/>
          </p:nvSpPr>
          <p:spPr bwMode="auto">
            <a:xfrm>
              <a:off x="1897063" y="7097713"/>
              <a:ext cx="7715250" cy="981075"/>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6" name="AutoShape 14"/>
            <p:cNvSpPr>
              <a:spLocks noChangeArrowheads="1"/>
            </p:cNvSpPr>
            <p:nvPr/>
          </p:nvSpPr>
          <p:spPr bwMode="auto">
            <a:xfrm>
              <a:off x="4804951" y="2784348"/>
              <a:ext cx="2002249" cy="2016252"/>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310287" name="Oval 15"/>
            <p:cNvSpPr>
              <a:spLocks noChangeArrowheads="1"/>
            </p:cNvSpPr>
            <p:nvPr/>
          </p:nvSpPr>
          <p:spPr bwMode="auto">
            <a:xfrm>
              <a:off x="5083175" y="3117723"/>
              <a:ext cx="1343025" cy="1344613"/>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4061" name="Text Box 23"/>
            <p:cNvSpPr txBox="1">
              <a:spLocks noChangeArrowheads="1"/>
            </p:cNvSpPr>
            <p:nvPr/>
          </p:nvSpPr>
          <p:spPr bwMode="auto">
            <a:xfrm>
              <a:off x="7797800" y="5480050"/>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Transactions</a:t>
              </a:r>
            </a:p>
          </p:txBody>
        </p:sp>
        <p:sp>
          <p:nvSpPr>
            <p:cNvPr id="44062" name="Text Box 24"/>
            <p:cNvSpPr txBox="1">
              <a:spLocks noChangeArrowheads="1"/>
            </p:cNvSpPr>
            <p:nvPr/>
          </p:nvSpPr>
          <p:spPr bwMode="auto">
            <a:xfrm>
              <a:off x="8058150" y="7085013"/>
              <a:ext cx="2016125" cy="671512"/>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Cashflows</a:t>
              </a:r>
            </a:p>
          </p:txBody>
        </p:sp>
        <p:sp>
          <p:nvSpPr>
            <p:cNvPr id="44064" name="Text Box 27"/>
            <p:cNvSpPr txBox="1">
              <a:spLocks noChangeArrowheads="1"/>
            </p:cNvSpPr>
            <p:nvPr/>
          </p:nvSpPr>
          <p:spPr bwMode="auto">
            <a:xfrm>
              <a:off x="8520113" y="6288088"/>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Mtms</a:t>
              </a:r>
            </a:p>
          </p:txBody>
        </p:sp>
        <p:sp>
          <p:nvSpPr>
            <p:cNvPr id="44065" name="Text Box 18"/>
            <p:cNvSpPr txBox="1">
              <a:spLocks noChangeArrowheads="1"/>
            </p:cNvSpPr>
            <p:nvPr/>
          </p:nvSpPr>
          <p:spPr bwMode="auto">
            <a:xfrm>
              <a:off x="6959600" y="8229600"/>
              <a:ext cx="2625725" cy="665163"/>
            </a:xfrm>
            <a:prstGeom prst="rect">
              <a:avLst/>
            </a:prstGeom>
            <a:noFill/>
            <a:ln w="9525">
              <a:noFill/>
              <a:miter lim="800000"/>
              <a:headEnd/>
              <a:tailEnd/>
            </a:ln>
          </p:spPr>
          <p:txBody>
            <a:bodyPr tIns="91440" bIns="91440">
              <a:prstTxWarp prst="textNoShape">
                <a:avLst/>
              </a:prstTxWarp>
            </a:bodyPr>
            <a:lstStyle/>
            <a:p>
              <a:pPr>
                <a:spcAft>
                  <a:spcPts val="400"/>
                </a:spcAft>
              </a:pPr>
              <a:r>
                <a:rPr lang="en-GB" sz="2400" dirty="0" smtClean="0">
                  <a:solidFill>
                    <a:srgbClr val="000000"/>
                  </a:solidFill>
                  <a:effectLst/>
                  <a:latin typeface="Eurostile" charset="0"/>
                  <a:ea typeface="Times New Roman" charset="0"/>
                  <a:cs typeface="Times New Roman" charset="0"/>
                </a:rPr>
                <a:t>Partitioned Storage</a:t>
              </a:r>
              <a:endParaRPr lang="en-GB" sz="2400" dirty="0">
                <a:solidFill>
                  <a:srgbClr val="000000"/>
                </a:solidFill>
                <a:effectLst/>
                <a:latin typeface="Eurostile" charset="0"/>
                <a:ea typeface="Times New Roman" charset="0"/>
                <a:cs typeface="Times New Roman" charset="0"/>
              </a:endParaRPr>
            </a:p>
          </p:txBody>
        </p:sp>
      </p:grpSp>
      <p:sp>
        <p:nvSpPr>
          <p:cNvPr id="43" name="Title 42"/>
          <p:cNvSpPr>
            <a:spLocks noGrp="1"/>
          </p:cNvSpPr>
          <p:nvPr>
            <p:ph type="title"/>
          </p:nvPr>
        </p:nvSpPr>
        <p:spPr>
          <a:xfrm>
            <a:off x="787400" y="548680"/>
            <a:ext cx="11303000" cy="1447800"/>
          </a:xfrm>
        </p:spPr>
        <p:txBody>
          <a:bodyPr/>
          <a:lstStyle/>
          <a:p>
            <a:r>
              <a:rPr lang="en-US" dirty="0" smtClean="0"/>
              <a:t>Stage 2: Cluster Join to get Facts</a:t>
            </a:r>
            <a:endParaRPr lang="en-US" dirty="0"/>
          </a:p>
        </p:txBody>
      </p:sp>
      <p:sp>
        <p:nvSpPr>
          <p:cNvPr id="50" name="Curved Left Arrow 49"/>
          <p:cNvSpPr/>
          <p:nvPr/>
        </p:nvSpPr>
        <p:spPr bwMode="auto">
          <a:xfrm>
            <a:off x="6858000" y="4038600"/>
            <a:ext cx="1066800" cy="1524000"/>
          </a:xfrm>
          <a:prstGeom prst="curvedLeftArrow">
            <a:avLst/>
          </a:prstGeom>
          <a:solidFill>
            <a:srgbClr val="FFFF00">
              <a:alpha val="63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AutoShape 2"/>
          <p:cNvSpPr>
            <a:spLocks noChangeArrowheads="1"/>
          </p:cNvSpPr>
          <p:nvPr/>
        </p:nvSpPr>
        <p:spPr bwMode="auto">
          <a:xfrm>
            <a:off x="8077200" y="3581400"/>
            <a:ext cx="4673600" cy="2362200"/>
          </a:xfrm>
          <a:prstGeom prst="roundRect">
            <a:avLst>
              <a:gd name="adj" fmla="val 16667"/>
            </a:avLst>
          </a:prstGeom>
          <a:solidFill>
            <a:srgbClr val="FFFF00">
              <a:alpha val="63000"/>
            </a:srgbClr>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err="1" smtClean="0">
                <a:solidFill>
                  <a:srgbClr val="000000"/>
                </a:solidFill>
                <a:effectLst/>
                <a:latin typeface="Eurostile" charset="0"/>
                <a:ea typeface="Times New Roman" charset="0"/>
              </a:rPr>
              <a:t>LBs</a:t>
            </a:r>
            <a:r>
              <a:rPr lang="en-GB" sz="2400" dirty="0" smtClean="0">
                <a:solidFill>
                  <a:srgbClr val="000000"/>
                </a:solidFill>
                <a:effectLst/>
                <a:latin typeface="Eurostile" charset="0"/>
                <a:ea typeface="Times New Roman" charset="0"/>
              </a:rPr>
              <a:t>[]=getLedgerBooksFor(CC1)</a:t>
            </a:r>
          </a:p>
          <a:p>
            <a:pPr algn="l">
              <a:spcAft>
                <a:spcPts val="1000"/>
              </a:spcAft>
              <a:defRPr/>
            </a:pPr>
            <a:r>
              <a:rPr lang="en-GB" sz="2400" dirty="0" err="1" smtClean="0">
                <a:solidFill>
                  <a:srgbClr val="000000"/>
                </a:solidFill>
                <a:effectLst/>
                <a:latin typeface="Eurostile" charset="0"/>
                <a:ea typeface="Times New Roman" charset="0"/>
              </a:rPr>
              <a:t>SBs</a:t>
            </a:r>
            <a:r>
              <a:rPr lang="en-GB" sz="2400" dirty="0" smtClean="0">
                <a:solidFill>
                  <a:srgbClr val="000000"/>
                </a:solidFill>
                <a:effectLst/>
                <a:latin typeface="Eurostile" charset="0"/>
                <a:ea typeface="Times New Roman" charset="0"/>
              </a:rPr>
              <a:t>[]=</a:t>
            </a:r>
            <a:r>
              <a:rPr lang="en-GB" sz="2400" dirty="0" err="1" smtClean="0">
                <a:solidFill>
                  <a:srgbClr val="000000"/>
                </a:solidFill>
                <a:effectLst/>
                <a:latin typeface="Eurostile" charset="0"/>
                <a:ea typeface="Times New Roman" charset="0"/>
              </a:rPr>
              <a:t>getSourceBooksFor(LBs</a:t>
            </a:r>
            <a:r>
              <a:rPr lang="en-GB" sz="2400" dirty="0" smtClean="0">
                <a:solidFill>
                  <a:srgbClr val="000000"/>
                </a:solidFill>
                <a:effectLst/>
                <a:latin typeface="Eurostile" charset="0"/>
                <a:ea typeface="Times New Roman" charset="0"/>
              </a:rPr>
              <a:t>[])</a:t>
            </a:r>
          </a:p>
          <a:p>
            <a:pPr algn="l">
              <a:spcAft>
                <a:spcPts val="1000"/>
              </a:spcAft>
              <a:defRPr/>
            </a:pPr>
            <a:r>
              <a:rPr lang="en-GB" sz="2400" dirty="0" smtClean="0">
                <a:solidFill>
                  <a:srgbClr val="000000"/>
                </a:solidFill>
                <a:effectLst/>
                <a:latin typeface="Eurostile" charset="0"/>
                <a:ea typeface="Times New Roman" charset="0"/>
              </a:rPr>
              <a:t>So we have all the bottom level dimensions needed to query facts</a:t>
            </a:r>
          </a:p>
          <a:p>
            <a:pPr algn="l">
              <a:spcAft>
                <a:spcPts val="1000"/>
              </a:spcAft>
              <a:defRPr/>
            </a:pPr>
            <a:endParaRPr lang="en-US" sz="2400" dirty="0">
              <a:solidFill>
                <a:srgbClr val="000000"/>
              </a:solidFill>
              <a:effectLst/>
              <a:latin typeface="Times New Roman" charset="0"/>
              <a:ea typeface="Times New Roman" charset="0"/>
            </a:endParaRPr>
          </a:p>
        </p:txBody>
      </p:sp>
      <p:sp>
        <p:nvSpPr>
          <p:cNvPr id="28" name="Curved Left Arrow 27"/>
          <p:cNvSpPr/>
          <p:nvPr/>
        </p:nvSpPr>
        <p:spPr bwMode="auto">
          <a:xfrm rot="5400000">
            <a:off x="4838700" y="5905500"/>
            <a:ext cx="1752600" cy="1524000"/>
          </a:xfrm>
          <a:prstGeom prst="curvedLeftArrow">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 name="AutoShape 2"/>
          <p:cNvSpPr>
            <a:spLocks noChangeArrowheads="1"/>
          </p:cNvSpPr>
          <p:nvPr/>
        </p:nvSpPr>
        <p:spPr bwMode="auto">
          <a:xfrm>
            <a:off x="6400800" y="7010400"/>
            <a:ext cx="3886200" cy="1600200"/>
          </a:xfrm>
          <a:prstGeom prst="roundRect">
            <a:avLst>
              <a:gd name="adj" fmla="val 16667"/>
            </a:avLst>
          </a:prstGeom>
          <a:solidFill>
            <a:srgbClr val="FFFF00"/>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smtClean="0">
                <a:solidFill>
                  <a:srgbClr val="000000"/>
                </a:solidFill>
                <a:effectLst/>
                <a:latin typeface="Eurostile" charset="0"/>
                <a:ea typeface="Times New Roman" charset="0"/>
              </a:rPr>
              <a:t>Get all Transactions and </a:t>
            </a:r>
            <a:r>
              <a:rPr lang="en-GB" sz="2400" dirty="0" err="1" smtClean="0">
                <a:solidFill>
                  <a:srgbClr val="000000"/>
                </a:solidFill>
                <a:effectLst/>
                <a:latin typeface="Eurostile" charset="0"/>
                <a:ea typeface="Times New Roman" charset="0"/>
              </a:rPr>
              <a:t>MTMs</a:t>
            </a:r>
            <a:r>
              <a:rPr lang="en-GB" sz="2400" dirty="0" smtClean="0">
                <a:solidFill>
                  <a:srgbClr val="000000"/>
                </a:solidFill>
                <a:effectLst/>
                <a:latin typeface="Eurostile" charset="0"/>
                <a:ea typeface="Times New Roman" charset="0"/>
              </a:rPr>
              <a:t> (cluster side join) for the passed Source Books</a:t>
            </a:r>
          </a:p>
          <a:p>
            <a:pPr algn="l">
              <a:spcAft>
                <a:spcPts val="1000"/>
              </a:spcAft>
              <a:defRPr/>
            </a:pPr>
            <a:endParaRPr lang="en-US" sz="2400" dirty="0">
              <a:solidFill>
                <a:srgbClr val="000000"/>
              </a:solidFill>
              <a:effectLst/>
              <a:latin typeface="Times New Roman" charset="0"/>
              <a:ea typeface="Times New Roman" charset="0"/>
            </a:endParaRPr>
          </a:p>
        </p:txBody>
      </p:sp>
      <p:sp>
        <p:nvSpPr>
          <p:cNvPr id="41" name="AutoShape 2"/>
          <p:cNvSpPr>
            <a:spLocks noChangeArrowheads="1"/>
          </p:cNvSpPr>
          <p:nvPr/>
        </p:nvSpPr>
        <p:spPr bwMode="auto">
          <a:xfrm>
            <a:off x="2902000" y="2141240"/>
            <a:ext cx="6961584" cy="1295400"/>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smtClean="0">
                <a:solidFill>
                  <a:srgbClr val="000000"/>
                </a:solidFill>
                <a:effectLst/>
                <a:latin typeface="Eurostile" charset="0"/>
                <a:ea typeface="Times New Roman" charset="0"/>
              </a:rPr>
              <a:t>Select Transaction, MTM, </a:t>
            </a:r>
            <a:r>
              <a:rPr lang="en-GB" sz="2400" dirty="0" err="1" smtClean="0">
                <a:solidFill>
                  <a:srgbClr val="000000"/>
                </a:solidFill>
                <a:effectLst/>
                <a:latin typeface="Eurostile" charset="0"/>
                <a:ea typeface="Times New Roman" charset="0"/>
              </a:rPr>
              <a:t>ReferenceData</a:t>
            </a:r>
            <a:r>
              <a:rPr lang="en-GB" sz="2400" dirty="0" smtClean="0">
                <a:solidFill>
                  <a:srgbClr val="000000"/>
                </a:solidFill>
                <a:effectLst/>
                <a:latin typeface="Eurostile" charset="0"/>
                <a:ea typeface="Times New Roman" charset="0"/>
              </a:rPr>
              <a:t> From MTM, Transaction, Ref Where Cost Centre = ‘CC1’</a:t>
            </a:r>
            <a:endParaRPr lang="en-US" sz="2400" dirty="0">
              <a:solidFill>
                <a:srgbClr val="000000"/>
              </a:solidFill>
              <a:effectLst/>
              <a:latin typeface="Times New Roman" charset="0"/>
              <a:ea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3004800" cy="1447800"/>
          </a:xfrm>
        </p:spPr>
        <p:txBody>
          <a:bodyPr/>
          <a:lstStyle/>
          <a:p>
            <a:r>
              <a:rPr lang="en-US" dirty="0" smtClean="0"/>
              <a:t>Stage 2: Join the facts together efficiently as we know they are collocated</a:t>
            </a:r>
            <a:endParaRPr lang="en-US" dirty="0"/>
          </a:p>
        </p:txBody>
      </p:sp>
      <p:pic>
        <p:nvPicPr>
          <p:cNvPr id="36867" name="Picture 4"/>
          <p:cNvPicPr>
            <a:picLocks noChangeAspect="1" noChangeArrowheads="1"/>
          </p:cNvPicPr>
          <p:nvPr/>
        </p:nvPicPr>
        <p:blipFill>
          <a:blip r:embed="rId2"/>
          <a:srcRect/>
          <a:stretch>
            <a:fillRect/>
          </a:stretch>
        </p:blipFill>
        <p:spPr bwMode="auto">
          <a:xfrm>
            <a:off x="1339850" y="2212975"/>
            <a:ext cx="10323513" cy="7288213"/>
          </a:xfrm>
          <a:prstGeom prst="rect">
            <a:avLst/>
          </a:prstGeom>
          <a:noFill/>
          <a:ln w="9525">
            <a:noFill/>
            <a:miter lim="800000"/>
            <a:headEnd/>
            <a:tailEnd/>
          </a:ln>
        </p:spPr>
      </p:pic>
      <p:sp>
        <p:nvSpPr>
          <p:cNvPr id="7" name="Oval 6"/>
          <p:cNvSpPr/>
          <p:nvPr/>
        </p:nvSpPr>
        <p:spPr bwMode="auto">
          <a:xfrm>
            <a:off x="5134248" y="5956920"/>
            <a:ext cx="2520280" cy="1008112"/>
          </a:xfrm>
          <a:prstGeom prst="ellipse">
            <a:avLst/>
          </a:prstGeom>
          <a:noFill/>
          <a:ln w="635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9166696" y="7109048"/>
            <a:ext cx="1152128" cy="792088"/>
          </a:xfrm>
          <a:prstGeom prst="ellipse">
            <a:avLst/>
          </a:prstGeom>
          <a:noFill/>
          <a:ln w="635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990232" y="7215336"/>
            <a:ext cx="720080" cy="613792"/>
          </a:xfrm>
          <a:prstGeom prst="ellipse">
            <a:avLst/>
          </a:prstGeom>
          <a:noFill/>
          <a:ln w="635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Bent Arrow 9"/>
          <p:cNvSpPr/>
          <p:nvPr/>
        </p:nvSpPr>
        <p:spPr bwMode="auto">
          <a:xfrm rot="16200000">
            <a:off x="3596929" y="5301208"/>
            <a:ext cx="1905000" cy="990599"/>
          </a:xfrm>
          <a:prstGeom prst="bentArrow">
            <a:avLst>
              <a:gd name="adj1" fmla="val 25000"/>
              <a:gd name="adj2" fmla="val 28374"/>
              <a:gd name="adj3" fmla="val 25000"/>
              <a:gd name="adj4" fmla="val 43750"/>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1" name="Bent Arrow 10"/>
          <p:cNvSpPr/>
          <p:nvPr/>
        </p:nvSpPr>
        <p:spPr bwMode="auto">
          <a:xfrm rot="10800000">
            <a:off x="7569200" y="5867400"/>
            <a:ext cx="1905000" cy="990599"/>
          </a:xfrm>
          <a:prstGeom prst="bentArrow">
            <a:avLst>
              <a:gd name="adj1" fmla="val 25000"/>
              <a:gd name="adj2" fmla="val 28374"/>
              <a:gd name="adj3" fmla="val 25000"/>
              <a:gd name="adj4" fmla="val 43750"/>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1037461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1447800" y="3698748"/>
            <a:ext cx="8986838" cy="6110415"/>
            <a:chOff x="1549400" y="2784348"/>
            <a:chExt cx="8986838" cy="6110415"/>
          </a:xfrm>
        </p:grpSpPr>
        <p:sp>
          <p:nvSpPr>
            <p:cNvPr id="29" name="Oval 10"/>
            <p:cNvSpPr>
              <a:spLocks noChangeAspect="1" noChangeArrowheads="1"/>
            </p:cNvSpPr>
            <p:nvPr/>
          </p:nvSpPr>
          <p:spPr bwMode="auto">
            <a:xfrm>
              <a:off x="1549400" y="5105400"/>
              <a:ext cx="1608138" cy="1608138"/>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0" name="Oval 10"/>
            <p:cNvSpPr>
              <a:spLocks noChangeAspect="1" noChangeArrowheads="1"/>
            </p:cNvSpPr>
            <p:nvPr/>
          </p:nvSpPr>
          <p:spPr bwMode="auto">
            <a:xfrm>
              <a:off x="31765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1" name="Oval 10"/>
            <p:cNvSpPr>
              <a:spLocks noChangeAspect="1" noChangeArrowheads="1"/>
            </p:cNvSpPr>
            <p:nvPr/>
          </p:nvSpPr>
          <p:spPr bwMode="auto">
            <a:xfrm>
              <a:off x="48529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2" name="Oval 10"/>
            <p:cNvSpPr>
              <a:spLocks noChangeAspect="1" noChangeArrowheads="1"/>
            </p:cNvSpPr>
            <p:nvPr/>
          </p:nvSpPr>
          <p:spPr bwMode="auto">
            <a:xfrm>
              <a:off x="6578600" y="5154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3" name="Oval 10"/>
            <p:cNvSpPr>
              <a:spLocks noChangeAspect="1" noChangeArrowheads="1"/>
            </p:cNvSpPr>
            <p:nvPr/>
          </p:nvSpPr>
          <p:spPr bwMode="auto">
            <a:xfrm>
              <a:off x="83581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4" name="Oval 10"/>
            <p:cNvSpPr>
              <a:spLocks noChangeAspect="1" noChangeArrowheads="1"/>
            </p:cNvSpPr>
            <p:nvPr/>
          </p:nvSpPr>
          <p:spPr bwMode="auto">
            <a:xfrm>
              <a:off x="1549400" y="6678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5" name="Oval 10"/>
            <p:cNvSpPr>
              <a:spLocks noChangeAspect="1" noChangeArrowheads="1"/>
            </p:cNvSpPr>
            <p:nvPr/>
          </p:nvSpPr>
          <p:spPr bwMode="auto">
            <a:xfrm>
              <a:off x="31765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6" name="Oval 10"/>
            <p:cNvSpPr>
              <a:spLocks noChangeAspect="1" noChangeArrowheads="1"/>
            </p:cNvSpPr>
            <p:nvPr/>
          </p:nvSpPr>
          <p:spPr bwMode="auto">
            <a:xfrm>
              <a:off x="48529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7" name="Oval 10"/>
            <p:cNvSpPr>
              <a:spLocks noChangeAspect="1" noChangeArrowheads="1"/>
            </p:cNvSpPr>
            <p:nvPr/>
          </p:nvSpPr>
          <p:spPr bwMode="auto">
            <a:xfrm>
              <a:off x="6578600" y="6726238"/>
              <a:ext cx="1608138"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8" name="Oval 10"/>
            <p:cNvSpPr>
              <a:spLocks noChangeAspect="1" noChangeArrowheads="1"/>
            </p:cNvSpPr>
            <p:nvPr/>
          </p:nvSpPr>
          <p:spPr bwMode="auto">
            <a:xfrm>
              <a:off x="83581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10279" name="AutoShape 7"/>
            <p:cNvSpPr>
              <a:spLocks noChangeArrowheads="1"/>
            </p:cNvSpPr>
            <p:nvPr/>
          </p:nvSpPr>
          <p:spPr bwMode="auto">
            <a:xfrm>
              <a:off x="1897063" y="5405438"/>
              <a:ext cx="7715250" cy="628650"/>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3" name="AutoShape 11"/>
            <p:cNvSpPr>
              <a:spLocks noChangeArrowheads="1"/>
            </p:cNvSpPr>
            <p:nvPr/>
          </p:nvSpPr>
          <p:spPr bwMode="auto">
            <a:xfrm>
              <a:off x="1897063" y="6411913"/>
              <a:ext cx="7715250" cy="336550"/>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4" name="AutoShape 12"/>
            <p:cNvSpPr>
              <a:spLocks noChangeArrowheads="1"/>
            </p:cNvSpPr>
            <p:nvPr/>
          </p:nvSpPr>
          <p:spPr bwMode="auto">
            <a:xfrm>
              <a:off x="1897063" y="7097713"/>
              <a:ext cx="7715250" cy="981075"/>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310286" name="AutoShape 14"/>
            <p:cNvSpPr>
              <a:spLocks noChangeArrowheads="1"/>
            </p:cNvSpPr>
            <p:nvPr/>
          </p:nvSpPr>
          <p:spPr bwMode="auto">
            <a:xfrm>
              <a:off x="4804951" y="2784348"/>
              <a:ext cx="2002249" cy="2016252"/>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310287" name="Oval 15"/>
            <p:cNvSpPr>
              <a:spLocks noChangeArrowheads="1"/>
            </p:cNvSpPr>
            <p:nvPr/>
          </p:nvSpPr>
          <p:spPr bwMode="auto">
            <a:xfrm>
              <a:off x="5116959" y="3117723"/>
              <a:ext cx="1343025" cy="1344613"/>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4061" name="Text Box 23"/>
            <p:cNvSpPr txBox="1">
              <a:spLocks noChangeArrowheads="1"/>
            </p:cNvSpPr>
            <p:nvPr/>
          </p:nvSpPr>
          <p:spPr bwMode="auto">
            <a:xfrm>
              <a:off x="7797800" y="5480050"/>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Transactions</a:t>
              </a:r>
            </a:p>
          </p:txBody>
        </p:sp>
        <p:sp>
          <p:nvSpPr>
            <p:cNvPr id="44062" name="Text Box 24"/>
            <p:cNvSpPr txBox="1">
              <a:spLocks noChangeArrowheads="1"/>
            </p:cNvSpPr>
            <p:nvPr/>
          </p:nvSpPr>
          <p:spPr bwMode="auto">
            <a:xfrm>
              <a:off x="8058150" y="7085013"/>
              <a:ext cx="2016125" cy="671512"/>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Cashflows</a:t>
              </a:r>
            </a:p>
          </p:txBody>
        </p:sp>
        <p:sp>
          <p:nvSpPr>
            <p:cNvPr id="44064" name="Text Box 27"/>
            <p:cNvSpPr txBox="1">
              <a:spLocks noChangeArrowheads="1"/>
            </p:cNvSpPr>
            <p:nvPr/>
          </p:nvSpPr>
          <p:spPr bwMode="auto">
            <a:xfrm>
              <a:off x="8520113" y="6288088"/>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Mtms</a:t>
              </a:r>
            </a:p>
          </p:txBody>
        </p:sp>
        <p:sp>
          <p:nvSpPr>
            <p:cNvPr id="44065" name="Text Box 18"/>
            <p:cNvSpPr txBox="1">
              <a:spLocks noChangeArrowheads="1"/>
            </p:cNvSpPr>
            <p:nvPr/>
          </p:nvSpPr>
          <p:spPr bwMode="auto">
            <a:xfrm>
              <a:off x="6959600" y="8229600"/>
              <a:ext cx="2625725" cy="665163"/>
            </a:xfrm>
            <a:prstGeom prst="rect">
              <a:avLst/>
            </a:prstGeom>
            <a:noFill/>
            <a:ln w="9525">
              <a:noFill/>
              <a:miter lim="800000"/>
              <a:headEnd/>
              <a:tailEnd/>
            </a:ln>
          </p:spPr>
          <p:txBody>
            <a:bodyPr tIns="91440" bIns="91440">
              <a:prstTxWarp prst="textNoShape">
                <a:avLst/>
              </a:prstTxWarp>
            </a:bodyPr>
            <a:lstStyle/>
            <a:p>
              <a:pPr>
                <a:spcAft>
                  <a:spcPts val="400"/>
                </a:spcAft>
              </a:pPr>
              <a:r>
                <a:rPr lang="en-GB" sz="2400" dirty="0" smtClean="0">
                  <a:solidFill>
                    <a:srgbClr val="000000"/>
                  </a:solidFill>
                  <a:effectLst/>
                  <a:latin typeface="Eurostile" charset="0"/>
                  <a:ea typeface="Times New Roman" charset="0"/>
                  <a:cs typeface="Times New Roman" charset="0"/>
                </a:rPr>
                <a:t>Partitioned Storage</a:t>
              </a:r>
              <a:endParaRPr lang="en-GB" sz="2400" dirty="0">
                <a:solidFill>
                  <a:srgbClr val="000000"/>
                </a:solidFill>
                <a:effectLst/>
                <a:latin typeface="Eurostile" charset="0"/>
                <a:ea typeface="Times New Roman" charset="0"/>
                <a:cs typeface="Times New Roman" charset="0"/>
              </a:endParaRPr>
            </a:p>
          </p:txBody>
        </p:sp>
      </p:grpSp>
      <p:sp>
        <p:nvSpPr>
          <p:cNvPr id="43" name="Title 42"/>
          <p:cNvSpPr>
            <a:spLocks noGrp="1"/>
          </p:cNvSpPr>
          <p:nvPr>
            <p:ph type="title"/>
          </p:nvPr>
        </p:nvSpPr>
        <p:spPr/>
        <p:txBody>
          <a:bodyPr/>
          <a:lstStyle/>
          <a:p>
            <a:r>
              <a:rPr lang="en-US" dirty="0" smtClean="0"/>
              <a:t>Stage 3: Augment raw Facts with relevant Dimensions</a:t>
            </a:r>
            <a:endParaRPr lang="en-US" dirty="0"/>
          </a:p>
        </p:txBody>
      </p:sp>
      <p:sp>
        <p:nvSpPr>
          <p:cNvPr id="50" name="Curved Left Arrow 49"/>
          <p:cNvSpPr/>
          <p:nvPr/>
        </p:nvSpPr>
        <p:spPr bwMode="auto">
          <a:xfrm>
            <a:off x="6858000" y="4038600"/>
            <a:ext cx="1066800" cy="1524000"/>
          </a:xfrm>
          <a:prstGeom prst="curvedLeftArrow">
            <a:avLst/>
          </a:prstGeom>
          <a:solidFill>
            <a:srgbClr val="FFFF00">
              <a:alpha val="63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AutoShape 2"/>
          <p:cNvSpPr>
            <a:spLocks noChangeArrowheads="1"/>
          </p:cNvSpPr>
          <p:nvPr/>
        </p:nvSpPr>
        <p:spPr bwMode="auto">
          <a:xfrm>
            <a:off x="8077200" y="3581400"/>
            <a:ext cx="4673600" cy="2362200"/>
          </a:xfrm>
          <a:prstGeom prst="roundRect">
            <a:avLst>
              <a:gd name="adj" fmla="val 16667"/>
            </a:avLst>
          </a:prstGeom>
          <a:solidFill>
            <a:srgbClr val="FFFF00">
              <a:alpha val="63000"/>
            </a:srgbClr>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err="1" smtClean="0">
                <a:solidFill>
                  <a:srgbClr val="000000"/>
                </a:solidFill>
                <a:effectLst/>
                <a:latin typeface="Eurostile" charset="0"/>
                <a:ea typeface="Times New Roman" charset="0"/>
              </a:rPr>
              <a:t>LBs</a:t>
            </a:r>
            <a:r>
              <a:rPr lang="en-GB" sz="2400" dirty="0" smtClean="0">
                <a:solidFill>
                  <a:srgbClr val="000000"/>
                </a:solidFill>
                <a:effectLst/>
                <a:latin typeface="Eurostile" charset="0"/>
                <a:ea typeface="Times New Roman" charset="0"/>
              </a:rPr>
              <a:t>[]=getLedgerBooksFor(CC1)</a:t>
            </a:r>
          </a:p>
          <a:p>
            <a:pPr algn="l">
              <a:spcAft>
                <a:spcPts val="1000"/>
              </a:spcAft>
              <a:defRPr/>
            </a:pPr>
            <a:r>
              <a:rPr lang="en-GB" sz="2400" dirty="0" err="1" smtClean="0">
                <a:solidFill>
                  <a:srgbClr val="000000"/>
                </a:solidFill>
                <a:effectLst/>
                <a:latin typeface="Eurostile" charset="0"/>
                <a:ea typeface="Times New Roman" charset="0"/>
              </a:rPr>
              <a:t>SBs</a:t>
            </a:r>
            <a:r>
              <a:rPr lang="en-GB" sz="2400" dirty="0" smtClean="0">
                <a:solidFill>
                  <a:srgbClr val="000000"/>
                </a:solidFill>
                <a:effectLst/>
                <a:latin typeface="Eurostile" charset="0"/>
                <a:ea typeface="Times New Roman" charset="0"/>
              </a:rPr>
              <a:t>[]=</a:t>
            </a:r>
            <a:r>
              <a:rPr lang="en-GB" sz="2400" dirty="0" err="1" smtClean="0">
                <a:solidFill>
                  <a:srgbClr val="000000"/>
                </a:solidFill>
                <a:effectLst/>
                <a:latin typeface="Eurostile" charset="0"/>
                <a:ea typeface="Times New Roman" charset="0"/>
              </a:rPr>
              <a:t>getSourceBooksFor(LBs</a:t>
            </a:r>
            <a:r>
              <a:rPr lang="en-GB" sz="2400" dirty="0" smtClean="0">
                <a:solidFill>
                  <a:srgbClr val="000000"/>
                </a:solidFill>
                <a:effectLst/>
                <a:latin typeface="Eurostile" charset="0"/>
                <a:ea typeface="Times New Roman" charset="0"/>
              </a:rPr>
              <a:t>[])</a:t>
            </a:r>
          </a:p>
          <a:p>
            <a:pPr algn="l">
              <a:spcAft>
                <a:spcPts val="1000"/>
              </a:spcAft>
              <a:defRPr/>
            </a:pPr>
            <a:r>
              <a:rPr lang="en-GB" sz="2400" dirty="0" smtClean="0">
                <a:solidFill>
                  <a:srgbClr val="000000"/>
                </a:solidFill>
                <a:effectLst/>
                <a:latin typeface="Eurostile" charset="0"/>
                <a:ea typeface="Times New Roman" charset="0"/>
              </a:rPr>
              <a:t>So we have all the bottom level dimensions needed to query facts</a:t>
            </a:r>
          </a:p>
          <a:p>
            <a:pPr algn="l">
              <a:spcAft>
                <a:spcPts val="1000"/>
              </a:spcAft>
              <a:defRPr/>
            </a:pPr>
            <a:endParaRPr lang="en-US" sz="2400" dirty="0">
              <a:solidFill>
                <a:srgbClr val="000000"/>
              </a:solidFill>
              <a:effectLst/>
              <a:latin typeface="Times New Roman" charset="0"/>
              <a:ea typeface="Times New Roman" charset="0"/>
            </a:endParaRPr>
          </a:p>
        </p:txBody>
      </p:sp>
      <p:sp>
        <p:nvSpPr>
          <p:cNvPr id="28" name="Curved Left Arrow 27"/>
          <p:cNvSpPr/>
          <p:nvPr/>
        </p:nvSpPr>
        <p:spPr bwMode="auto">
          <a:xfrm rot="5400000">
            <a:off x="4838700" y="5905500"/>
            <a:ext cx="1752600" cy="1524000"/>
          </a:xfrm>
          <a:prstGeom prst="curvedLeftArrow">
            <a:avLst/>
          </a:prstGeom>
          <a:solidFill>
            <a:srgbClr val="FFFF00">
              <a:alpha val="63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 name="AutoShape 2"/>
          <p:cNvSpPr>
            <a:spLocks noChangeArrowheads="1"/>
          </p:cNvSpPr>
          <p:nvPr/>
        </p:nvSpPr>
        <p:spPr bwMode="auto">
          <a:xfrm>
            <a:off x="6400800" y="7010400"/>
            <a:ext cx="3886200" cy="1600200"/>
          </a:xfrm>
          <a:prstGeom prst="roundRect">
            <a:avLst>
              <a:gd name="adj" fmla="val 16667"/>
            </a:avLst>
          </a:prstGeom>
          <a:solidFill>
            <a:srgbClr val="FFFF00">
              <a:alpha val="63000"/>
            </a:srgbClr>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smtClean="0">
                <a:solidFill>
                  <a:srgbClr val="000000"/>
                </a:solidFill>
                <a:effectLst/>
                <a:latin typeface="Eurostile" charset="0"/>
                <a:ea typeface="Times New Roman" charset="0"/>
              </a:rPr>
              <a:t>Get all Transactions and </a:t>
            </a:r>
            <a:r>
              <a:rPr lang="en-GB" sz="2400" dirty="0" err="1" smtClean="0">
                <a:solidFill>
                  <a:srgbClr val="000000"/>
                </a:solidFill>
                <a:effectLst/>
                <a:latin typeface="Eurostile" charset="0"/>
                <a:ea typeface="Times New Roman" charset="0"/>
              </a:rPr>
              <a:t>MTMs</a:t>
            </a:r>
            <a:r>
              <a:rPr lang="en-GB" sz="2400" dirty="0" smtClean="0">
                <a:solidFill>
                  <a:srgbClr val="000000"/>
                </a:solidFill>
                <a:effectLst/>
                <a:latin typeface="Eurostile" charset="0"/>
                <a:ea typeface="Times New Roman" charset="0"/>
              </a:rPr>
              <a:t> (cluster side join) for the passed Source Books</a:t>
            </a:r>
          </a:p>
          <a:p>
            <a:pPr algn="l">
              <a:spcAft>
                <a:spcPts val="1000"/>
              </a:spcAft>
              <a:defRPr/>
            </a:pPr>
            <a:endParaRPr lang="en-US" sz="2400" dirty="0">
              <a:solidFill>
                <a:srgbClr val="000000"/>
              </a:solidFill>
              <a:effectLst/>
              <a:latin typeface="Times New Roman" charset="0"/>
              <a:ea typeface="Times New Roman" charset="0"/>
            </a:endParaRPr>
          </a:p>
        </p:txBody>
      </p:sp>
      <p:sp>
        <p:nvSpPr>
          <p:cNvPr id="40" name="Curved Left Arrow 39"/>
          <p:cNvSpPr/>
          <p:nvPr/>
        </p:nvSpPr>
        <p:spPr bwMode="auto">
          <a:xfrm rot="10800000">
            <a:off x="3429000" y="3962400"/>
            <a:ext cx="1066800" cy="1524000"/>
          </a:xfrm>
          <a:prstGeom prst="curvedLeftArrow">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 name="AutoShape 2"/>
          <p:cNvSpPr>
            <a:spLocks noChangeArrowheads="1"/>
          </p:cNvSpPr>
          <p:nvPr/>
        </p:nvSpPr>
        <p:spPr bwMode="auto">
          <a:xfrm>
            <a:off x="304800" y="3657600"/>
            <a:ext cx="2921000" cy="2209800"/>
          </a:xfrm>
          <a:prstGeom prst="roundRect">
            <a:avLst>
              <a:gd name="adj" fmla="val 16667"/>
            </a:avLst>
          </a:prstGeom>
          <a:solidFill>
            <a:srgbClr val="FFFF00"/>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smtClean="0">
                <a:solidFill>
                  <a:srgbClr val="000000"/>
                </a:solidFill>
                <a:effectLst/>
                <a:latin typeface="Eurostile" charset="0"/>
                <a:ea typeface="Times New Roman" charset="0"/>
              </a:rPr>
              <a:t>Populate raw facts (Transactions) with dimension data before returning to client. </a:t>
            </a:r>
          </a:p>
          <a:p>
            <a:pPr algn="l">
              <a:spcAft>
                <a:spcPts val="1000"/>
              </a:spcAft>
              <a:defRPr/>
            </a:pPr>
            <a:endParaRPr lang="en-US" sz="2400" dirty="0">
              <a:solidFill>
                <a:srgbClr val="000000"/>
              </a:solidFill>
              <a:effectLst/>
              <a:latin typeface="Times New Roman" charset="0"/>
              <a:ea typeface="Times New Roman" charset="0"/>
            </a:endParaRPr>
          </a:p>
        </p:txBody>
      </p:sp>
      <p:sp>
        <p:nvSpPr>
          <p:cNvPr id="44" name="AutoShape 2"/>
          <p:cNvSpPr>
            <a:spLocks noChangeArrowheads="1"/>
          </p:cNvSpPr>
          <p:nvPr/>
        </p:nvSpPr>
        <p:spPr bwMode="auto">
          <a:xfrm>
            <a:off x="2902000" y="2213248"/>
            <a:ext cx="6961584" cy="1295400"/>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horz" lIns="18000" tIns="108000" rIns="90000" bIns="91440">
            <a:prstTxWarp prst="textNoShape">
              <a:avLst/>
            </a:prstTxWarp>
          </a:bodyPr>
          <a:lstStyle/>
          <a:p>
            <a:pPr algn="l">
              <a:spcAft>
                <a:spcPts val="1000"/>
              </a:spcAft>
              <a:defRPr/>
            </a:pPr>
            <a:r>
              <a:rPr lang="en-GB" sz="2400" dirty="0" smtClean="0">
                <a:solidFill>
                  <a:srgbClr val="000000"/>
                </a:solidFill>
                <a:effectLst/>
                <a:latin typeface="Eurostile" charset="0"/>
                <a:ea typeface="Times New Roman" charset="0"/>
              </a:rPr>
              <a:t>Select Transaction, MTM, </a:t>
            </a:r>
            <a:r>
              <a:rPr lang="en-GB" sz="2400" dirty="0" err="1" smtClean="0">
                <a:solidFill>
                  <a:srgbClr val="000000"/>
                </a:solidFill>
                <a:effectLst/>
                <a:latin typeface="Eurostile" charset="0"/>
                <a:ea typeface="Times New Roman" charset="0"/>
              </a:rPr>
              <a:t>ReferenceData</a:t>
            </a:r>
            <a:r>
              <a:rPr lang="en-GB" sz="2400" dirty="0" smtClean="0">
                <a:solidFill>
                  <a:srgbClr val="000000"/>
                </a:solidFill>
                <a:effectLst/>
                <a:latin typeface="Eurostile" charset="0"/>
                <a:ea typeface="Times New Roman" charset="0"/>
              </a:rPr>
              <a:t> From MTM, Transaction, Ref Where Cost Centre = ‘CC1’</a:t>
            </a:r>
            <a:endParaRPr lang="en-US" sz="2400" dirty="0">
              <a:solidFill>
                <a:srgbClr val="000000"/>
              </a:solidFill>
              <a:effectLst/>
              <a:latin typeface="Times New Roman" charset="0"/>
              <a:ea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Bind relevant dimensions to the result</a:t>
            </a:r>
            <a:endParaRPr lang="en-US" dirty="0"/>
          </a:p>
        </p:txBody>
      </p:sp>
      <p:pic>
        <p:nvPicPr>
          <p:cNvPr id="36867" name="Picture 4"/>
          <p:cNvPicPr>
            <a:picLocks noChangeAspect="1" noChangeArrowheads="1"/>
          </p:cNvPicPr>
          <p:nvPr/>
        </p:nvPicPr>
        <p:blipFill>
          <a:blip r:embed="rId2"/>
          <a:srcRect/>
          <a:stretch>
            <a:fillRect/>
          </a:stretch>
        </p:blipFill>
        <p:spPr bwMode="auto">
          <a:xfrm>
            <a:off x="1339850" y="2212975"/>
            <a:ext cx="10323513" cy="7288213"/>
          </a:xfrm>
          <a:prstGeom prst="rect">
            <a:avLst/>
          </a:prstGeom>
          <a:noFill/>
          <a:ln w="9525">
            <a:noFill/>
            <a:miter lim="800000"/>
            <a:headEnd/>
            <a:tailEnd/>
          </a:ln>
        </p:spPr>
      </p:pic>
      <p:sp>
        <p:nvSpPr>
          <p:cNvPr id="7" name="Oval 6"/>
          <p:cNvSpPr/>
          <p:nvPr/>
        </p:nvSpPr>
        <p:spPr bwMode="auto">
          <a:xfrm>
            <a:off x="1605856" y="2284512"/>
            <a:ext cx="10009112" cy="3672408"/>
          </a:xfrm>
          <a:prstGeom prst="ellipse">
            <a:avLst/>
          </a:prstGeom>
          <a:noFill/>
          <a:ln w="635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3553563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749872" y="3292624"/>
            <a:ext cx="1872208" cy="3312368"/>
            <a:chOff x="5998344" y="772344"/>
            <a:chExt cx="1311052" cy="2392384"/>
          </a:xfrm>
        </p:grpSpPr>
        <p:pic>
          <p:nvPicPr>
            <p:cNvPr id="4" name="Picture 3"/>
            <p:cNvPicPr>
              <a:picLocks noChangeAspect="1"/>
            </p:cNvPicPr>
            <p:nvPr/>
          </p:nvPicPr>
          <p:blipFill>
            <a:blip r:embed="rId2"/>
            <a:stretch>
              <a:fillRect/>
            </a:stretch>
          </p:blipFill>
          <p:spPr>
            <a:xfrm>
              <a:off x="6214368" y="2500536"/>
              <a:ext cx="903662" cy="664192"/>
            </a:xfrm>
            <a:prstGeom prst="rect">
              <a:avLst/>
            </a:prstGeom>
          </p:spPr>
        </p:pic>
        <p:pic>
          <p:nvPicPr>
            <p:cNvPr id="7" name="Picture 6"/>
            <p:cNvPicPr>
              <a:picLocks noChangeAspect="1"/>
            </p:cNvPicPr>
            <p:nvPr/>
          </p:nvPicPr>
          <p:blipFill>
            <a:blip r:embed="rId3"/>
            <a:stretch>
              <a:fillRect/>
            </a:stretch>
          </p:blipFill>
          <p:spPr>
            <a:xfrm>
              <a:off x="5998344" y="772344"/>
              <a:ext cx="1311052" cy="1395636"/>
            </a:xfrm>
            <a:prstGeom prst="rect">
              <a:avLst/>
            </a:prstGeom>
          </p:spPr>
        </p:pic>
        <p:cxnSp>
          <p:nvCxnSpPr>
            <p:cNvPr id="9" name="Straight Connector 8"/>
            <p:cNvCxnSpPr>
              <a:stCxn id="7" idx="2"/>
              <a:endCxn id="4" idx="0"/>
            </p:cNvCxnSpPr>
            <p:nvPr/>
          </p:nvCxnSpPr>
          <p:spPr bwMode="auto">
            <a:xfrm>
              <a:off x="6653870" y="2167980"/>
              <a:ext cx="12329" cy="332556"/>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grpSp>
      <p:sp>
        <p:nvSpPr>
          <p:cNvPr id="74" name="Title 73"/>
          <p:cNvSpPr>
            <a:spLocks noGrp="1"/>
          </p:cNvSpPr>
          <p:nvPr>
            <p:ph type="title"/>
          </p:nvPr>
        </p:nvSpPr>
        <p:spPr>
          <a:xfrm>
            <a:off x="787400" y="412304"/>
            <a:ext cx="11303000" cy="1447800"/>
          </a:xfrm>
        </p:spPr>
        <p:txBody>
          <a:bodyPr/>
          <a:lstStyle/>
          <a:p>
            <a:r>
              <a:rPr lang="en-US" sz="3400" dirty="0" smtClean="0"/>
              <a:t>Improving Database Performance (2)</a:t>
            </a:r>
            <a:r>
              <a:rPr lang="en-US" dirty="0" smtClean="0"/>
              <a:t/>
            </a:r>
            <a:br>
              <a:rPr lang="en-US" dirty="0" smtClean="0"/>
            </a:br>
            <a:r>
              <a:rPr lang="en-US" dirty="0" smtClean="0"/>
              <a:t>Shared Nothing Architecture</a:t>
            </a:r>
            <a:endParaRPr lang="en-US" dirty="0"/>
          </a:p>
        </p:txBody>
      </p:sp>
      <p:grpSp>
        <p:nvGrpSpPr>
          <p:cNvPr id="17" name="Group 16"/>
          <p:cNvGrpSpPr/>
          <p:nvPr/>
        </p:nvGrpSpPr>
        <p:grpSpPr>
          <a:xfrm>
            <a:off x="6142360" y="3436640"/>
            <a:ext cx="4896544" cy="3168352"/>
            <a:chOff x="1029792" y="3724672"/>
            <a:chExt cx="4176464" cy="2736500"/>
          </a:xfrm>
        </p:grpSpPr>
        <p:cxnSp>
          <p:nvCxnSpPr>
            <p:cNvPr id="18" name="Straight Connector 17"/>
            <p:cNvCxnSpPr/>
            <p:nvPr/>
          </p:nvCxnSpPr>
          <p:spPr bwMode="auto">
            <a:xfrm>
              <a:off x="1789438" y="5004892"/>
              <a:ext cx="7455" cy="764604"/>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cxnSp>
          <p:nvCxnSpPr>
            <p:cNvPr id="19" name="Straight Connector 18"/>
            <p:cNvCxnSpPr/>
            <p:nvPr/>
          </p:nvCxnSpPr>
          <p:spPr bwMode="auto">
            <a:xfrm>
              <a:off x="3229598" y="5004892"/>
              <a:ext cx="7455" cy="764604"/>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cxnSp>
          <p:nvCxnSpPr>
            <p:cNvPr id="20" name="Straight Connector 19"/>
            <p:cNvCxnSpPr/>
            <p:nvPr/>
          </p:nvCxnSpPr>
          <p:spPr bwMode="auto">
            <a:xfrm>
              <a:off x="4734642" y="5004892"/>
              <a:ext cx="7455" cy="764604"/>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pic>
          <p:nvPicPr>
            <p:cNvPr id="21" name="Picture 20"/>
            <p:cNvPicPr>
              <a:picLocks noChangeAspect="1"/>
            </p:cNvPicPr>
            <p:nvPr/>
          </p:nvPicPr>
          <p:blipFill>
            <a:blip r:embed="rId3"/>
            <a:stretch>
              <a:fillRect/>
            </a:stretch>
          </p:blipFill>
          <p:spPr>
            <a:xfrm>
              <a:off x="3741438" y="3780560"/>
              <a:ext cx="1311052" cy="1395636"/>
            </a:xfrm>
            <a:prstGeom prst="rect">
              <a:avLst/>
            </a:prstGeom>
          </p:spPr>
        </p:pic>
        <p:pic>
          <p:nvPicPr>
            <p:cNvPr id="22" name="Picture 21"/>
            <p:cNvPicPr>
              <a:picLocks noChangeAspect="1"/>
            </p:cNvPicPr>
            <p:nvPr/>
          </p:nvPicPr>
          <p:blipFill>
            <a:blip r:embed="rId3"/>
            <a:stretch>
              <a:fillRect/>
            </a:stretch>
          </p:blipFill>
          <p:spPr>
            <a:xfrm>
              <a:off x="2340844" y="3753272"/>
              <a:ext cx="1311052" cy="1395636"/>
            </a:xfrm>
            <a:prstGeom prst="rect">
              <a:avLst/>
            </a:prstGeom>
          </p:spPr>
        </p:pic>
        <p:pic>
          <p:nvPicPr>
            <p:cNvPr id="23" name="Picture 22"/>
            <p:cNvPicPr>
              <a:picLocks noChangeAspect="1"/>
            </p:cNvPicPr>
            <p:nvPr/>
          </p:nvPicPr>
          <p:blipFill>
            <a:blip r:embed="rId3"/>
            <a:stretch>
              <a:fillRect/>
            </a:stretch>
          </p:blipFill>
          <p:spPr>
            <a:xfrm>
              <a:off x="1029792" y="3724672"/>
              <a:ext cx="1311052" cy="1395636"/>
            </a:xfrm>
            <a:prstGeom prst="rect">
              <a:avLst/>
            </a:prstGeom>
          </p:spPr>
        </p:pic>
        <p:pic>
          <p:nvPicPr>
            <p:cNvPr id="24" name="Picture 23"/>
            <p:cNvPicPr>
              <a:picLocks noChangeAspect="1"/>
            </p:cNvPicPr>
            <p:nvPr/>
          </p:nvPicPr>
          <p:blipFill>
            <a:blip r:embed="rId2"/>
            <a:stretch>
              <a:fillRect/>
            </a:stretch>
          </p:blipFill>
          <p:spPr>
            <a:xfrm>
              <a:off x="4302594" y="5796980"/>
              <a:ext cx="903662" cy="664192"/>
            </a:xfrm>
            <a:prstGeom prst="rect">
              <a:avLst/>
            </a:prstGeom>
          </p:spPr>
        </p:pic>
        <p:pic>
          <p:nvPicPr>
            <p:cNvPr id="25" name="Picture 24"/>
            <p:cNvPicPr>
              <a:picLocks noChangeAspect="1"/>
            </p:cNvPicPr>
            <p:nvPr/>
          </p:nvPicPr>
          <p:blipFill>
            <a:blip r:embed="rId2"/>
            <a:stretch>
              <a:fillRect/>
            </a:stretch>
          </p:blipFill>
          <p:spPr>
            <a:xfrm>
              <a:off x="2790426" y="5780860"/>
              <a:ext cx="903662" cy="664192"/>
            </a:xfrm>
            <a:prstGeom prst="rect">
              <a:avLst/>
            </a:prstGeom>
          </p:spPr>
        </p:pic>
        <p:pic>
          <p:nvPicPr>
            <p:cNvPr id="26" name="Picture 25"/>
            <p:cNvPicPr>
              <a:picLocks noChangeAspect="1"/>
            </p:cNvPicPr>
            <p:nvPr/>
          </p:nvPicPr>
          <p:blipFill>
            <a:blip r:embed="rId2"/>
            <a:stretch>
              <a:fillRect/>
            </a:stretch>
          </p:blipFill>
          <p:spPr>
            <a:xfrm>
              <a:off x="1350266" y="5780860"/>
              <a:ext cx="903662" cy="664192"/>
            </a:xfrm>
            <a:prstGeom prst="rect">
              <a:avLst/>
            </a:prstGeom>
          </p:spPr>
        </p:pic>
      </p:grpSp>
      <p:sp>
        <p:nvSpPr>
          <p:cNvPr id="28" name="TextBox 27"/>
          <p:cNvSpPr txBox="1"/>
          <p:nvPr/>
        </p:nvSpPr>
        <p:spPr>
          <a:xfrm>
            <a:off x="5710312" y="6821016"/>
            <a:ext cx="5760640" cy="738664"/>
          </a:xfrm>
          <a:prstGeom prst="rect">
            <a:avLst/>
          </a:prstGeom>
          <a:noFill/>
        </p:spPr>
        <p:txBody>
          <a:bodyPr wrap="square" rtlCol="0">
            <a:spAutoFit/>
          </a:bodyPr>
          <a:lstStyle/>
          <a:p>
            <a:r>
              <a:rPr lang="en-US" dirty="0" smtClean="0"/>
              <a:t>Shared Nothing</a:t>
            </a:r>
            <a:endParaRPr lang="en-US" dirty="0"/>
          </a:p>
        </p:txBody>
      </p:sp>
      <p:pic>
        <p:nvPicPr>
          <p:cNvPr id="29" name="Picture 28"/>
          <p:cNvPicPr>
            <a:picLocks noChangeAspect="1"/>
          </p:cNvPicPr>
          <p:nvPr/>
        </p:nvPicPr>
        <p:blipFill>
          <a:blip r:embed="rId4"/>
          <a:stretch>
            <a:fillRect/>
          </a:stretch>
        </p:blipFill>
        <p:spPr>
          <a:xfrm rot="16200000">
            <a:off x="4376618" y="4050254"/>
            <a:ext cx="1214636" cy="1283552"/>
          </a:xfrm>
          <a:prstGeom prst="rect">
            <a:avLst/>
          </a:prstGeom>
        </p:spPr>
      </p:pic>
    </p:spTree>
    <p:extLst>
      <p:ext uri="{BB962C8B-B14F-4D97-AF65-F5344CB8AC3E}">
        <p14:creationId xmlns:p14="http://schemas.microsoft.com/office/powerpoint/2010/main" val="20085633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it together:</a:t>
            </a:r>
            <a:endParaRPr lang="en-US" dirty="0"/>
          </a:p>
        </p:txBody>
      </p:sp>
      <p:sp>
        <p:nvSpPr>
          <p:cNvPr id="5" name="Oval 10"/>
          <p:cNvSpPr>
            <a:spLocks noChangeAspect="1" noChangeArrowheads="1"/>
          </p:cNvSpPr>
          <p:nvPr/>
        </p:nvSpPr>
        <p:spPr bwMode="auto">
          <a:xfrm>
            <a:off x="4010270" y="6180963"/>
            <a:ext cx="999872" cy="99987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6" name="Oval 10"/>
          <p:cNvSpPr>
            <a:spLocks noChangeAspect="1" noChangeArrowheads="1"/>
          </p:cNvSpPr>
          <p:nvPr/>
        </p:nvSpPr>
        <p:spPr bwMode="auto">
          <a:xfrm>
            <a:off x="5022834" y="6210579"/>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7" name="Oval 10"/>
          <p:cNvSpPr>
            <a:spLocks noChangeAspect="1" noChangeArrowheads="1"/>
          </p:cNvSpPr>
          <p:nvPr/>
        </p:nvSpPr>
        <p:spPr bwMode="auto">
          <a:xfrm>
            <a:off x="6065014" y="6210579"/>
            <a:ext cx="999871"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8" name="Oval 10"/>
          <p:cNvSpPr>
            <a:spLocks noChangeAspect="1" noChangeArrowheads="1"/>
          </p:cNvSpPr>
          <p:nvPr/>
        </p:nvSpPr>
        <p:spPr bwMode="auto">
          <a:xfrm>
            <a:off x="7138219" y="6210579"/>
            <a:ext cx="99846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 name="Oval 10"/>
          <p:cNvSpPr>
            <a:spLocks noChangeAspect="1" noChangeArrowheads="1"/>
          </p:cNvSpPr>
          <p:nvPr/>
        </p:nvSpPr>
        <p:spPr bwMode="auto">
          <a:xfrm>
            <a:off x="8243860" y="6210579"/>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0" name="Oval 10"/>
          <p:cNvSpPr>
            <a:spLocks noChangeAspect="1" noChangeArrowheads="1"/>
          </p:cNvSpPr>
          <p:nvPr/>
        </p:nvSpPr>
        <p:spPr bwMode="auto">
          <a:xfrm>
            <a:off x="4010270" y="7158271"/>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1" name="Oval 10"/>
          <p:cNvSpPr>
            <a:spLocks noChangeAspect="1" noChangeArrowheads="1"/>
          </p:cNvSpPr>
          <p:nvPr/>
        </p:nvSpPr>
        <p:spPr bwMode="auto">
          <a:xfrm>
            <a:off x="5022834" y="7189297"/>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2" name="Oval 11"/>
          <p:cNvSpPr>
            <a:spLocks noChangeAspect="1" noChangeArrowheads="1"/>
          </p:cNvSpPr>
          <p:nvPr/>
        </p:nvSpPr>
        <p:spPr bwMode="auto">
          <a:xfrm>
            <a:off x="6065014" y="7189297"/>
            <a:ext cx="999871"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3" name="Oval 12"/>
          <p:cNvSpPr>
            <a:spLocks noChangeAspect="1" noChangeArrowheads="1"/>
          </p:cNvSpPr>
          <p:nvPr/>
        </p:nvSpPr>
        <p:spPr bwMode="auto">
          <a:xfrm>
            <a:off x="7138219" y="7189297"/>
            <a:ext cx="99846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4" name="Oval 10"/>
          <p:cNvSpPr>
            <a:spLocks noChangeAspect="1" noChangeArrowheads="1"/>
          </p:cNvSpPr>
          <p:nvPr/>
        </p:nvSpPr>
        <p:spPr bwMode="auto">
          <a:xfrm>
            <a:off x="8243860" y="7189297"/>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5" name="AutoShape 7"/>
          <p:cNvSpPr>
            <a:spLocks noChangeArrowheads="1"/>
          </p:cNvSpPr>
          <p:nvPr/>
        </p:nvSpPr>
        <p:spPr bwMode="auto">
          <a:xfrm>
            <a:off x="4226039" y="6367117"/>
            <a:ext cx="4797693" cy="392051"/>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8" name="AutoShape 11"/>
          <p:cNvSpPr>
            <a:spLocks noChangeArrowheads="1"/>
          </p:cNvSpPr>
          <p:nvPr/>
        </p:nvSpPr>
        <p:spPr bwMode="auto">
          <a:xfrm>
            <a:off x="4226039" y="6993271"/>
            <a:ext cx="4797693" cy="208718"/>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9" name="AutoShape 12"/>
          <p:cNvSpPr>
            <a:spLocks noChangeArrowheads="1"/>
          </p:cNvSpPr>
          <p:nvPr/>
        </p:nvSpPr>
        <p:spPr bwMode="auto">
          <a:xfrm>
            <a:off x="4226039" y="7420579"/>
            <a:ext cx="4797693" cy="609231"/>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23" name="AutoShape 9"/>
          <p:cNvSpPr>
            <a:spLocks noChangeArrowheads="1"/>
          </p:cNvSpPr>
          <p:nvPr/>
        </p:nvSpPr>
        <p:spPr bwMode="auto">
          <a:xfrm>
            <a:off x="5939950" y="4468077"/>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24" name="Oval 10"/>
          <p:cNvSpPr>
            <a:spLocks noChangeArrowheads="1"/>
          </p:cNvSpPr>
          <p:nvPr/>
        </p:nvSpPr>
        <p:spPr bwMode="auto">
          <a:xfrm>
            <a:off x="6148219" y="4674809"/>
            <a:ext cx="836283"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nvGrpSpPr>
          <p:cNvPr id="37" name="Group 77"/>
          <p:cNvGrpSpPr>
            <a:grpSpLocks/>
          </p:cNvGrpSpPr>
          <p:nvPr/>
        </p:nvGrpSpPr>
        <p:grpSpPr bwMode="auto">
          <a:xfrm>
            <a:off x="6032908" y="2054930"/>
            <a:ext cx="1015385" cy="1083076"/>
            <a:chOff x="3378200" y="685801"/>
            <a:chExt cx="1143000" cy="1219199"/>
          </a:xfrm>
        </p:grpSpPr>
        <p:sp>
          <p:nvSpPr>
            <p:cNvPr id="38" name="Delay 37"/>
            <p:cNvSpPr/>
            <p:nvPr/>
          </p:nvSpPr>
          <p:spPr bwMode="auto">
            <a:xfrm rot="16200000">
              <a:off x="3509324" y="707077"/>
              <a:ext cx="858982" cy="816429"/>
            </a:xfrm>
            <a:prstGeom prst="flowChartDelay">
              <a:avLst/>
            </a:prstGeom>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vert="vert">
              <a:prstTxWarp prst="textNoShape">
                <a:avLst/>
              </a:prstTxWarp>
              <a:normAutofit fontScale="85000" lnSpcReduction="10000"/>
            </a:bodyPr>
            <a:lstStyle/>
            <a:p>
              <a:pPr>
                <a:defRPr/>
              </a:pPr>
              <a:r>
                <a:rPr lang="en-US" sz="1800" b="1" dirty="0">
                  <a:solidFill>
                    <a:srgbClr val="FFFFFF"/>
                  </a:solidFill>
                </a:rPr>
                <a:t>Java client</a:t>
              </a:r>
            </a:p>
          </p:txBody>
        </p:sp>
        <p:sp>
          <p:nvSpPr>
            <p:cNvPr id="39" name="Round Same Side Corner Rectangle 38"/>
            <p:cNvSpPr/>
            <p:nvPr/>
          </p:nvSpPr>
          <p:spPr bwMode="auto">
            <a:xfrm>
              <a:off x="3378200" y="1572491"/>
              <a:ext cx="1143000" cy="332509"/>
            </a:xfrm>
            <a:prstGeom prst="round2SameRect">
              <a:avLst>
                <a:gd name="adj1" fmla="val 30913"/>
                <a:gd name="adj2" fmla="val 0"/>
              </a:avLst>
            </a:prstGeom>
            <a:solidFill>
              <a:srgbClr val="9ABEFF">
                <a:alpha val="49000"/>
              </a:srgbClr>
            </a:solidFill>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prstTxWarp prst="textNoShape">
                <a:avLst/>
              </a:prstTxWarp>
              <a:normAutofit fontScale="70000" lnSpcReduction="20000"/>
            </a:bodyPr>
            <a:lstStyle/>
            <a:p>
              <a:pPr>
                <a:defRPr/>
              </a:pPr>
              <a:r>
                <a:rPr lang="en-US" sz="2000" dirty="0">
                  <a:solidFill>
                    <a:srgbClr val="000000"/>
                  </a:solidFill>
                </a:rPr>
                <a:t>API</a:t>
              </a:r>
            </a:p>
          </p:txBody>
        </p:sp>
      </p:grpSp>
      <p:sp>
        <p:nvSpPr>
          <p:cNvPr id="43" name="AutoShape 16"/>
          <p:cNvSpPr>
            <a:spLocks noChangeArrowheads="1"/>
          </p:cNvSpPr>
          <p:nvPr/>
        </p:nvSpPr>
        <p:spPr bwMode="auto">
          <a:xfrm rot="18240000">
            <a:off x="7631643" y="5052101"/>
            <a:ext cx="357118" cy="1788436"/>
          </a:xfrm>
          <a:prstGeom prst="downArrow">
            <a:avLst>
              <a:gd name="adj1" fmla="val 44398"/>
              <a:gd name="adj2" fmla="val 57606"/>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4" name="AutoShape 16"/>
          <p:cNvSpPr>
            <a:spLocks noChangeArrowheads="1"/>
          </p:cNvSpPr>
          <p:nvPr/>
        </p:nvSpPr>
        <p:spPr bwMode="auto">
          <a:xfrm rot="14160000" flipH="1">
            <a:off x="5085167" y="5052101"/>
            <a:ext cx="357118" cy="1788436"/>
          </a:xfrm>
          <a:prstGeom prst="downArrow">
            <a:avLst>
              <a:gd name="adj1" fmla="val 44398"/>
              <a:gd name="adj2" fmla="val 57606"/>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5" name="AutoShape 16"/>
          <p:cNvSpPr>
            <a:spLocks noChangeArrowheads="1"/>
          </p:cNvSpPr>
          <p:nvPr/>
        </p:nvSpPr>
        <p:spPr bwMode="auto">
          <a:xfrm rot="5400000">
            <a:off x="5774998" y="5566757"/>
            <a:ext cx="1512168" cy="3300604"/>
          </a:xfrm>
          <a:prstGeom prst="downArrow">
            <a:avLst>
              <a:gd name="adj1" fmla="val 70239"/>
              <a:gd name="adj2" fmla="val 34995"/>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8" name="AutoShape 16"/>
          <p:cNvSpPr>
            <a:spLocks noChangeArrowheads="1"/>
          </p:cNvSpPr>
          <p:nvPr/>
        </p:nvSpPr>
        <p:spPr bwMode="auto">
          <a:xfrm flipV="1">
            <a:off x="6104916" y="3210014"/>
            <a:ext cx="360040" cy="1440000"/>
          </a:xfrm>
          <a:prstGeom prst="downArrow">
            <a:avLst>
              <a:gd name="adj1" fmla="val 44398"/>
              <a:gd name="adj2" fmla="val 57606"/>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9" name="AutoShape 16"/>
          <p:cNvSpPr>
            <a:spLocks noChangeArrowheads="1"/>
          </p:cNvSpPr>
          <p:nvPr/>
        </p:nvSpPr>
        <p:spPr bwMode="auto">
          <a:xfrm>
            <a:off x="6680980" y="3282022"/>
            <a:ext cx="360040" cy="1440000"/>
          </a:xfrm>
          <a:prstGeom prst="downArrow">
            <a:avLst>
              <a:gd name="adj1" fmla="val 44398"/>
              <a:gd name="adj2" fmla="val 57606"/>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50" name="Rounded Rectangle 49"/>
          <p:cNvSpPr/>
          <p:nvPr/>
        </p:nvSpPr>
        <p:spPr bwMode="auto">
          <a:xfrm>
            <a:off x="1389832" y="2068488"/>
            <a:ext cx="3744416" cy="1584176"/>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Replicated Dimensions</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Rounded Rectangle 50"/>
          <p:cNvSpPr/>
          <p:nvPr/>
        </p:nvSpPr>
        <p:spPr bwMode="auto">
          <a:xfrm>
            <a:off x="7870552" y="2068488"/>
            <a:ext cx="3528392" cy="1584176"/>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Partitioned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 Facts</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53" name="Straight Arrow Connector 52"/>
          <p:cNvCxnSpPr/>
          <p:nvPr/>
        </p:nvCxnSpPr>
        <p:spPr bwMode="auto">
          <a:xfrm>
            <a:off x="4846216" y="3724672"/>
            <a:ext cx="1008112" cy="1008112"/>
          </a:xfrm>
          <a:prstGeom prst="straightConnector1">
            <a:avLst/>
          </a:prstGeom>
          <a:gradFill rotWithShape="0">
            <a:gsLst>
              <a:gs pos="0">
                <a:srgbClr val="0082E5">
                  <a:alpha val="75000"/>
                </a:srgbClr>
              </a:gs>
              <a:gs pos="100000">
                <a:srgbClr val="0057E5">
                  <a:alpha val="64999"/>
                </a:srgbClr>
              </a:gs>
            </a:gsLst>
            <a:lin ang="5400000" scaled="1"/>
          </a:gradFill>
          <a:ln w="76200" cap="flat" cmpd="sng" algn="ctr">
            <a:solidFill>
              <a:srgbClr val="FFFFFF"/>
            </a:solidFill>
            <a:prstDash val="solid"/>
            <a:round/>
            <a:headEnd type="none" w="med" len="med"/>
            <a:tailEnd type="arrow"/>
          </a:ln>
          <a:effectLst/>
        </p:spPr>
      </p:cxnSp>
      <p:cxnSp>
        <p:nvCxnSpPr>
          <p:cNvPr id="54" name="Straight Arrow Connector 53"/>
          <p:cNvCxnSpPr/>
          <p:nvPr/>
        </p:nvCxnSpPr>
        <p:spPr bwMode="auto">
          <a:xfrm flipH="1">
            <a:off x="8230592" y="3868688"/>
            <a:ext cx="1008112" cy="1944216"/>
          </a:xfrm>
          <a:prstGeom prst="straightConnector1">
            <a:avLst/>
          </a:prstGeom>
          <a:gradFill rotWithShape="0">
            <a:gsLst>
              <a:gs pos="0">
                <a:srgbClr val="0082E5">
                  <a:alpha val="75000"/>
                </a:srgbClr>
              </a:gs>
              <a:gs pos="100000">
                <a:srgbClr val="0057E5">
                  <a:alpha val="64999"/>
                </a:srgbClr>
              </a:gs>
            </a:gsLst>
            <a:lin ang="5400000" scaled="1"/>
          </a:gradFill>
          <a:ln w="76200" cap="flat" cmpd="sng" algn="ctr">
            <a:solidFill>
              <a:srgbClr val="FFFFFF"/>
            </a:solidFill>
            <a:prstDash val="solid"/>
            <a:round/>
            <a:headEnd type="none" w="med" len="med"/>
            <a:tailEnd type="arrow"/>
          </a:ln>
          <a:effectLst/>
        </p:spPr>
      </p:cxnSp>
      <p:sp>
        <p:nvSpPr>
          <p:cNvPr id="3" name="TextBox 2"/>
          <p:cNvSpPr txBox="1"/>
          <p:nvPr/>
        </p:nvSpPr>
        <p:spPr>
          <a:xfrm>
            <a:off x="1749872" y="8458616"/>
            <a:ext cx="9649072" cy="738664"/>
          </a:xfrm>
          <a:prstGeom prst="rect">
            <a:avLst/>
          </a:prstGeom>
          <a:noFill/>
        </p:spPr>
        <p:txBody>
          <a:bodyPr wrap="square" rtlCol="0">
            <a:spAutoFit/>
          </a:bodyPr>
          <a:lstStyle/>
          <a:p>
            <a:r>
              <a:rPr lang="en-US" dirty="0" smtClean="0">
                <a:solidFill>
                  <a:srgbClr val="FFFF00"/>
                </a:solidFill>
              </a:rPr>
              <a:t>We never have to do a distributed join!</a:t>
            </a:r>
            <a:endParaRPr lang="en-US" dirty="0">
              <a:solidFill>
                <a:srgbClr val="FFFF00"/>
              </a:solidFill>
            </a:endParaRPr>
          </a:p>
        </p:txBody>
      </p:sp>
    </p:spTree>
    <p:extLst>
      <p:ext uri="{BB962C8B-B14F-4D97-AF65-F5344CB8AC3E}">
        <p14:creationId xmlns:p14="http://schemas.microsoft.com/office/powerpoint/2010/main" val="3187440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Coherence Voodoo: Joining Distributed Facts across the Cluster</a:t>
            </a:r>
            <a:endParaRPr lang="en-US" dirty="0"/>
          </a:p>
        </p:txBody>
      </p:sp>
      <p:sp>
        <p:nvSpPr>
          <p:cNvPr id="4" name="Line 137"/>
          <p:cNvSpPr>
            <a:spLocks noChangeShapeType="1"/>
          </p:cNvSpPr>
          <p:nvPr/>
        </p:nvSpPr>
        <p:spPr bwMode="auto">
          <a:xfrm flipH="1" flipV="1">
            <a:off x="3835400" y="7315200"/>
            <a:ext cx="3208338" cy="127000"/>
          </a:xfrm>
          <a:prstGeom prst="line">
            <a:avLst/>
          </a:prstGeom>
          <a:noFill/>
          <a:ln w="57150">
            <a:solidFill>
              <a:schemeClr val="tx1"/>
            </a:solidFill>
            <a:round/>
            <a:headEnd/>
            <a:tailEnd/>
          </a:ln>
        </p:spPr>
        <p:txBody>
          <a:bodyPr>
            <a:prstTxWarp prst="textNoShape">
              <a:avLst/>
            </a:prstTxWarp>
            <a:spAutoFit/>
          </a:bodyPr>
          <a:lstStyle/>
          <a:p>
            <a:endParaRPr lang="en-US"/>
          </a:p>
        </p:txBody>
      </p:sp>
      <p:sp>
        <p:nvSpPr>
          <p:cNvPr id="5" name="Line 136"/>
          <p:cNvSpPr>
            <a:spLocks noChangeShapeType="1"/>
          </p:cNvSpPr>
          <p:nvPr/>
        </p:nvSpPr>
        <p:spPr bwMode="auto">
          <a:xfrm flipH="1" flipV="1">
            <a:off x="5562600" y="3956050"/>
            <a:ext cx="1874838" cy="2740025"/>
          </a:xfrm>
          <a:prstGeom prst="line">
            <a:avLst/>
          </a:prstGeom>
          <a:noFill/>
          <a:ln w="57150">
            <a:solidFill>
              <a:schemeClr val="tx1"/>
            </a:solidFill>
            <a:round/>
            <a:headEnd/>
            <a:tailEnd/>
          </a:ln>
        </p:spPr>
        <p:txBody>
          <a:bodyPr>
            <a:prstTxWarp prst="textNoShape">
              <a:avLst/>
            </a:prstTxWarp>
            <a:spAutoFit/>
          </a:bodyPr>
          <a:lstStyle/>
          <a:p>
            <a:endParaRPr lang="en-US"/>
          </a:p>
        </p:txBody>
      </p:sp>
      <p:grpSp>
        <p:nvGrpSpPr>
          <p:cNvPr id="7" name="Group 134"/>
          <p:cNvGrpSpPr>
            <a:grpSpLocks/>
          </p:cNvGrpSpPr>
          <p:nvPr/>
        </p:nvGrpSpPr>
        <p:grpSpPr bwMode="auto">
          <a:xfrm>
            <a:off x="1674813" y="3079750"/>
            <a:ext cx="4319587" cy="4254500"/>
            <a:chOff x="1215" y="436"/>
            <a:chExt cx="2721" cy="2680"/>
          </a:xfrm>
        </p:grpSpPr>
        <p:sp>
          <p:nvSpPr>
            <p:cNvPr id="8" name="Oval 20"/>
            <p:cNvSpPr>
              <a:spLocks noChangeArrowheads="1"/>
            </p:cNvSpPr>
            <p:nvPr/>
          </p:nvSpPr>
          <p:spPr bwMode="auto">
            <a:xfrm>
              <a:off x="1215" y="436"/>
              <a:ext cx="2721" cy="2680"/>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grpSp>
          <p:nvGrpSpPr>
            <p:cNvPr id="9" name="Group 61"/>
            <p:cNvGrpSpPr>
              <a:grpSpLocks/>
            </p:cNvGrpSpPr>
            <p:nvPr/>
          </p:nvGrpSpPr>
          <p:grpSpPr bwMode="auto">
            <a:xfrm>
              <a:off x="1328" y="1184"/>
              <a:ext cx="2518" cy="931"/>
              <a:chOff x="1328" y="1184"/>
              <a:chExt cx="2518" cy="931"/>
            </a:xfrm>
          </p:grpSpPr>
          <p:sp>
            <p:nvSpPr>
              <p:cNvPr id="10" name="Line 35"/>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1" name="Line 36"/>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2" name="Line 37"/>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3" name="Line 38"/>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4" name="Line 40"/>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5" name="Line 41"/>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6" name="Line 43"/>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17" name="AutoShape 44"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18" name="AutoShape 45"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19" name="Text Box 46"/>
              <p:cNvSpPr txBox="1">
                <a:spLocks noChangeArrowheads="1"/>
              </p:cNvSpPr>
              <p:nvPr/>
            </p:nvSpPr>
            <p:spPr bwMode="auto">
              <a:xfrm>
                <a:off x="1328" y="1184"/>
                <a:ext cx="846" cy="349"/>
              </a:xfrm>
              <a:prstGeom prst="rect">
                <a:avLst/>
              </a:prstGeom>
              <a:noFill/>
              <a:ln w="12700">
                <a:noFill/>
                <a:miter lim="800000"/>
                <a:headEnd/>
                <a:tailEnd/>
              </a:ln>
            </p:spPr>
            <p:txBody>
              <a:bodyPr wrap="square">
                <a:prstTxWarp prst="textNoShape">
                  <a:avLst/>
                </a:prstTxWarp>
                <a:spAutoFit/>
              </a:bodyPr>
              <a:lstStyle/>
              <a:p>
                <a:pPr>
                  <a:spcBef>
                    <a:spcPct val="50000"/>
                  </a:spcBef>
                </a:pPr>
                <a:r>
                  <a:rPr lang="en-GB" sz="3000" b="1" dirty="0" smtClean="0">
                    <a:solidFill>
                      <a:srgbClr val="FFFF00"/>
                    </a:solidFill>
                  </a:rPr>
                  <a:t>Trades</a:t>
                </a:r>
                <a:endParaRPr lang="en-GB" sz="3000" b="1" dirty="0">
                  <a:solidFill>
                    <a:srgbClr val="FFFF00"/>
                  </a:solidFill>
                </a:endParaRPr>
              </a:p>
            </p:txBody>
          </p:sp>
          <p:sp>
            <p:nvSpPr>
              <p:cNvPr id="20" name="Text Box 47"/>
              <p:cNvSpPr txBox="1">
                <a:spLocks noChangeArrowheads="1"/>
              </p:cNvSpPr>
              <p:nvPr/>
            </p:nvSpPr>
            <p:spPr bwMode="auto">
              <a:xfrm>
                <a:off x="2668" y="1280"/>
                <a:ext cx="861" cy="349"/>
              </a:xfrm>
              <a:prstGeom prst="rect">
                <a:avLst/>
              </a:prstGeom>
              <a:noFill/>
              <a:ln w="12700">
                <a:noFill/>
                <a:miter lim="800000"/>
                <a:headEnd/>
                <a:tailEnd/>
              </a:ln>
            </p:spPr>
            <p:txBody>
              <a:bodyPr>
                <a:prstTxWarp prst="textNoShape">
                  <a:avLst/>
                </a:prstTxWarp>
                <a:spAutoFit/>
              </a:bodyPr>
              <a:lstStyle/>
              <a:p>
                <a:pPr>
                  <a:spcBef>
                    <a:spcPct val="50000"/>
                  </a:spcBef>
                </a:pPr>
                <a:r>
                  <a:rPr lang="en-GB" sz="3000" b="1" dirty="0" err="1" smtClean="0">
                    <a:solidFill>
                      <a:srgbClr val="FFFF00"/>
                    </a:solidFill>
                  </a:rPr>
                  <a:t>MTMs</a:t>
                </a:r>
                <a:endParaRPr lang="en-GB" sz="3000" b="1" dirty="0">
                  <a:solidFill>
                    <a:srgbClr val="FFFF00"/>
                  </a:solidFill>
                </a:endParaRPr>
              </a:p>
            </p:txBody>
          </p:sp>
        </p:grpSp>
      </p:grpSp>
      <p:grpSp>
        <p:nvGrpSpPr>
          <p:cNvPr id="21" name="Group 135"/>
          <p:cNvGrpSpPr>
            <a:grpSpLocks/>
          </p:cNvGrpSpPr>
          <p:nvPr/>
        </p:nvGrpSpPr>
        <p:grpSpPr bwMode="auto">
          <a:xfrm>
            <a:off x="6569075" y="5599113"/>
            <a:ext cx="3457575" cy="2760662"/>
            <a:chOff x="4062" y="2387"/>
            <a:chExt cx="2178" cy="1739"/>
          </a:xfrm>
        </p:grpSpPr>
        <p:grpSp>
          <p:nvGrpSpPr>
            <p:cNvPr id="22" name="Group 22"/>
            <p:cNvGrpSpPr>
              <a:grpSpLocks/>
            </p:cNvGrpSpPr>
            <p:nvPr/>
          </p:nvGrpSpPr>
          <p:grpSpPr bwMode="auto">
            <a:xfrm>
              <a:off x="4062" y="2387"/>
              <a:ext cx="2178" cy="1739"/>
              <a:chOff x="1849" y="1607"/>
              <a:chExt cx="2178" cy="1739"/>
            </a:xfrm>
          </p:grpSpPr>
          <p:sp>
            <p:nvSpPr>
              <p:cNvPr id="95" name="Oval 23"/>
              <p:cNvSpPr>
                <a:spLocks noChangeArrowheads="1"/>
              </p:cNvSpPr>
              <p:nvPr/>
            </p:nvSpPr>
            <p:spPr bwMode="auto">
              <a:xfrm>
                <a:off x="1849" y="2184"/>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6" name="Oval 24"/>
              <p:cNvSpPr>
                <a:spLocks noChangeArrowheads="1"/>
              </p:cNvSpPr>
              <p:nvPr/>
            </p:nvSpPr>
            <p:spPr bwMode="auto">
              <a:xfrm>
                <a:off x="2266" y="1607"/>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7" name="Oval 25"/>
              <p:cNvSpPr>
                <a:spLocks noChangeArrowheads="1"/>
              </p:cNvSpPr>
              <p:nvPr/>
            </p:nvSpPr>
            <p:spPr bwMode="auto">
              <a:xfrm>
                <a:off x="3002" y="1607"/>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8" name="Oval 26"/>
              <p:cNvSpPr>
                <a:spLocks noChangeArrowheads="1"/>
              </p:cNvSpPr>
              <p:nvPr/>
            </p:nvSpPr>
            <p:spPr bwMode="auto">
              <a:xfrm>
                <a:off x="2266" y="2750"/>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99" name="Oval 27"/>
              <p:cNvSpPr>
                <a:spLocks noChangeArrowheads="1"/>
              </p:cNvSpPr>
              <p:nvPr/>
            </p:nvSpPr>
            <p:spPr bwMode="auto">
              <a:xfrm>
                <a:off x="3002" y="2750"/>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sp>
            <p:nvSpPr>
              <p:cNvPr id="100" name="Oval 28"/>
              <p:cNvSpPr>
                <a:spLocks noChangeArrowheads="1"/>
              </p:cNvSpPr>
              <p:nvPr/>
            </p:nvSpPr>
            <p:spPr bwMode="auto">
              <a:xfrm>
                <a:off x="3387" y="2173"/>
                <a:ext cx="640" cy="596"/>
              </a:xfrm>
              <a:prstGeom prst="ellipse">
                <a:avLst/>
              </a:prstGeom>
              <a:gradFill rotWithShape="1">
                <a:gsLst>
                  <a:gs pos="0">
                    <a:srgbClr val="003B3B"/>
                  </a:gs>
                  <a:gs pos="100000">
                    <a:srgbClr val="008080"/>
                  </a:gs>
                </a:gsLst>
                <a:lin ang="18900000" scaled="1"/>
              </a:gradFill>
              <a:ln w="9525">
                <a:solidFill>
                  <a:schemeClr val="tx1"/>
                </a:solidFill>
                <a:round/>
                <a:headEnd/>
                <a:tailEnd/>
              </a:ln>
            </p:spPr>
            <p:txBody>
              <a:bodyPr wrap="none" anchor="ctr">
                <a:prstTxWarp prst="textNoShape">
                  <a:avLst/>
                </a:prstTxWarp>
              </a:bodyPr>
              <a:lstStyle/>
              <a:p>
                <a:endParaRPr lang="en-US" sz="1800">
                  <a:solidFill>
                    <a:schemeClr val="bg1"/>
                  </a:solidFill>
                </a:endParaRPr>
              </a:p>
            </p:txBody>
          </p:sp>
          <p:cxnSp>
            <p:nvCxnSpPr>
              <p:cNvPr id="101" name="AutoShape 29"/>
              <p:cNvCxnSpPr>
                <a:cxnSpLocks noChangeShapeType="1"/>
                <a:stCxn id="95" idx="6"/>
                <a:endCxn id="96" idx="4"/>
              </p:cNvCxnSpPr>
              <p:nvPr/>
            </p:nvCxnSpPr>
            <p:spPr bwMode="auto">
              <a:xfrm flipV="1">
                <a:off x="2489" y="2203"/>
                <a:ext cx="97" cy="280"/>
              </a:xfrm>
              <a:prstGeom prst="curvedConnector2">
                <a:avLst/>
              </a:prstGeom>
              <a:noFill/>
              <a:ln w="9525">
                <a:solidFill>
                  <a:schemeClr val="tx1"/>
                </a:solidFill>
                <a:round/>
                <a:headEnd/>
                <a:tailEnd/>
              </a:ln>
            </p:spPr>
          </p:cxnSp>
          <p:cxnSp>
            <p:nvCxnSpPr>
              <p:cNvPr id="102" name="AutoShape 30"/>
              <p:cNvCxnSpPr>
                <a:cxnSpLocks noChangeShapeType="1"/>
                <a:stCxn id="95" idx="6"/>
                <a:endCxn id="98" idx="0"/>
              </p:cNvCxnSpPr>
              <p:nvPr/>
            </p:nvCxnSpPr>
            <p:spPr bwMode="auto">
              <a:xfrm>
                <a:off x="2489" y="2483"/>
                <a:ext cx="97" cy="267"/>
              </a:xfrm>
              <a:prstGeom prst="curvedConnector2">
                <a:avLst/>
              </a:prstGeom>
              <a:noFill/>
              <a:ln w="9525">
                <a:solidFill>
                  <a:schemeClr val="tx1"/>
                </a:solidFill>
                <a:round/>
                <a:headEnd/>
                <a:tailEnd/>
              </a:ln>
            </p:spPr>
          </p:cxnSp>
          <p:cxnSp>
            <p:nvCxnSpPr>
              <p:cNvPr id="103" name="AutoShape 31"/>
              <p:cNvCxnSpPr>
                <a:cxnSpLocks noChangeShapeType="1"/>
                <a:stCxn id="98" idx="0"/>
                <a:endCxn id="99" idx="0"/>
              </p:cNvCxnSpPr>
              <p:nvPr/>
            </p:nvCxnSpPr>
            <p:spPr bwMode="auto">
              <a:xfrm rot="5400000" flipV="1">
                <a:off x="2953" y="2383"/>
                <a:ext cx="1" cy="736"/>
              </a:xfrm>
              <a:prstGeom prst="curvedConnector3">
                <a:avLst>
                  <a:gd name="adj1" fmla="val -14400005"/>
                </a:avLst>
              </a:prstGeom>
              <a:noFill/>
              <a:ln w="9525">
                <a:solidFill>
                  <a:schemeClr val="tx1"/>
                </a:solidFill>
                <a:round/>
                <a:headEnd/>
                <a:tailEnd/>
              </a:ln>
            </p:spPr>
          </p:cxnSp>
          <p:cxnSp>
            <p:nvCxnSpPr>
              <p:cNvPr id="104" name="AutoShape 32"/>
              <p:cNvCxnSpPr>
                <a:cxnSpLocks noChangeShapeType="1"/>
                <a:stCxn id="99" idx="0"/>
                <a:endCxn id="100" idx="2"/>
              </p:cNvCxnSpPr>
              <p:nvPr/>
            </p:nvCxnSpPr>
            <p:spPr bwMode="auto">
              <a:xfrm rot="-5400000">
                <a:off x="3216" y="2578"/>
                <a:ext cx="278" cy="65"/>
              </a:xfrm>
              <a:prstGeom prst="curvedConnector2">
                <a:avLst/>
              </a:prstGeom>
              <a:noFill/>
              <a:ln w="9525">
                <a:solidFill>
                  <a:schemeClr val="tx1"/>
                </a:solidFill>
                <a:round/>
                <a:headEnd/>
                <a:tailEnd/>
              </a:ln>
            </p:spPr>
          </p:cxnSp>
          <p:cxnSp>
            <p:nvCxnSpPr>
              <p:cNvPr id="105" name="AutoShape 33"/>
              <p:cNvCxnSpPr>
                <a:cxnSpLocks noChangeShapeType="1"/>
                <a:stCxn id="100" idx="2"/>
                <a:endCxn id="97" idx="4"/>
              </p:cNvCxnSpPr>
              <p:nvPr/>
            </p:nvCxnSpPr>
            <p:spPr bwMode="auto">
              <a:xfrm rot="10800000">
                <a:off x="3322" y="2203"/>
                <a:ext cx="65" cy="269"/>
              </a:xfrm>
              <a:prstGeom prst="curvedConnector2">
                <a:avLst/>
              </a:prstGeom>
              <a:noFill/>
              <a:ln w="9525">
                <a:solidFill>
                  <a:schemeClr val="tx1"/>
                </a:solidFill>
                <a:round/>
                <a:headEnd/>
                <a:tailEnd/>
              </a:ln>
            </p:spPr>
          </p:cxnSp>
          <p:cxnSp>
            <p:nvCxnSpPr>
              <p:cNvPr id="106" name="AutoShape 34"/>
              <p:cNvCxnSpPr>
                <a:cxnSpLocks noChangeShapeType="1"/>
                <a:stCxn id="97" idx="4"/>
                <a:endCxn id="96" idx="4"/>
              </p:cNvCxnSpPr>
              <p:nvPr/>
            </p:nvCxnSpPr>
            <p:spPr bwMode="auto">
              <a:xfrm rot="5400000">
                <a:off x="2953" y="1836"/>
                <a:ext cx="1" cy="736"/>
              </a:xfrm>
              <a:prstGeom prst="curvedConnector3">
                <a:avLst>
                  <a:gd name="adj1" fmla="val 14300005"/>
                </a:avLst>
              </a:prstGeom>
              <a:noFill/>
              <a:ln w="9525">
                <a:solidFill>
                  <a:schemeClr val="tx1"/>
                </a:solidFill>
                <a:round/>
                <a:headEnd/>
                <a:tailEnd/>
              </a:ln>
            </p:spPr>
          </p:cxnSp>
        </p:grpSp>
        <p:grpSp>
          <p:nvGrpSpPr>
            <p:cNvPr id="23" name="Group 62"/>
            <p:cNvGrpSpPr>
              <a:grpSpLocks/>
            </p:cNvGrpSpPr>
            <p:nvPr/>
          </p:nvGrpSpPr>
          <p:grpSpPr bwMode="auto">
            <a:xfrm>
              <a:off x="4549" y="2502"/>
              <a:ext cx="538" cy="240"/>
              <a:chOff x="1442" y="1313"/>
              <a:chExt cx="2404" cy="880"/>
            </a:xfrm>
          </p:grpSpPr>
          <p:sp>
            <p:nvSpPr>
              <p:cNvPr id="84" name="Line 63"/>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5" name="Line 64"/>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6" name="Line 65"/>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7" name="Line 66"/>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8" name="Line 67"/>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9" name="Line 68"/>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90" name="Line 69"/>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91" name="AutoShape 70"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92" name="AutoShape 71"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93" name="Text Box 72"/>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94" name="Text Box 73"/>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4" name="Group 74"/>
            <p:cNvGrpSpPr>
              <a:grpSpLocks/>
            </p:cNvGrpSpPr>
            <p:nvPr/>
          </p:nvGrpSpPr>
          <p:grpSpPr bwMode="auto">
            <a:xfrm>
              <a:off x="5266" y="2592"/>
              <a:ext cx="538" cy="240"/>
              <a:chOff x="1442" y="1313"/>
              <a:chExt cx="2404" cy="880"/>
            </a:xfrm>
          </p:grpSpPr>
          <p:sp>
            <p:nvSpPr>
              <p:cNvPr id="73" name="Line 75"/>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4" name="Line 76"/>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5" name="Line 77"/>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6" name="Line 78"/>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7" name="Line 79"/>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8" name="Line 80"/>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79" name="Line 81"/>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0" name="AutoShape 82"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81" name="AutoShape 83"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82" name="Text Box 84"/>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83" name="Text Box 85"/>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5" name="Group 86"/>
            <p:cNvGrpSpPr>
              <a:grpSpLocks/>
            </p:cNvGrpSpPr>
            <p:nvPr/>
          </p:nvGrpSpPr>
          <p:grpSpPr bwMode="auto">
            <a:xfrm>
              <a:off x="5656" y="3151"/>
              <a:ext cx="538" cy="240"/>
              <a:chOff x="1442" y="1313"/>
              <a:chExt cx="2404" cy="880"/>
            </a:xfrm>
          </p:grpSpPr>
          <p:sp>
            <p:nvSpPr>
              <p:cNvPr id="62" name="Line 87"/>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3" name="Line 88"/>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4" name="Line 89"/>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5" name="Line 90"/>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6" name="Line 91"/>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7" name="Line 92"/>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8" name="Line 93"/>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69" name="AutoShape 94"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70" name="AutoShape 95"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71" name="Text Box 96"/>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72" name="Text Box 97"/>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6" name="Group 98"/>
            <p:cNvGrpSpPr>
              <a:grpSpLocks/>
            </p:cNvGrpSpPr>
            <p:nvPr/>
          </p:nvGrpSpPr>
          <p:grpSpPr bwMode="auto">
            <a:xfrm>
              <a:off x="5272" y="3709"/>
              <a:ext cx="538" cy="240"/>
              <a:chOff x="1442" y="1313"/>
              <a:chExt cx="2404" cy="880"/>
            </a:xfrm>
          </p:grpSpPr>
          <p:sp>
            <p:nvSpPr>
              <p:cNvPr id="51" name="Line 99"/>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2" name="Line 100"/>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3" name="Line 101"/>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4" name="Line 102"/>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5" name="Line 103"/>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6" name="Line 104"/>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7" name="Line 105"/>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58" name="AutoShape 106"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59" name="AutoShape 107"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60" name="Text Box 108"/>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61" name="Text Box 109"/>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7" name="Group 110"/>
            <p:cNvGrpSpPr>
              <a:grpSpLocks/>
            </p:cNvGrpSpPr>
            <p:nvPr/>
          </p:nvGrpSpPr>
          <p:grpSpPr bwMode="auto">
            <a:xfrm>
              <a:off x="4549" y="3709"/>
              <a:ext cx="538" cy="240"/>
              <a:chOff x="1442" y="1313"/>
              <a:chExt cx="2404" cy="880"/>
            </a:xfrm>
          </p:grpSpPr>
          <p:sp>
            <p:nvSpPr>
              <p:cNvPr id="40" name="Line 111"/>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1" name="Line 112"/>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2" name="Line 113"/>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3" name="Line 114"/>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4" name="Line 115"/>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5" name="Line 116"/>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6" name="Line 117"/>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47" name="AutoShape 118"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48" name="AutoShape 119"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49" name="Text Box 120"/>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50" name="Text Box 121"/>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nvGrpSpPr>
            <p:cNvPr id="28" name="Group 122"/>
            <p:cNvGrpSpPr>
              <a:grpSpLocks/>
            </p:cNvGrpSpPr>
            <p:nvPr/>
          </p:nvGrpSpPr>
          <p:grpSpPr bwMode="auto">
            <a:xfrm>
              <a:off x="4117" y="3130"/>
              <a:ext cx="538" cy="240"/>
              <a:chOff x="1442" y="1313"/>
              <a:chExt cx="2404" cy="880"/>
            </a:xfrm>
          </p:grpSpPr>
          <p:sp>
            <p:nvSpPr>
              <p:cNvPr id="29" name="Line 123"/>
              <p:cNvSpPr>
                <a:spLocks noChangeShapeType="1"/>
              </p:cNvSpPr>
              <p:nvPr/>
            </p:nvSpPr>
            <p:spPr bwMode="auto">
              <a:xfrm>
                <a:off x="1805" y="1570"/>
                <a:ext cx="726" cy="13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0" name="Line 124"/>
              <p:cNvSpPr>
                <a:spLocks noChangeShapeType="1"/>
              </p:cNvSpPr>
              <p:nvPr/>
            </p:nvSpPr>
            <p:spPr bwMode="auto">
              <a:xfrm>
                <a:off x="1805" y="1616"/>
                <a:ext cx="726"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1" name="Line 125"/>
              <p:cNvSpPr>
                <a:spLocks noChangeShapeType="1"/>
              </p:cNvSpPr>
              <p:nvPr/>
            </p:nvSpPr>
            <p:spPr bwMode="auto">
              <a:xfrm flipV="1">
                <a:off x="1805" y="1702"/>
                <a:ext cx="726" cy="95"/>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2" name="Line 126"/>
              <p:cNvSpPr>
                <a:spLocks noChangeShapeType="1"/>
              </p:cNvSpPr>
              <p:nvPr/>
            </p:nvSpPr>
            <p:spPr bwMode="auto">
              <a:xfrm>
                <a:off x="1805" y="1616"/>
                <a:ext cx="683" cy="10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3" name="Line 127"/>
              <p:cNvSpPr>
                <a:spLocks noChangeShapeType="1"/>
              </p:cNvSpPr>
              <p:nvPr/>
            </p:nvSpPr>
            <p:spPr bwMode="auto">
              <a:xfrm>
                <a:off x="1805" y="1616"/>
                <a:ext cx="683" cy="8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4" name="Line 128"/>
              <p:cNvSpPr>
                <a:spLocks noChangeShapeType="1"/>
              </p:cNvSpPr>
              <p:nvPr/>
            </p:nvSpPr>
            <p:spPr bwMode="auto">
              <a:xfrm flipV="1">
                <a:off x="1762" y="1782"/>
                <a:ext cx="726" cy="242"/>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5" name="Line 129"/>
              <p:cNvSpPr>
                <a:spLocks noChangeShapeType="1"/>
              </p:cNvSpPr>
              <p:nvPr/>
            </p:nvSpPr>
            <p:spPr bwMode="auto">
              <a:xfrm flipV="1">
                <a:off x="1850" y="1702"/>
                <a:ext cx="726" cy="140"/>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36" name="AutoShape 130" descr="Dark horizontal"/>
              <p:cNvSpPr>
                <a:spLocks noChangeArrowheads="1"/>
              </p:cNvSpPr>
              <p:nvPr/>
            </p:nvSpPr>
            <p:spPr bwMode="auto">
              <a:xfrm>
                <a:off x="1624" y="1523"/>
                <a:ext cx="226" cy="592"/>
              </a:xfrm>
              <a:prstGeom prst="roundRect">
                <a:avLst>
                  <a:gd name="adj" fmla="val 16667"/>
                </a:avLst>
              </a:prstGeom>
              <a:pattFill prst="dkHorz">
                <a:fgClr>
                  <a:srgbClr val="0033CC"/>
                </a:fgClr>
                <a:bgClr>
                  <a:srgbClr val="FFFF00"/>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37" name="AutoShape 131" descr="Dark horizontal"/>
              <p:cNvSpPr>
                <a:spLocks noChangeArrowheads="1"/>
              </p:cNvSpPr>
              <p:nvPr/>
            </p:nvSpPr>
            <p:spPr bwMode="auto">
              <a:xfrm>
                <a:off x="2440" y="1616"/>
                <a:ext cx="1406" cy="181"/>
              </a:xfrm>
              <a:prstGeom prst="roundRect">
                <a:avLst>
                  <a:gd name="adj" fmla="val 16667"/>
                </a:avLst>
              </a:prstGeom>
              <a:pattFill prst="dkHorz">
                <a:fgClr>
                  <a:srgbClr val="D9E7FF"/>
                </a:fgClr>
                <a:bgClr>
                  <a:srgbClr val="911205"/>
                </a:bgClr>
              </a:pattFill>
              <a:ln w="9525">
                <a:solidFill>
                  <a:schemeClr val="tx1"/>
                </a:solidFill>
                <a:round/>
                <a:headEnd/>
                <a:tailEnd/>
              </a:ln>
            </p:spPr>
            <p:txBody>
              <a:bodyPr wrap="none" anchor="ctr">
                <a:prstTxWarp prst="textNoShape">
                  <a:avLst/>
                </a:prstTxWarp>
              </a:bodyPr>
              <a:lstStyle/>
              <a:p>
                <a:endParaRPr lang="en-US" sz="1600" b="1">
                  <a:solidFill>
                    <a:srgbClr val="E3F62C"/>
                  </a:solidFill>
                </a:endParaRPr>
              </a:p>
            </p:txBody>
          </p:sp>
          <p:sp>
            <p:nvSpPr>
              <p:cNvPr id="38" name="Text Box 132"/>
              <p:cNvSpPr txBox="1">
                <a:spLocks noChangeArrowheads="1"/>
              </p:cNvSpPr>
              <p:nvPr/>
            </p:nvSpPr>
            <p:spPr bwMode="auto">
              <a:xfrm>
                <a:off x="1442" y="1313"/>
                <a:ext cx="63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sp>
            <p:nvSpPr>
              <p:cNvPr id="39" name="Text Box 133"/>
              <p:cNvSpPr txBox="1">
                <a:spLocks noChangeArrowheads="1"/>
              </p:cNvSpPr>
              <p:nvPr/>
            </p:nvSpPr>
            <p:spPr bwMode="auto">
              <a:xfrm>
                <a:off x="2671" y="1406"/>
                <a:ext cx="857" cy="787"/>
              </a:xfrm>
              <a:prstGeom prst="rect">
                <a:avLst/>
              </a:prstGeom>
              <a:noFill/>
              <a:ln w="12700">
                <a:noFill/>
                <a:miter lim="800000"/>
                <a:headEnd/>
                <a:tailEnd/>
              </a:ln>
            </p:spPr>
            <p:txBody>
              <a:bodyPr>
                <a:prstTxWarp prst="textNoShape">
                  <a:avLst/>
                </a:prstTxWarp>
                <a:spAutoFit/>
              </a:bodyPr>
              <a:lstStyle/>
              <a:p>
                <a:pPr>
                  <a:spcBef>
                    <a:spcPct val="50000"/>
                  </a:spcBef>
                </a:pPr>
                <a:endParaRPr lang="en-US" sz="1600" b="1">
                  <a:solidFill>
                    <a:srgbClr val="FFFF00"/>
                  </a:solidFill>
                </a:endParaRPr>
              </a:p>
            </p:txBody>
          </p:sp>
        </p:grpSp>
      </p:grpSp>
      <p:sp>
        <p:nvSpPr>
          <p:cNvPr id="107" name="AutoShape 139"/>
          <p:cNvSpPr>
            <a:spLocks noChangeArrowheads="1"/>
          </p:cNvSpPr>
          <p:nvPr/>
        </p:nvSpPr>
        <p:spPr bwMode="auto">
          <a:xfrm>
            <a:off x="3041650" y="6092825"/>
            <a:ext cx="2089150" cy="809625"/>
          </a:xfrm>
          <a:prstGeom prst="flowChartAlternateProcess">
            <a:avLst/>
          </a:prstGeom>
          <a:gradFill rotWithShape="1">
            <a:gsLst>
              <a:gs pos="0">
                <a:srgbClr val="CACA79"/>
              </a:gs>
              <a:gs pos="100000">
                <a:srgbClr val="FFFF99"/>
              </a:gs>
            </a:gsLst>
            <a:lin ang="18900000" scaled="1"/>
          </a:gradFill>
          <a:ln w="12700">
            <a:solidFill>
              <a:srgbClr val="000000"/>
            </a:solidFill>
            <a:miter lim="800000"/>
            <a:headEnd/>
            <a:tailEnd/>
          </a:ln>
        </p:spPr>
        <p:txBody>
          <a:bodyPr lIns="85527" tIns="42764" rIns="85527" bIns="42764" anchor="ctr" anchorCtr="1">
            <a:prstTxWarp prst="textNoShape">
              <a:avLst/>
            </a:prstTxWarp>
          </a:bodyPr>
          <a:lstStyle/>
          <a:p>
            <a:pPr defTabSz="427038" hangingPunct="0">
              <a:lnSpc>
                <a:spcPct val="96000"/>
              </a:lnSpc>
              <a:buClr>
                <a:srgbClr val="000000"/>
              </a:buClr>
              <a:buSzPct val="45000"/>
              <a:buFont typeface="Wingdings" charset="2"/>
              <a:buNone/>
              <a:tabLst>
                <a:tab pos="687388" algn="l"/>
                <a:tab pos="1376363" algn="l"/>
              </a:tabLst>
            </a:pPr>
            <a:r>
              <a:rPr lang="en-GB" sz="3000" dirty="0" smtClean="0">
                <a:solidFill>
                  <a:schemeClr val="bg1"/>
                </a:solidFill>
              </a:rPr>
              <a:t>Aggregator</a:t>
            </a:r>
            <a:endParaRPr lang="en-GB" sz="3000" dirty="0">
              <a:solidFill>
                <a:schemeClr val="bg1"/>
              </a:solidFill>
            </a:endParaRPr>
          </a:p>
        </p:txBody>
      </p:sp>
      <p:cxnSp>
        <p:nvCxnSpPr>
          <p:cNvPr id="109" name="AutoShape 142"/>
          <p:cNvCxnSpPr>
            <a:cxnSpLocks noChangeShapeType="1"/>
            <a:stCxn id="107" idx="0"/>
          </p:cNvCxnSpPr>
          <p:nvPr/>
        </p:nvCxnSpPr>
        <p:spPr bwMode="auto">
          <a:xfrm rot="16200000" flipV="1">
            <a:off x="3121026" y="5127626"/>
            <a:ext cx="347662" cy="1582736"/>
          </a:xfrm>
          <a:prstGeom prst="curvedConnector2">
            <a:avLst/>
          </a:prstGeom>
          <a:noFill/>
          <a:ln w="38100">
            <a:solidFill>
              <a:srgbClr val="FFFF7D"/>
            </a:solidFill>
            <a:round/>
            <a:headEnd type="triangle" w="med" len="med"/>
            <a:tailEnd/>
          </a:ln>
        </p:spPr>
      </p:cxnSp>
      <p:cxnSp>
        <p:nvCxnSpPr>
          <p:cNvPr id="110" name="AutoShape 143"/>
          <p:cNvCxnSpPr>
            <a:cxnSpLocks noChangeShapeType="1"/>
            <a:stCxn id="107" idx="0"/>
          </p:cNvCxnSpPr>
          <p:nvPr/>
        </p:nvCxnSpPr>
        <p:spPr bwMode="auto">
          <a:xfrm rot="5400000" flipH="1" flipV="1">
            <a:off x="3984626" y="5341938"/>
            <a:ext cx="852486" cy="649288"/>
          </a:xfrm>
          <a:prstGeom prst="curvedConnector3">
            <a:avLst>
              <a:gd name="adj1" fmla="val 50000"/>
            </a:avLst>
          </a:prstGeom>
          <a:noFill/>
          <a:ln w="38100">
            <a:solidFill>
              <a:srgbClr val="FFFF7D"/>
            </a:solidFill>
            <a:round/>
            <a:headEnd type="triangle" w="med" len="med"/>
            <a:tailEnd/>
          </a:ln>
        </p:spPr>
      </p:cxnSp>
      <p:sp>
        <p:nvSpPr>
          <p:cNvPr id="111" name="AutoShape 144"/>
          <p:cNvSpPr>
            <a:spLocks/>
          </p:cNvSpPr>
          <p:nvPr/>
        </p:nvSpPr>
        <p:spPr bwMode="auto">
          <a:xfrm>
            <a:off x="6358384" y="2483942"/>
            <a:ext cx="5421312" cy="1528762"/>
          </a:xfrm>
          <a:prstGeom prst="borderCallout2">
            <a:avLst>
              <a:gd name="adj1" fmla="val 13662"/>
              <a:gd name="adj2" fmla="val -3116"/>
              <a:gd name="adj3" fmla="val 14902"/>
              <a:gd name="adj4" fmla="val -26444"/>
              <a:gd name="adj5" fmla="val 186567"/>
              <a:gd name="adj6" fmla="val -70504"/>
            </a:avLst>
          </a:prstGeom>
          <a:solidFill>
            <a:schemeClr val="tx1"/>
          </a:solidFill>
          <a:ln w="28575">
            <a:solidFill>
              <a:schemeClr val="tx1"/>
            </a:solidFill>
            <a:miter lim="800000"/>
            <a:headEnd/>
            <a:tailEnd type="triangle" w="med" len="med"/>
          </a:ln>
        </p:spPr>
        <p:txBody>
          <a:bodyPr>
            <a:prstTxWarp prst="textNoShape">
              <a:avLst/>
            </a:prstTxWarp>
          </a:bodyPr>
          <a:lstStyle/>
          <a:p>
            <a:pPr algn="l"/>
            <a:r>
              <a:rPr lang="en-GB" sz="3000" b="1" dirty="0" smtClean="0">
                <a:solidFill>
                  <a:schemeClr val="bg1"/>
                </a:solidFill>
              </a:rPr>
              <a:t>Related Trades and MTMs (Facts) are collocated on the same machine with Key Affinity.  </a:t>
            </a:r>
            <a:endParaRPr lang="en-GB" sz="3000" b="1" dirty="0">
              <a:solidFill>
                <a:schemeClr val="bg1"/>
              </a:solidFill>
            </a:endParaRPr>
          </a:p>
        </p:txBody>
      </p:sp>
      <p:sp>
        <p:nvSpPr>
          <p:cNvPr id="117" name="AutoShape 144"/>
          <p:cNvSpPr>
            <a:spLocks/>
          </p:cNvSpPr>
          <p:nvPr/>
        </p:nvSpPr>
        <p:spPr bwMode="auto">
          <a:xfrm>
            <a:off x="1473200" y="7848600"/>
            <a:ext cx="5421312" cy="1528762"/>
          </a:xfrm>
          <a:prstGeom prst="borderCallout2">
            <a:avLst>
              <a:gd name="adj1" fmla="val -2459"/>
              <a:gd name="adj2" fmla="val 31846"/>
              <a:gd name="adj3" fmla="val -34700"/>
              <a:gd name="adj4" fmla="val 31943"/>
              <a:gd name="adj5" fmla="val -65164"/>
              <a:gd name="adj6" fmla="val 45220"/>
            </a:avLst>
          </a:prstGeom>
          <a:solidFill>
            <a:schemeClr val="tx1"/>
          </a:solidFill>
          <a:ln w="28575">
            <a:solidFill>
              <a:schemeClr val="tx1"/>
            </a:solidFill>
            <a:miter lim="800000"/>
            <a:headEnd/>
            <a:tailEnd type="triangle" w="med" len="med"/>
          </a:ln>
        </p:spPr>
        <p:txBody>
          <a:bodyPr>
            <a:prstTxWarp prst="textNoShape">
              <a:avLst/>
            </a:prstTxWarp>
          </a:bodyPr>
          <a:lstStyle/>
          <a:p>
            <a:pPr algn="l"/>
            <a:r>
              <a:rPr lang="en-GB" sz="3000" b="1" dirty="0" smtClean="0">
                <a:solidFill>
                  <a:schemeClr val="bg1"/>
                </a:solidFill>
              </a:rPr>
              <a:t>Direct backing map access must be used due to threading issues in Coherence</a:t>
            </a:r>
            <a:endParaRPr lang="en-GB" sz="3000" b="1" dirty="0">
              <a:solidFill>
                <a:schemeClr val="bg1"/>
              </a:solidFill>
            </a:endParaRPr>
          </a:p>
        </p:txBody>
      </p:sp>
      <p:sp>
        <p:nvSpPr>
          <p:cNvPr id="3" name="TextBox 2"/>
          <p:cNvSpPr txBox="1"/>
          <p:nvPr/>
        </p:nvSpPr>
        <p:spPr>
          <a:xfrm>
            <a:off x="7942560" y="8621216"/>
            <a:ext cx="4680520" cy="1015663"/>
          </a:xfrm>
          <a:prstGeom prst="rect">
            <a:avLst/>
          </a:prstGeom>
          <a:noFill/>
        </p:spPr>
        <p:txBody>
          <a:bodyPr wrap="square" rtlCol="0">
            <a:spAutoFit/>
          </a:bodyPr>
          <a:lstStyle/>
          <a:p>
            <a:r>
              <a:rPr lang="en-US" sz="2000" dirty="0"/>
              <a:t>http://</a:t>
            </a:r>
            <a:r>
              <a:rPr lang="en-US" sz="2000" dirty="0" err="1"/>
              <a:t>www.benstopford.com</a:t>
            </a:r>
            <a:r>
              <a:rPr lang="en-US" sz="2000" dirty="0"/>
              <a:t>/2009/11/20/how-to-perform-efficient-cross-cache-joins-in-coherence/</a:t>
            </a:r>
          </a:p>
        </p:txBody>
      </p:sp>
    </p:spTree>
    <p:extLst>
      <p:ext uri="{BB962C8B-B14F-4D97-AF65-F5344CB8AC3E}">
        <p14:creationId xmlns:p14="http://schemas.microsoft.com/office/powerpoint/2010/main" val="988106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23091142"/>
              </p:ext>
            </p:extLst>
          </p:nvPr>
        </p:nvGraphicFramePr>
        <p:xfrm>
          <a:off x="2167466"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get to do this…</a:t>
            </a:r>
            <a:endParaRPr lang="en-US" dirty="0"/>
          </a:p>
        </p:txBody>
      </p:sp>
      <p:grpSp>
        <p:nvGrpSpPr>
          <p:cNvPr id="4" name="Group 3"/>
          <p:cNvGrpSpPr/>
          <p:nvPr/>
        </p:nvGrpSpPr>
        <p:grpSpPr>
          <a:xfrm>
            <a:off x="558800" y="2667000"/>
            <a:ext cx="12115800" cy="6172200"/>
            <a:chOff x="558800" y="2667000"/>
            <a:chExt cx="12115800" cy="6172200"/>
          </a:xfrm>
        </p:grpSpPr>
        <p:sp>
          <p:nvSpPr>
            <p:cNvPr id="21" name="Rounded Rectangle 20"/>
            <p:cNvSpPr/>
            <p:nvPr/>
          </p:nvSpPr>
          <p:spPr bwMode="auto">
            <a:xfrm>
              <a:off x="36830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 name="Rounded Rectangle 21"/>
            <p:cNvSpPr/>
            <p:nvPr/>
          </p:nvSpPr>
          <p:spPr bwMode="auto">
            <a:xfrm>
              <a:off x="68072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 name="Rounded Rectangle 22"/>
            <p:cNvSpPr/>
            <p:nvPr/>
          </p:nvSpPr>
          <p:spPr bwMode="auto">
            <a:xfrm>
              <a:off x="98552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 name="Rounded Rectangle 19"/>
            <p:cNvSpPr/>
            <p:nvPr/>
          </p:nvSpPr>
          <p:spPr bwMode="auto">
            <a:xfrm>
              <a:off x="558800" y="6934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 name="Group 3"/>
            <p:cNvGrpSpPr/>
            <p:nvPr/>
          </p:nvGrpSpPr>
          <p:grpSpPr>
            <a:xfrm>
              <a:off x="6273800" y="2667000"/>
              <a:ext cx="2971800" cy="2590800"/>
              <a:chOff x="2159000" y="3276600"/>
              <a:chExt cx="2971800" cy="2590800"/>
            </a:xfrm>
          </p:grpSpPr>
          <p:sp>
            <p:nvSpPr>
              <p:cNvPr id="5" name="Oval 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1" name="Oval 10"/>
            <p:cNvSpPr/>
            <p:nvPr/>
          </p:nvSpPr>
          <p:spPr bwMode="auto">
            <a:xfrm>
              <a:off x="1701800" y="7162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 name="Oval 13"/>
            <p:cNvSpPr/>
            <p:nvPr/>
          </p:nvSpPr>
          <p:spPr bwMode="auto">
            <a:xfrm>
              <a:off x="10083800" y="7315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6" name="Oval 15"/>
            <p:cNvSpPr/>
            <p:nvPr/>
          </p:nvSpPr>
          <p:spPr bwMode="auto">
            <a:xfrm>
              <a:off x="4902200" y="73152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7" name="Oval 16"/>
            <p:cNvSpPr/>
            <p:nvPr/>
          </p:nvSpPr>
          <p:spPr bwMode="auto">
            <a:xfrm>
              <a:off x="6959600" y="75438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8" name="Oval 17"/>
            <p:cNvSpPr/>
            <p:nvPr/>
          </p:nvSpPr>
          <p:spPr bwMode="auto">
            <a:xfrm>
              <a:off x="8712200" y="754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 name="Oval 18"/>
            <p:cNvSpPr/>
            <p:nvPr/>
          </p:nvSpPr>
          <p:spPr bwMode="auto">
            <a:xfrm>
              <a:off x="863600" y="754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32" name="Curved Connector 31"/>
            <p:cNvCxnSpPr>
              <a:stCxn id="8" idx="2"/>
              <a:endCxn id="19" idx="0"/>
            </p:cNvCxnSpPr>
            <p:nvPr/>
          </p:nvCxnSpPr>
          <p:spPr bwMode="auto">
            <a:xfrm rot="10800000" flipV="1">
              <a:off x="1130300" y="2971800"/>
              <a:ext cx="5143500" cy="4572000"/>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35" name="Curved Connector 31"/>
            <p:cNvCxnSpPr>
              <a:endCxn id="16" idx="0"/>
            </p:cNvCxnSpPr>
            <p:nvPr/>
          </p:nvCxnSpPr>
          <p:spPr bwMode="auto">
            <a:xfrm rot="5400000">
              <a:off x="4482914" y="4863666"/>
              <a:ext cx="3518520" cy="1384548"/>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2" name="Curved Connector 31"/>
            <p:cNvCxnSpPr>
              <a:endCxn id="11" idx="0"/>
            </p:cNvCxnSpPr>
            <p:nvPr/>
          </p:nvCxnSpPr>
          <p:spPr bwMode="auto">
            <a:xfrm rot="10800000" flipV="1">
              <a:off x="2387600" y="4732784"/>
              <a:ext cx="5266928" cy="2430016"/>
            </a:xfrm>
            <a:prstGeom prst="curvedConnector2">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5" name="Curved Connector 31"/>
            <p:cNvCxnSpPr>
              <a:endCxn id="17" idx="0"/>
            </p:cNvCxnSpPr>
            <p:nvPr/>
          </p:nvCxnSpPr>
          <p:spPr bwMode="auto">
            <a:xfrm rot="5400000">
              <a:off x="5566854" y="4952070"/>
              <a:ext cx="4251176" cy="932284"/>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49" name="Curved Connector 31"/>
            <p:cNvCxnSpPr>
              <a:endCxn id="14" idx="0"/>
            </p:cNvCxnSpPr>
            <p:nvPr/>
          </p:nvCxnSpPr>
          <p:spPr bwMode="auto">
            <a:xfrm rot="16200000" flipH="1">
              <a:off x="8009818" y="4593518"/>
              <a:ext cx="3158480" cy="2284884"/>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cxnSp>
          <p:nvCxnSpPr>
            <p:cNvPr id="52" name="Curved Connector 31"/>
            <p:cNvCxnSpPr>
              <a:endCxn id="18" idx="0"/>
            </p:cNvCxnSpPr>
            <p:nvPr/>
          </p:nvCxnSpPr>
          <p:spPr bwMode="auto">
            <a:xfrm rot="16200000" flipH="1">
              <a:off x="6947210" y="5512110"/>
              <a:ext cx="4035152" cy="28228"/>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190500" cap="flat" cmpd="sng" algn="ctr">
              <a:solidFill>
                <a:schemeClr val="tx1"/>
              </a:solidFill>
              <a:prstDash val="solid"/>
              <a:round/>
              <a:headEnd type="triangle" w="med" len="med"/>
              <a:tailEnd type="none"/>
            </a:ln>
            <a:effectLst/>
          </p:spPr>
        </p:cxnSp>
      </p:grpSp>
    </p:spTree>
    <p:extLst>
      <p:ext uri="{BB962C8B-B14F-4D97-AF65-F5344CB8AC3E}">
        <p14:creationId xmlns:p14="http://schemas.microsoft.com/office/powerpoint/2010/main" val="2452813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…and this…</a:t>
            </a:r>
            <a:endParaRPr lang="en-US" dirty="0"/>
          </a:p>
        </p:txBody>
      </p:sp>
      <p:grpSp>
        <p:nvGrpSpPr>
          <p:cNvPr id="12" name="Group 11"/>
          <p:cNvGrpSpPr/>
          <p:nvPr/>
        </p:nvGrpSpPr>
        <p:grpSpPr>
          <a:xfrm>
            <a:off x="787400" y="2514600"/>
            <a:ext cx="5867400" cy="2590800"/>
            <a:chOff x="787400" y="2514600"/>
            <a:chExt cx="5867400" cy="2590800"/>
          </a:xfrm>
        </p:grpSpPr>
        <p:grpSp>
          <p:nvGrpSpPr>
            <p:cNvPr id="4" name="Group 3"/>
            <p:cNvGrpSpPr/>
            <p:nvPr/>
          </p:nvGrpSpPr>
          <p:grpSpPr>
            <a:xfrm>
              <a:off x="787400" y="2514600"/>
              <a:ext cx="2971800" cy="2590800"/>
              <a:chOff x="2159000" y="3276600"/>
              <a:chExt cx="2971800" cy="2590800"/>
            </a:xfrm>
          </p:grpSpPr>
          <p:sp>
            <p:nvSpPr>
              <p:cNvPr id="5" name="Oval 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Oval 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1" name="TextBox 10"/>
            <p:cNvSpPr txBox="1"/>
            <p:nvPr/>
          </p:nvSpPr>
          <p:spPr>
            <a:xfrm>
              <a:off x="3683000" y="2971800"/>
              <a:ext cx="2971800" cy="738664"/>
            </a:xfrm>
            <a:prstGeom prst="rect">
              <a:avLst/>
            </a:prstGeom>
            <a:noFill/>
          </p:spPr>
          <p:txBody>
            <a:bodyPr wrap="square" rtlCol="0">
              <a:spAutoFit/>
            </a:bodyPr>
            <a:lstStyle/>
            <a:p>
              <a:r>
                <a:rPr lang="en-US" dirty="0" smtClean="0"/>
                <a:t>Version 1</a:t>
              </a:r>
              <a:endParaRPr lang="en-US" dirty="0"/>
            </a:p>
          </p:txBody>
        </p:sp>
      </p:grpSp>
      <p:grpSp>
        <p:nvGrpSpPr>
          <p:cNvPr id="29" name="Group 28"/>
          <p:cNvGrpSpPr/>
          <p:nvPr/>
        </p:nvGrpSpPr>
        <p:grpSpPr>
          <a:xfrm>
            <a:off x="2540000" y="3733800"/>
            <a:ext cx="5867400" cy="2590800"/>
            <a:chOff x="787400" y="2514600"/>
            <a:chExt cx="5867400" cy="2590800"/>
          </a:xfrm>
        </p:grpSpPr>
        <p:grpSp>
          <p:nvGrpSpPr>
            <p:cNvPr id="30" name="Group 3"/>
            <p:cNvGrpSpPr/>
            <p:nvPr/>
          </p:nvGrpSpPr>
          <p:grpSpPr>
            <a:xfrm>
              <a:off x="787400" y="2514600"/>
              <a:ext cx="2971800" cy="2590800"/>
              <a:chOff x="2159000" y="3276600"/>
              <a:chExt cx="2971800" cy="2590800"/>
            </a:xfrm>
          </p:grpSpPr>
          <p:sp>
            <p:nvSpPr>
              <p:cNvPr id="32" name="Oval 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 name="Oval 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 name="Oval 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 name="Oval 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 name="Oval 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 name="Oval 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31" name="TextBox 30"/>
            <p:cNvSpPr txBox="1"/>
            <p:nvPr/>
          </p:nvSpPr>
          <p:spPr>
            <a:xfrm>
              <a:off x="3683000" y="2971800"/>
              <a:ext cx="2971800" cy="738664"/>
            </a:xfrm>
            <a:prstGeom prst="rect">
              <a:avLst/>
            </a:prstGeom>
            <a:noFill/>
          </p:spPr>
          <p:txBody>
            <a:bodyPr wrap="square" rtlCol="0">
              <a:spAutoFit/>
            </a:bodyPr>
            <a:lstStyle/>
            <a:p>
              <a:r>
                <a:rPr lang="en-US" dirty="0" smtClean="0"/>
                <a:t>Version 2</a:t>
              </a:r>
              <a:endParaRPr lang="en-US" dirty="0"/>
            </a:p>
          </p:txBody>
        </p:sp>
      </p:grpSp>
      <p:grpSp>
        <p:nvGrpSpPr>
          <p:cNvPr id="38" name="Group 37"/>
          <p:cNvGrpSpPr/>
          <p:nvPr/>
        </p:nvGrpSpPr>
        <p:grpSpPr>
          <a:xfrm>
            <a:off x="4292600" y="4953000"/>
            <a:ext cx="5867400" cy="2590800"/>
            <a:chOff x="787400" y="2514600"/>
            <a:chExt cx="5867400" cy="2590800"/>
          </a:xfrm>
        </p:grpSpPr>
        <p:grpSp>
          <p:nvGrpSpPr>
            <p:cNvPr id="39" name="Group 3"/>
            <p:cNvGrpSpPr/>
            <p:nvPr/>
          </p:nvGrpSpPr>
          <p:grpSpPr>
            <a:xfrm>
              <a:off x="787400" y="2514600"/>
              <a:ext cx="2971800" cy="2590800"/>
              <a:chOff x="2159000" y="3276600"/>
              <a:chExt cx="2971800" cy="2590800"/>
            </a:xfrm>
          </p:grpSpPr>
          <p:sp>
            <p:nvSpPr>
              <p:cNvPr id="41" name="Oval 40"/>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 name="Oval 41"/>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 name="Oval 42"/>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 name="Oval 4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 name="Oval 44"/>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 name="Oval 45"/>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40" name="TextBox 39"/>
            <p:cNvSpPr txBox="1"/>
            <p:nvPr/>
          </p:nvSpPr>
          <p:spPr>
            <a:xfrm>
              <a:off x="3683000" y="2971800"/>
              <a:ext cx="2971800" cy="738664"/>
            </a:xfrm>
            <a:prstGeom prst="rect">
              <a:avLst/>
            </a:prstGeom>
            <a:noFill/>
          </p:spPr>
          <p:txBody>
            <a:bodyPr wrap="square" rtlCol="0">
              <a:spAutoFit/>
            </a:bodyPr>
            <a:lstStyle/>
            <a:p>
              <a:r>
                <a:rPr lang="en-US" dirty="0" smtClean="0"/>
                <a:t>Version 3</a:t>
              </a:r>
            </a:p>
          </p:txBody>
        </p:sp>
      </p:grpSp>
      <p:grpSp>
        <p:nvGrpSpPr>
          <p:cNvPr id="47" name="Group 46"/>
          <p:cNvGrpSpPr/>
          <p:nvPr/>
        </p:nvGrpSpPr>
        <p:grpSpPr>
          <a:xfrm>
            <a:off x="6045200" y="6172200"/>
            <a:ext cx="5867400" cy="2590800"/>
            <a:chOff x="787400" y="2514600"/>
            <a:chExt cx="5867400" cy="2590800"/>
          </a:xfrm>
        </p:grpSpPr>
        <p:grpSp>
          <p:nvGrpSpPr>
            <p:cNvPr id="48" name="Group 3"/>
            <p:cNvGrpSpPr/>
            <p:nvPr/>
          </p:nvGrpSpPr>
          <p:grpSpPr>
            <a:xfrm>
              <a:off x="787400" y="2514600"/>
              <a:ext cx="2971800" cy="2590800"/>
              <a:chOff x="2159000" y="3276600"/>
              <a:chExt cx="2971800" cy="2590800"/>
            </a:xfrm>
          </p:grpSpPr>
          <p:sp>
            <p:nvSpPr>
              <p:cNvPr id="50" name="Oval 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Oval 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2" name="Oval 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3" name="Oval 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4" name="Oval 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 name="Oval 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49" name="TextBox 48"/>
            <p:cNvSpPr txBox="1"/>
            <p:nvPr/>
          </p:nvSpPr>
          <p:spPr>
            <a:xfrm>
              <a:off x="3683000" y="2971800"/>
              <a:ext cx="2971800" cy="738664"/>
            </a:xfrm>
            <a:prstGeom prst="rect">
              <a:avLst/>
            </a:prstGeom>
            <a:noFill/>
          </p:spPr>
          <p:txBody>
            <a:bodyPr wrap="square" rtlCol="0">
              <a:spAutoFit/>
            </a:bodyPr>
            <a:lstStyle/>
            <a:p>
              <a:r>
                <a:rPr lang="en-US" dirty="0" smtClean="0"/>
                <a:t>Version 4</a:t>
              </a:r>
            </a:p>
          </p:txBody>
        </p:sp>
      </p:grpSp>
    </p:spTree>
    <p:extLst>
      <p:ext uri="{BB962C8B-B14F-4D97-AF65-F5344CB8AC3E}">
        <p14:creationId xmlns:p14="http://schemas.microsoft.com/office/powerpoint/2010/main" val="29184111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2000"/>
                                        <p:tgtEl>
                                          <p:spTgt spid="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96280"/>
            <a:ext cx="11303000" cy="2327176"/>
          </a:xfrm>
        </p:spPr>
        <p:txBody>
          <a:bodyPr/>
          <a:lstStyle/>
          <a:p>
            <a:pPr lvl="0"/>
            <a:r>
              <a:rPr lang="en-US" dirty="0" smtClean="0"/>
              <a:t>..and this..</a:t>
            </a:r>
            <a:endParaRPr lang="en-US" dirty="0"/>
          </a:p>
        </p:txBody>
      </p:sp>
      <p:sp>
        <p:nvSpPr>
          <p:cNvPr id="5" name="Oval 4"/>
          <p:cNvSpPr/>
          <p:nvPr/>
        </p:nvSpPr>
        <p:spPr bwMode="auto">
          <a:xfrm>
            <a:off x="2081312" y="3001144"/>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Oval 5"/>
          <p:cNvSpPr/>
          <p:nvPr/>
        </p:nvSpPr>
        <p:spPr bwMode="auto">
          <a:xfrm>
            <a:off x="4097536" y="3220616"/>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Oval 6"/>
          <p:cNvSpPr/>
          <p:nvPr/>
        </p:nvSpPr>
        <p:spPr bwMode="auto">
          <a:xfrm>
            <a:off x="5897736" y="3220616"/>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Oval 8"/>
          <p:cNvSpPr/>
          <p:nvPr/>
        </p:nvSpPr>
        <p:spPr bwMode="auto">
          <a:xfrm>
            <a:off x="7841208" y="343664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Oval 9"/>
          <p:cNvSpPr/>
          <p:nvPr/>
        </p:nvSpPr>
        <p:spPr bwMode="auto">
          <a:xfrm>
            <a:off x="9353376" y="343664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 name="Oval 55"/>
          <p:cNvSpPr/>
          <p:nvPr/>
        </p:nvSpPr>
        <p:spPr bwMode="auto">
          <a:xfrm>
            <a:off x="2080568" y="4657328"/>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 name="Oval 56"/>
          <p:cNvSpPr/>
          <p:nvPr/>
        </p:nvSpPr>
        <p:spPr bwMode="auto">
          <a:xfrm>
            <a:off x="2080568" y="6604992"/>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 name="Oval 57"/>
          <p:cNvSpPr/>
          <p:nvPr/>
        </p:nvSpPr>
        <p:spPr bwMode="auto">
          <a:xfrm>
            <a:off x="4096792" y="4444752"/>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 name="Oval 58"/>
          <p:cNvSpPr/>
          <p:nvPr/>
        </p:nvSpPr>
        <p:spPr bwMode="auto">
          <a:xfrm>
            <a:off x="4096792" y="5668888"/>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 name="Oval 59"/>
          <p:cNvSpPr/>
          <p:nvPr/>
        </p:nvSpPr>
        <p:spPr bwMode="auto">
          <a:xfrm>
            <a:off x="4096792" y="6965032"/>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Party</a:t>
            </a: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1" name="Oval 60"/>
          <p:cNvSpPr/>
          <p:nvPr/>
        </p:nvSpPr>
        <p:spPr bwMode="auto">
          <a:xfrm>
            <a:off x="5896992" y="4660776"/>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2" name="Oval 61"/>
          <p:cNvSpPr/>
          <p:nvPr/>
        </p:nvSpPr>
        <p:spPr bwMode="auto">
          <a:xfrm>
            <a:off x="5896992" y="6186264"/>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Trader</a:t>
            </a: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3" name="Oval 62"/>
          <p:cNvSpPr/>
          <p:nvPr/>
        </p:nvSpPr>
        <p:spPr bwMode="auto">
          <a:xfrm>
            <a:off x="7841208" y="4300736"/>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4" name="Oval 63"/>
          <p:cNvSpPr/>
          <p:nvPr/>
        </p:nvSpPr>
        <p:spPr bwMode="auto">
          <a:xfrm>
            <a:off x="7841208" y="5164832"/>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5" name="Oval 64"/>
          <p:cNvSpPr/>
          <p:nvPr/>
        </p:nvSpPr>
        <p:spPr bwMode="auto">
          <a:xfrm>
            <a:off x="7841208" y="6100936"/>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6" name="Oval 65"/>
          <p:cNvSpPr/>
          <p:nvPr/>
        </p:nvSpPr>
        <p:spPr bwMode="auto">
          <a:xfrm>
            <a:off x="9353376" y="451676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7" name="Oval 66"/>
          <p:cNvSpPr/>
          <p:nvPr/>
        </p:nvSpPr>
        <p:spPr bwMode="auto">
          <a:xfrm>
            <a:off x="9353376" y="5668888"/>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8" name="Oval 67"/>
          <p:cNvSpPr/>
          <p:nvPr/>
        </p:nvSpPr>
        <p:spPr bwMode="auto">
          <a:xfrm>
            <a:off x="9353376" y="6893024"/>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Freeform 12"/>
          <p:cNvSpPr/>
          <p:nvPr/>
        </p:nvSpPr>
        <p:spPr>
          <a:xfrm>
            <a:off x="936908" y="3747381"/>
            <a:ext cx="10639108" cy="3684925"/>
          </a:xfrm>
          <a:custGeom>
            <a:avLst/>
            <a:gdLst>
              <a:gd name="connsiteX0" fmla="*/ 0 w 10639108"/>
              <a:gd name="connsiteY0" fmla="*/ 3664106 h 3684925"/>
              <a:gd name="connsiteX1" fmla="*/ 1894635 w 10639108"/>
              <a:gd name="connsiteY1" fmla="*/ 3684925 h 3684925"/>
              <a:gd name="connsiteX2" fmla="*/ 3810091 w 10639108"/>
              <a:gd name="connsiteY2" fmla="*/ 1165852 h 3684925"/>
              <a:gd name="connsiteX3" fmla="*/ 5642266 w 10639108"/>
              <a:gd name="connsiteY3" fmla="*/ 1498952 h 3684925"/>
              <a:gd name="connsiteX4" fmla="*/ 7182959 w 10639108"/>
              <a:gd name="connsiteY4" fmla="*/ 0 h 3684925"/>
              <a:gd name="connsiteX5" fmla="*/ 8661191 w 10639108"/>
              <a:gd name="connsiteY5" fmla="*/ 2269247 h 3684925"/>
              <a:gd name="connsiteX6" fmla="*/ 10639108 w 10639108"/>
              <a:gd name="connsiteY6" fmla="*/ 2227610 h 368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9108" h="3684925">
                <a:moveTo>
                  <a:pt x="0" y="3664106"/>
                </a:moveTo>
                <a:lnTo>
                  <a:pt x="1894635" y="3684925"/>
                </a:lnTo>
                <a:lnTo>
                  <a:pt x="3810091" y="1165852"/>
                </a:lnTo>
                <a:lnTo>
                  <a:pt x="5642266" y="1498952"/>
                </a:lnTo>
                <a:lnTo>
                  <a:pt x="7182959" y="0"/>
                </a:lnTo>
                <a:lnTo>
                  <a:pt x="8661191" y="2269247"/>
                </a:lnTo>
                <a:lnTo>
                  <a:pt x="10639108" y="2227610"/>
                </a:lnTo>
              </a:path>
            </a:pathLst>
          </a:custGeom>
          <a:ln w="127000" cmpd="sng">
            <a:solidFill>
              <a:srgbClr val="FFFFFF"/>
            </a:solidFill>
            <a:headEnd type="oval"/>
            <a:tailEnd type="ova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1773631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…without the problems of this…</a:t>
            </a:r>
            <a:endParaRPr lang="en-US" dirty="0"/>
          </a:p>
        </p:txBody>
      </p:sp>
      <p:grpSp>
        <p:nvGrpSpPr>
          <p:cNvPr id="3" name="Group 195"/>
          <p:cNvGrpSpPr/>
          <p:nvPr/>
        </p:nvGrpSpPr>
        <p:grpSpPr>
          <a:xfrm>
            <a:off x="558800" y="7162800"/>
            <a:ext cx="2819400" cy="1905000"/>
            <a:chOff x="558800" y="7315200"/>
            <a:chExt cx="2819400" cy="1905000"/>
          </a:xfrm>
        </p:grpSpPr>
        <p:sp>
          <p:nvSpPr>
            <p:cNvPr id="197" name="Rounded Rectangle 19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4" name="Group 38"/>
            <p:cNvGrpSpPr/>
            <p:nvPr/>
          </p:nvGrpSpPr>
          <p:grpSpPr>
            <a:xfrm>
              <a:off x="2082800" y="7848598"/>
              <a:ext cx="1066800" cy="762000"/>
              <a:chOff x="2159000" y="3276600"/>
              <a:chExt cx="2971800" cy="2590800"/>
            </a:xfrm>
          </p:grpSpPr>
          <p:sp>
            <p:nvSpPr>
              <p:cNvPr id="206" name="Oval 20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7" name="Oval 20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8" name="Oval 20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9" name="Oval 20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0" name="Oval 20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1" name="Oval 21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 name="Group 52"/>
            <p:cNvGrpSpPr/>
            <p:nvPr/>
          </p:nvGrpSpPr>
          <p:grpSpPr>
            <a:xfrm>
              <a:off x="711200" y="7848598"/>
              <a:ext cx="1066800" cy="762000"/>
              <a:chOff x="2159000" y="3276600"/>
              <a:chExt cx="2971800" cy="2590800"/>
            </a:xfrm>
          </p:grpSpPr>
          <p:sp>
            <p:nvSpPr>
              <p:cNvPr id="200" name="Oval 19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1" name="Oval 20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2" name="Oval 20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3" name="Oval 20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4" name="Oval 20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5" name="Oval 20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6" name="Group 211"/>
          <p:cNvGrpSpPr/>
          <p:nvPr/>
        </p:nvGrpSpPr>
        <p:grpSpPr>
          <a:xfrm>
            <a:off x="3683000" y="7162800"/>
            <a:ext cx="2819400" cy="1905000"/>
            <a:chOff x="558800" y="7315200"/>
            <a:chExt cx="2819400" cy="1905000"/>
          </a:xfrm>
        </p:grpSpPr>
        <p:sp>
          <p:nvSpPr>
            <p:cNvPr id="213" name="Rounded Rectangle 21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7" name="Group 38"/>
            <p:cNvGrpSpPr/>
            <p:nvPr/>
          </p:nvGrpSpPr>
          <p:grpSpPr>
            <a:xfrm>
              <a:off x="2082800" y="7848596"/>
              <a:ext cx="1066800" cy="762000"/>
              <a:chOff x="2159000" y="3276600"/>
              <a:chExt cx="2971800" cy="2590800"/>
            </a:xfrm>
          </p:grpSpPr>
          <p:sp>
            <p:nvSpPr>
              <p:cNvPr id="222" name="Oval 2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3" name="Oval 2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4" name="Oval 2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5" name="Oval 2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6" name="Oval 2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7" name="Oval 2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8" name="Group 52"/>
            <p:cNvGrpSpPr/>
            <p:nvPr/>
          </p:nvGrpSpPr>
          <p:grpSpPr>
            <a:xfrm>
              <a:off x="711200" y="7848596"/>
              <a:ext cx="1066800" cy="762000"/>
              <a:chOff x="2159000" y="3276600"/>
              <a:chExt cx="2971800" cy="2590800"/>
            </a:xfrm>
          </p:grpSpPr>
          <p:sp>
            <p:nvSpPr>
              <p:cNvPr id="216" name="Oval 21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7" name="Oval 21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8" name="Oval 21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9" name="Oval 21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0" name="Oval 21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1" name="Oval 22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9" name="Group 227"/>
          <p:cNvGrpSpPr/>
          <p:nvPr/>
        </p:nvGrpSpPr>
        <p:grpSpPr>
          <a:xfrm>
            <a:off x="6807200" y="7162800"/>
            <a:ext cx="2819400" cy="1905000"/>
            <a:chOff x="558800" y="7315200"/>
            <a:chExt cx="2819400" cy="1905000"/>
          </a:xfrm>
        </p:grpSpPr>
        <p:sp>
          <p:nvSpPr>
            <p:cNvPr id="229" name="Rounded Rectangle 22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0" name="Group 38"/>
            <p:cNvGrpSpPr/>
            <p:nvPr/>
          </p:nvGrpSpPr>
          <p:grpSpPr>
            <a:xfrm>
              <a:off x="2082800" y="7848596"/>
              <a:ext cx="1066800" cy="762000"/>
              <a:chOff x="2159000" y="3276600"/>
              <a:chExt cx="2971800" cy="2590800"/>
            </a:xfrm>
          </p:grpSpPr>
          <p:sp>
            <p:nvSpPr>
              <p:cNvPr id="238" name="Oval 23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9" name="Oval 23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0" name="Oval 23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1" name="Oval 24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2" name="Oval 24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3" name="Oval 24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1" name="Group 52"/>
            <p:cNvGrpSpPr/>
            <p:nvPr/>
          </p:nvGrpSpPr>
          <p:grpSpPr>
            <a:xfrm>
              <a:off x="711200" y="7848596"/>
              <a:ext cx="1066800" cy="762000"/>
              <a:chOff x="2159000" y="3276600"/>
              <a:chExt cx="2971800" cy="2590800"/>
            </a:xfrm>
          </p:grpSpPr>
          <p:sp>
            <p:nvSpPr>
              <p:cNvPr id="232" name="Oval 2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3" name="Oval 2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4" name="Oval 2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5" name="Oval 2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6" name="Oval 2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7" name="Oval 2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2" name="Group 243"/>
          <p:cNvGrpSpPr/>
          <p:nvPr/>
        </p:nvGrpSpPr>
        <p:grpSpPr>
          <a:xfrm>
            <a:off x="9931400" y="7162800"/>
            <a:ext cx="2819400" cy="1905000"/>
            <a:chOff x="558800" y="7315200"/>
            <a:chExt cx="2819400" cy="1905000"/>
          </a:xfrm>
        </p:grpSpPr>
        <p:sp>
          <p:nvSpPr>
            <p:cNvPr id="245" name="Rounded Rectangle 24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3" name="Group 38"/>
            <p:cNvGrpSpPr/>
            <p:nvPr/>
          </p:nvGrpSpPr>
          <p:grpSpPr>
            <a:xfrm>
              <a:off x="2082800" y="7848594"/>
              <a:ext cx="1066800" cy="762000"/>
              <a:chOff x="2159000" y="3276600"/>
              <a:chExt cx="2971800" cy="2590800"/>
            </a:xfrm>
          </p:grpSpPr>
          <p:sp>
            <p:nvSpPr>
              <p:cNvPr id="254" name="Oval 25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Oval 25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Oval 2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Oval 25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Oval 25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Oval 25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4" name="Group 246"/>
            <p:cNvGrpSpPr/>
            <p:nvPr/>
          </p:nvGrpSpPr>
          <p:grpSpPr>
            <a:xfrm>
              <a:off x="711200" y="7848594"/>
              <a:ext cx="1066800" cy="762000"/>
              <a:chOff x="2159000" y="3276600"/>
              <a:chExt cx="2971800" cy="2590800"/>
            </a:xfrm>
          </p:grpSpPr>
          <p:sp>
            <p:nvSpPr>
              <p:cNvPr id="248" name="Oval 24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Oval 24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Oval 24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Oval 25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Oval 25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Oval 25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5" name="Group 259"/>
          <p:cNvGrpSpPr/>
          <p:nvPr/>
        </p:nvGrpSpPr>
        <p:grpSpPr>
          <a:xfrm>
            <a:off x="558800" y="4953000"/>
            <a:ext cx="2819400" cy="1905000"/>
            <a:chOff x="558800" y="7315200"/>
            <a:chExt cx="2819400" cy="1905000"/>
          </a:xfrm>
        </p:grpSpPr>
        <p:sp>
          <p:nvSpPr>
            <p:cNvPr id="261" name="Rounded Rectangle 26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6" name="Group 38"/>
            <p:cNvGrpSpPr/>
            <p:nvPr/>
          </p:nvGrpSpPr>
          <p:grpSpPr>
            <a:xfrm>
              <a:off x="2082800" y="7848596"/>
              <a:ext cx="1066800" cy="762000"/>
              <a:chOff x="2159000" y="3276600"/>
              <a:chExt cx="2971800" cy="2590800"/>
            </a:xfrm>
          </p:grpSpPr>
          <p:sp>
            <p:nvSpPr>
              <p:cNvPr id="270" name="Oval 26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Oval 27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Oval 27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Oval 27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Oval 27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Oval 27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7" name="Group 52"/>
            <p:cNvGrpSpPr/>
            <p:nvPr/>
          </p:nvGrpSpPr>
          <p:grpSpPr>
            <a:xfrm>
              <a:off x="711200" y="7848596"/>
              <a:ext cx="1066800" cy="762000"/>
              <a:chOff x="2159000" y="3276600"/>
              <a:chExt cx="2971800" cy="2590800"/>
            </a:xfrm>
          </p:grpSpPr>
          <p:sp>
            <p:nvSpPr>
              <p:cNvPr id="264" name="Oval 2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Oval 2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Oval 2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Oval 2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Oval 2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Oval 2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8" name="Group 275"/>
          <p:cNvGrpSpPr/>
          <p:nvPr/>
        </p:nvGrpSpPr>
        <p:grpSpPr>
          <a:xfrm>
            <a:off x="3683000" y="4953000"/>
            <a:ext cx="2819400" cy="1905000"/>
            <a:chOff x="558800" y="7315200"/>
            <a:chExt cx="2819400" cy="1905000"/>
          </a:xfrm>
        </p:grpSpPr>
        <p:sp>
          <p:nvSpPr>
            <p:cNvPr id="277" name="Rounded Rectangle 27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9" name="Group 38"/>
            <p:cNvGrpSpPr/>
            <p:nvPr/>
          </p:nvGrpSpPr>
          <p:grpSpPr>
            <a:xfrm>
              <a:off x="2082800" y="7848594"/>
              <a:ext cx="1066800" cy="762000"/>
              <a:chOff x="2159000" y="3276600"/>
              <a:chExt cx="2971800" cy="2590800"/>
            </a:xfrm>
          </p:grpSpPr>
          <p:sp>
            <p:nvSpPr>
              <p:cNvPr id="286" name="Oval 28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Oval 28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Oval 28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Oval 28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Oval 28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Oval 29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0" name="Group 52"/>
            <p:cNvGrpSpPr/>
            <p:nvPr/>
          </p:nvGrpSpPr>
          <p:grpSpPr>
            <a:xfrm>
              <a:off x="711200" y="7848594"/>
              <a:ext cx="1066800" cy="762000"/>
              <a:chOff x="2159000" y="3276600"/>
              <a:chExt cx="2971800" cy="2590800"/>
            </a:xfrm>
          </p:grpSpPr>
          <p:sp>
            <p:nvSpPr>
              <p:cNvPr id="280" name="Oval 27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Oval 28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Oval 28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Oval 28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Oval 28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Oval 28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1" name="Group 291"/>
          <p:cNvGrpSpPr/>
          <p:nvPr/>
        </p:nvGrpSpPr>
        <p:grpSpPr>
          <a:xfrm>
            <a:off x="6807200" y="4953000"/>
            <a:ext cx="2819400" cy="1905000"/>
            <a:chOff x="558800" y="7315200"/>
            <a:chExt cx="2819400" cy="1905000"/>
          </a:xfrm>
        </p:grpSpPr>
        <p:sp>
          <p:nvSpPr>
            <p:cNvPr id="293" name="Rounded Rectangle 29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2" name="Group 38"/>
            <p:cNvGrpSpPr/>
            <p:nvPr/>
          </p:nvGrpSpPr>
          <p:grpSpPr>
            <a:xfrm>
              <a:off x="2082800" y="7848594"/>
              <a:ext cx="1066800" cy="762000"/>
              <a:chOff x="2159000" y="3276600"/>
              <a:chExt cx="2971800" cy="2590800"/>
            </a:xfrm>
          </p:grpSpPr>
          <p:sp>
            <p:nvSpPr>
              <p:cNvPr id="302" name="Oval 30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Oval 30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Oval 30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Oval 30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Oval 30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Oval 30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3" name="Group 52"/>
            <p:cNvGrpSpPr/>
            <p:nvPr/>
          </p:nvGrpSpPr>
          <p:grpSpPr>
            <a:xfrm>
              <a:off x="711200" y="7848594"/>
              <a:ext cx="1066800" cy="762000"/>
              <a:chOff x="2159000" y="3276600"/>
              <a:chExt cx="2971800" cy="2590800"/>
            </a:xfrm>
          </p:grpSpPr>
          <p:sp>
            <p:nvSpPr>
              <p:cNvPr id="296" name="Oval 2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Oval 29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Oval 29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Oval 29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Oval 29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Oval 30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 name="Group 307"/>
          <p:cNvGrpSpPr/>
          <p:nvPr/>
        </p:nvGrpSpPr>
        <p:grpSpPr>
          <a:xfrm>
            <a:off x="9931400" y="4953000"/>
            <a:ext cx="2819400" cy="1905000"/>
            <a:chOff x="558800" y="7315200"/>
            <a:chExt cx="2819400" cy="1905000"/>
          </a:xfrm>
        </p:grpSpPr>
        <p:sp>
          <p:nvSpPr>
            <p:cNvPr id="309" name="Rounded Rectangle 30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5" name="Group 38"/>
            <p:cNvGrpSpPr/>
            <p:nvPr/>
          </p:nvGrpSpPr>
          <p:grpSpPr>
            <a:xfrm>
              <a:off x="2082800" y="7848592"/>
              <a:ext cx="1066800" cy="762000"/>
              <a:chOff x="2159000" y="3276600"/>
              <a:chExt cx="2971800" cy="2590800"/>
            </a:xfrm>
          </p:grpSpPr>
          <p:sp>
            <p:nvSpPr>
              <p:cNvPr id="318" name="Oval 31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Oval 31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Oval 31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Oval 32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Oval 32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Oval 32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 name="Group 175"/>
            <p:cNvGrpSpPr/>
            <p:nvPr/>
          </p:nvGrpSpPr>
          <p:grpSpPr>
            <a:xfrm>
              <a:off x="711200" y="7848592"/>
              <a:ext cx="1066800" cy="762000"/>
              <a:chOff x="2159000" y="3276600"/>
              <a:chExt cx="2971800" cy="2590800"/>
            </a:xfrm>
          </p:grpSpPr>
          <p:sp>
            <p:nvSpPr>
              <p:cNvPr id="312" name="Oval 31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Oval 31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Oval 31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Oval 31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Oval 31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Oval 31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7" name="Group 323"/>
          <p:cNvGrpSpPr/>
          <p:nvPr/>
        </p:nvGrpSpPr>
        <p:grpSpPr>
          <a:xfrm>
            <a:off x="558800" y="2743200"/>
            <a:ext cx="2819400" cy="1905000"/>
            <a:chOff x="558800" y="7315200"/>
            <a:chExt cx="2819400" cy="1905000"/>
          </a:xfrm>
        </p:grpSpPr>
        <p:sp>
          <p:nvSpPr>
            <p:cNvPr id="325" name="Rounded Rectangle 32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8" name="Group 38"/>
            <p:cNvGrpSpPr/>
            <p:nvPr/>
          </p:nvGrpSpPr>
          <p:grpSpPr>
            <a:xfrm>
              <a:off x="2082800" y="7848596"/>
              <a:ext cx="1066800" cy="762000"/>
              <a:chOff x="2159000" y="3276600"/>
              <a:chExt cx="2971800" cy="2590800"/>
            </a:xfrm>
          </p:grpSpPr>
          <p:sp>
            <p:nvSpPr>
              <p:cNvPr id="334" name="Oval 33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Oval 33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Oval 33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Oval 33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Oval 33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Oval 33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 name="Group 52"/>
            <p:cNvGrpSpPr/>
            <p:nvPr/>
          </p:nvGrpSpPr>
          <p:grpSpPr>
            <a:xfrm>
              <a:off x="711200" y="7848596"/>
              <a:ext cx="1066800" cy="762000"/>
              <a:chOff x="2159000" y="3276600"/>
              <a:chExt cx="2971800" cy="2590800"/>
            </a:xfrm>
          </p:grpSpPr>
          <p:sp>
            <p:nvSpPr>
              <p:cNvPr id="328" name="Oval 32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Oval 32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Oval 32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Oval 33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Oval 33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Oval 33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0" name="Group 339"/>
          <p:cNvGrpSpPr/>
          <p:nvPr/>
        </p:nvGrpSpPr>
        <p:grpSpPr>
          <a:xfrm>
            <a:off x="3683000" y="2743200"/>
            <a:ext cx="2819400" cy="1905000"/>
            <a:chOff x="558800" y="7315200"/>
            <a:chExt cx="2819400" cy="1905000"/>
          </a:xfrm>
        </p:grpSpPr>
        <p:sp>
          <p:nvSpPr>
            <p:cNvPr id="341" name="Rounded Rectangle 34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1" name="Group 38"/>
            <p:cNvGrpSpPr/>
            <p:nvPr/>
          </p:nvGrpSpPr>
          <p:grpSpPr>
            <a:xfrm>
              <a:off x="2082800" y="7848594"/>
              <a:ext cx="1066800" cy="762000"/>
              <a:chOff x="2159000" y="3276600"/>
              <a:chExt cx="2971800" cy="2590800"/>
            </a:xfrm>
          </p:grpSpPr>
          <p:sp>
            <p:nvSpPr>
              <p:cNvPr id="350" name="Oval 3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Oval 3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Oval 3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Oval 3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Oval 3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Oval 3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28" name="Group 52"/>
            <p:cNvGrpSpPr/>
            <p:nvPr/>
          </p:nvGrpSpPr>
          <p:grpSpPr>
            <a:xfrm>
              <a:off x="711200" y="7848594"/>
              <a:ext cx="1066800" cy="762000"/>
              <a:chOff x="2159000" y="3276600"/>
              <a:chExt cx="2971800" cy="2590800"/>
            </a:xfrm>
          </p:grpSpPr>
          <p:sp>
            <p:nvSpPr>
              <p:cNvPr id="344" name="Oval 34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Oval 34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Oval 34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Oval 34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Oval 34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Oval 34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30" name="Group 355"/>
          <p:cNvGrpSpPr/>
          <p:nvPr/>
        </p:nvGrpSpPr>
        <p:grpSpPr>
          <a:xfrm>
            <a:off x="6807200" y="2743200"/>
            <a:ext cx="2819400" cy="1905000"/>
            <a:chOff x="558800" y="7315200"/>
            <a:chExt cx="2819400" cy="1905000"/>
          </a:xfrm>
        </p:grpSpPr>
        <p:sp>
          <p:nvSpPr>
            <p:cNvPr id="357" name="Rounded Rectangle 35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31" name="Group 38"/>
            <p:cNvGrpSpPr/>
            <p:nvPr/>
          </p:nvGrpSpPr>
          <p:grpSpPr>
            <a:xfrm>
              <a:off x="2082800" y="7848594"/>
              <a:ext cx="1066800" cy="762000"/>
              <a:chOff x="2159000" y="3276600"/>
              <a:chExt cx="2971800" cy="2590800"/>
            </a:xfrm>
          </p:grpSpPr>
          <p:sp>
            <p:nvSpPr>
              <p:cNvPr id="366" name="Oval 36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Oval 36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Oval 36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Oval 36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Oval 36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Oval 37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44" name="Group 52"/>
            <p:cNvGrpSpPr/>
            <p:nvPr/>
          </p:nvGrpSpPr>
          <p:grpSpPr>
            <a:xfrm>
              <a:off x="711200" y="7848594"/>
              <a:ext cx="1066800" cy="762000"/>
              <a:chOff x="2159000" y="3276600"/>
              <a:chExt cx="2971800" cy="2590800"/>
            </a:xfrm>
          </p:grpSpPr>
          <p:sp>
            <p:nvSpPr>
              <p:cNvPr id="360" name="Oval 35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Oval 36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Oval 36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Oval 36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Oval 36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Oval 36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6" name="Group 371"/>
          <p:cNvGrpSpPr/>
          <p:nvPr/>
        </p:nvGrpSpPr>
        <p:grpSpPr>
          <a:xfrm>
            <a:off x="9931400" y="2743200"/>
            <a:ext cx="2819400" cy="1905000"/>
            <a:chOff x="558800" y="7315200"/>
            <a:chExt cx="2819400" cy="1905000"/>
          </a:xfrm>
        </p:grpSpPr>
        <p:sp>
          <p:nvSpPr>
            <p:cNvPr id="373" name="Rounded Rectangle 37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47" name="Group 38"/>
            <p:cNvGrpSpPr/>
            <p:nvPr/>
          </p:nvGrpSpPr>
          <p:grpSpPr>
            <a:xfrm>
              <a:off x="2082800" y="7848592"/>
              <a:ext cx="1066800" cy="762000"/>
              <a:chOff x="2159000" y="3276600"/>
              <a:chExt cx="2971800" cy="2590800"/>
            </a:xfrm>
          </p:grpSpPr>
          <p:sp>
            <p:nvSpPr>
              <p:cNvPr id="382" name="Oval 38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Oval 38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Oval 38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Oval 38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Oval 38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Oval 38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0" name="Group 239"/>
            <p:cNvGrpSpPr/>
            <p:nvPr/>
          </p:nvGrpSpPr>
          <p:grpSpPr>
            <a:xfrm>
              <a:off x="711200" y="7848592"/>
              <a:ext cx="1066800" cy="762000"/>
              <a:chOff x="2159000" y="3276600"/>
              <a:chExt cx="2971800" cy="2590800"/>
            </a:xfrm>
          </p:grpSpPr>
          <p:sp>
            <p:nvSpPr>
              <p:cNvPr id="376" name="Oval 3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Oval 3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Oval 3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Oval 3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Oval 3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Oval 3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
        <p:nvSpPr>
          <p:cNvPr id="388" name="Oval 387"/>
          <p:cNvSpPr/>
          <p:nvPr/>
        </p:nvSpPr>
        <p:spPr bwMode="auto">
          <a:xfrm>
            <a:off x="558800" y="31176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9" name="Arc 388"/>
          <p:cNvSpPr/>
          <p:nvPr/>
        </p:nvSpPr>
        <p:spPr bwMode="auto">
          <a:xfrm>
            <a:off x="863600" y="22098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0" name="Oval 389"/>
          <p:cNvSpPr/>
          <p:nvPr/>
        </p:nvSpPr>
        <p:spPr bwMode="auto">
          <a:xfrm>
            <a:off x="3683000" y="31176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1" name="Arc 390"/>
          <p:cNvSpPr/>
          <p:nvPr/>
        </p:nvSpPr>
        <p:spPr bwMode="auto">
          <a:xfrm>
            <a:off x="3911600" y="22098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2" name="Oval 391"/>
          <p:cNvSpPr/>
          <p:nvPr/>
        </p:nvSpPr>
        <p:spPr bwMode="auto">
          <a:xfrm>
            <a:off x="6731000" y="31242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5" name="Arc 394"/>
          <p:cNvSpPr/>
          <p:nvPr/>
        </p:nvSpPr>
        <p:spPr bwMode="auto">
          <a:xfrm>
            <a:off x="7105400" y="22098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6" name="Oval 395"/>
          <p:cNvSpPr/>
          <p:nvPr/>
        </p:nvSpPr>
        <p:spPr bwMode="auto">
          <a:xfrm>
            <a:off x="9924800" y="31242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7" name="Oval 396"/>
          <p:cNvSpPr/>
          <p:nvPr/>
        </p:nvSpPr>
        <p:spPr bwMode="auto">
          <a:xfrm>
            <a:off x="552200" y="53274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8" name="Arc 397"/>
          <p:cNvSpPr/>
          <p:nvPr/>
        </p:nvSpPr>
        <p:spPr bwMode="auto">
          <a:xfrm>
            <a:off x="787400" y="44196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9" name="Oval 398"/>
          <p:cNvSpPr/>
          <p:nvPr/>
        </p:nvSpPr>
        <p:spPr bwMode="auto">
          <a:xfrm>
            <a:off x="3606800" y="53274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0" name="Arc 399"/>
          <p:cNvSpPr/>
          <p:nvPr/>
        </p:nvSpPr>
        <p:spPr bwMode="auto">
          <a:xfrm>
            <a:off x="3835400" y="44196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1" name="Oval 400"/>
          <p:cNvSpPr/>
          <p:nvPr/>
        </p:nvSpPr>
        <p:spPr bwMode="auto">
          <a:xfrm>
            <a:off x="6654800" y="53340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2" name="Arc 401"/>
          <p:cNvSpPr/>
          <p:nvPr/>
        </p:nvSpPr>
        <p:spPr bwMode="auto">
          <a:xfrm>
            <a:off x="7029200" y="44196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3" name="Oval 402"/>
          <p:cNvSpPr/>
          <p:nvPr/>
        </p:nvSpPr>
        <p:spPr bwMode="auto">
          <a:xfrm>
            <a:off x="9848600" y="53340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4" name="Oval 403"/>
          <p:cNvSpPr/>
          <p:nvPr/>
        </p:nvSpPr>
        <p:spPr bwMode="auto">
          <a:xfrm>
            <a:off x="565400" y="75372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5" name="Arc 404"/>
          <p:cNvSpPr/>
          <p:nvPr/>
        </p:nvSpPr>
        <p:spPr bwMode="auto">
          <a:xfrm>
            <a:off x="870200" y="66294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6" name="Oval 405"/>
          <p:cNvSpPr/>
          <p:nvPr/>
        </p:nvSpPr>
        <p:spPr bwMode="auto">
          <a:xfrm>
            <a:off x="3689600" y="75372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7" name="Arc 406"/>
          <p:cNvSpPr/>
          <p:nvPr/>
        </p:nvSpPr>
        <p:spPr bwMode="auto">
          <a:xfrm>
            <a:off x="3918200" y="66294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8" name="Oval 407"/>
          <p:cNvSpPr/>
          <p:nvPr/>
        </p:nvSpPr>
        <p:spPr bwMode="auto">
          <a:xfrm>
            <a:off x="6737600" y="75438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9" name="Arc 408"/>
          <p:cNvSpPr/>
          <p:nvPr/>
        </p:nvSpPr>
        <p:spPr bwMode="auto">
          <a:xfrm>
            <a:off x="7112000" y="6629400"/>
            <a:ext cx="3048000" cy="17526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0" name="Oval 409"/>
          <p:cNvSpPr/>
          <p:nvPr/>
        </p:nvSpPr>
        <p:spPr bwMode="auto">
          <a:xfrm>
            <a:off x="9931400" y="7543800"/>
            <a:ext cx="540000" cy="5400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2" name="Arc 411"/>
          <p:cNvSpPr/>
          <p:nvPr/>
        </p:nvSpPr>
        <p:spPr bwMode="auto">
          <a:xfrm rot="5400000">
            <a:off x="9283700" y="3924300"/>
            <a:ext cx="2286000" cy="11430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4" name="Arc 413"/>
          <p:cNvSpPr/>
          <p:nvPr/>
        </p:nvSpPr>
        <p:spPr bwMode="auto">
          <a:xfrm rot="16200000" flipH="1">
            <a:off x="-584200" y="6172200"/>
            <a:ext cx="2286000" cy="1066800"/>
          </a:xfrm>
          <a:prstGeom prst="arc">
            <a:avLst>
              <a:gd name="adj1" fmla="val 10763102"/>
              <a:gd name="adj2" fmla="val 0"/>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456767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…or this..</a:t>
            </a:r>
            <a:endParaRPr lang="en-US" dirty="0"/>
          </a:p>
        </p:txBody>
      </p:sp>
      <p:grpSp>
        <p:nvGrpSpPr>
          <p:cNvPr id="3" name="Group 195"/>
          <p:cNvGrpSpPr/>
          <p:nvPr/>
        </p:nvGrpSpPr>
        <p:grpSpPr>
          <a:xfrm>
            <a:off x="558800" y="7162800"/>
            <a:ext cx="2819400" cy="1905000"/>
            <a:chOff x="558800" y="7315200"/>
            <a:chExt cx="2819400" cy="1905000"/>
          </a:xfrm>
        </p:grpSpPr>
        <p:sp>
          <p:nvSpPr>
            <p:cNvPr id="197" name="Rounded Rectangle 19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4" name="Group 38"/>
            <p:cNvGrpSpPr/>
            <p:nvPr/>
          </p:nvGrpSpPr>
          <p:grpSpPr>
            <a:xfrm>
              <a:off x="2082800" y="7848598"/>
              <a:ext cx="1066800" cy="762000"/>
              <a:chOff x="2159000" y="3276600"/>
              <a:chExt cx="2971800" cy="2590800"/>
            </a:xfrm>
          </p:grpSpPr>
          <p:sp>
            <p:nvSpPr>
              <p:cNvPr id="206" name="Oval 20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7" name="Oval 20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8" name="Oval 20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9" name="Oval 20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0" name="Oval 20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1" name="Oval 21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 name="Group 52"/>
            <p:cNvGrpSpPr/>
            <p:nvPr/>
          </p:nvGrpSpPr>
          <p:grpSpPr>
            <a:xfrm>
              <a:off x="711200" y="7848598"/>
              <a:ext cx="1066800" cy="762000"/>
              <a:chOff x="2159000" y="3276600"/>
              <a:chExt cx="2971800" cy="2590800"/>
            </a:xfrm>
          </p:grpSpPr>
          <p:sp>
            <p:nvSpPr>
              <p:cNvPr id="200" name="Oval 19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1" name="Oval 20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2" name="Oval 20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3" name="Oval 20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4" name="Oval 20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5" name="Oval 20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6" name="Group 211"/>
          <p:cNvGrpSpPr/>
          <p:nvPr/>
        </p:nvGrpSpPr>
        <p:grpSpPr>
          <a:xfrm>
            <a:off x="3683000" y="7162800"/>
            <a:ext cx="2819400" cy="1905000"/>
            <a:chOff x="558800" y="7315200"/>
            <a:chExt cx="2819400" cy="1905000"/>
          </a:xfrm>
        </p:grpSpPr>
        <p:sp>
          <p:nvSpPr>
            <p:cNvPr id="213" name="Rounded Rectangle 21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7" name="Group 38"/>
            <p:cNvGrpSpPr/>
            <p:nvPr/>
          </p:nvGrpSpPr>
          <p:grpSpPr>
            <a:xfrm>
              <a:off x="2082800" y="7848596"/>
              <a:ext cx="1066800" cy="762000"/>
              <a:chOff x="2159000" y="3276600"/>
              <a:chExt cx="2971800" cy="2590800"/>
            </a:xfrm>
          </p:grpSpPr>
          <p:sp>
            <p:nvSpPr>
              <p:cNvPr id="222" name="Oval 2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3" name="Oval 2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4" name="Oval 2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5" name="Oval 2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6" name="Oval 2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7" name="Oval 2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8" name="Group 52"/>
            <p:cNvGrpSpPr/>
            <p:nvPr/>
          </p:nvGrpSpPr>
          <p:grpSpPr>
            <a:xfrm>
              <a:off x="711200" y="7848596"/>
              <a:ext cx="1066800" cy="762000"/>
              <a:chOff x="2159000" y="3276600"/>
              <a:chExt cx="2971800" cy="2590800"/>
            </a:xfrm>
          </p:grpSpPr>
          <p:sp>
            <p:nvSpPr>
              <p:cNvPr id="216" name="Oval 21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7" name="Oval 21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8" name="Oval 21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9" name="Oval 21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0" name="Oval 21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1" name="Oval 22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9" name="Group 227"/>
          <p:cNvGrpSpPr/>
          <p:nvPr/>
        </p:nvGrpSpPr>
        <p:grpSpPr>
          <a:xfrm>
            <a:off x="6807200" y="7162800"/>
            <a:ext cx="2819400" cy="1905000"/>
            <a:chOff x="558800" y="7315200"/>
            <a:chExt cx="2819400" cy="1905000"/>
          </a:xfrm>
        </p:grpSpPr>
        <p:sp>
          <p:nvSpPr>
            <p:cNvPr id="229" name="Rounded Rectangle 22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0" name="Group 38"/>
            <p:cNvGrpSpPr/>
            <p:nvPr/>
          </p:nvGrpSpPr>
          <p:grpSpPr>
            <a:xfrm>
              <a:off x="2082800" y="7848596"/>
              <a:ext cx="1066800" cy="762000"/>
              <a:chOff x="2159000" y="3276600"/>
              <a:chExt cx="2971800" cy="2590800"/>
            </a:xfrm>
          </p:grpSpPr>
          <p:sp>
            <p:nvSpPr>
              <p:cNvPr id="238" name="Oval 23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9" name="Oval 23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0" name="Oval 23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1" name="Oval 24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2" name="Oval 24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3" name="Oval 24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1" name="Group 52"/>
            <p:cNvGrpSpPr/>
            <p:nvPr/>
          </p:nvGrpSpPr>
          <p:grpSpPr>
            <a:xfrm>
              <a:off x="711200" y="7848596"/>
              <a:ext cx="1066800" cy="762000"/>
              <a:chOff x="2159000" y="3276600"/>
              <a:chExt cx="2971800" cy="2590800"/>
            </a:xfrm>
          </p:grpSpPr>
          <p:sp>
            <p:nvSpPr>
              <p:cNvPr id="232" name="Oval 2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3" name="Oval 2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4" name="Oval 2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5" name="Oval 2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6" name="Oval 2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7" name="Oval 2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2" name="Group 243"/>
          <p:cNvGrpSpPr/>
          <p:nvPr/>
        </p:nvGrpSpPr>
        <p:grpSpPr>
          <a:xfrm>
            <a:off x="9931400" y="7162800"/>
            <a:ext cx="2819400" cy="1905000"/>
            <a:chOff x="558800" y="7315200"/>
            <a:chExt cx="2819400" cy="1905000"/>
          </a:xfrm>
        </p:grpSpPr>
        <p:sp>
          <p:nvSpPr>
            <p:cNvPr id="245" name="Rounded Rectangle 24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3" name="Group 38"/>
            <p:cNvGrpSpPr/>
            <p:nvPr/>
          </p:nvGrpSpPr>
          <p:grpSpPr>
            <a:xfrm>
              <a:off x="2082800" y="7848594"/>
              <a:ext cx="1066800" cy="762000"/>
              <a:chOff x="2159000" y="3276600"/>
              <a:chExt cx="2971800" cy="2590800"/>
            </a:xfrm>
          </p:grpSpPr>
          <p:sp>
            <p:nvSpPr>
              <p:cNvPr id="254" name="Oval 25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Oval 25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Oval 2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Oval 25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Oval 25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Oval 25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4" name="Group 246"/>
            <p:cNvGrpSpPr/>
            <p:nvPr/>
          </p:nvGrpSpPr>
          <p:grpSpPr>
            <a:xfrm>
              <a:off x="711200" y="7848594"/>
              <a:ext cx="1066800" cy="762000"/>
              <a:chOff x="2159000" y="3276600"/>
              <a:chExt cx="2971800" cy="2590800"/>
            </a:xfrm>
          </p:grpSpPr>
          <p:sp>
            <p:nvSpPr>
              <p:cNvPr id="248" name="Oval 24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Oval 24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Oval 24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Oval 25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Oval 25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Oval 25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5" name="Group 259"/>
          <p:cNvGrpSpPr/>
          <p:nvPr/>
        </p:nvGrpSpPr>
        <p:grpSpPr>
          <a:xfrm>
            <a:off x="558800" y="4953000"/>
            <a:ext cx="2819400" cy="1905000"/>
            <a:chOff x="558800" y="7315200"/>
            <a:chExt cx="2819400" cy="1905000"/>
          </a:xfrm>
        </p:grpSpPr>
        <p:sp>
          <p:nvSpPr>
            <p:cNvPr id="261" name="Rounded Rectangle 26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6" name="Group 38"/>
            <p:cNvGrpSpPr/>
            <p:nvPr/>
          </p:nvGrpSpPr>
          <p:grpSpPr>
            <a:xfrm>
              <a:off x="2082800" y="7848596"/>
              <a:ext cx="1066800" cy="762000"/>
              <a:chOff x="2159000" y="3276600"/>
              <a:chExt cx="2971800" cy="2590800"/>
            </a:xfrm>
          </p:grpSpPr>
          <p:sp>
            <p:nvSpPr>
              <p:cNvPr id="270" name="Oval 26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Oval 27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Oval 27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Oval 27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Oval 27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Oval 27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7" name="Group 52"/>
            <p:cNvGrpSpPr/>
            <p:nvPr/>
          </p:nvGrpSpPr>
          <p:grpSpPr>
            <a:xfrm>
              <a:off x="711200" y="7848596"/>
              <a:ext cx="1066800" cy="762000"/>
              <a:chOff x="2159000" y="3276600"/>
              <a:chExt cx="2971800" cy="2590800"/>
            </a:xfrm>
          </p:grpSpPr>
          <p:sp>
            <p:nvSpPr>
              <p:cNvPr id="264" name="Oval 2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Oval 2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Oval 2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Oval 2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Oval 2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Oval 2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8" name="Group 275"/>
          <p:cNvGrpSpPr/>
          <p:nvPr/>
        </p:nvGrpSpPr>
        <p:grpSpPr>
          <a:xfrm>
            <a:off x="3683000" y="4953000"/>
            <a:ext cx="2819400" cy="1905000"/>
            <a:chOff x="558800" y="7315200"/>
            <a:chExt cx="2819400" cy="1905000"/>
          </a:xfrm>
        </p:grpSpPr>
        <p:sp>
          <p:nvSpPr>
            <p:cNvPr id="277" name="Rounded Rectangle 27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9" name="Group 38"/>
            <p:cNvGrpSpPr/>
            <p:nvPr/>
          </p:nvGrpSpPr>
          <p:grpSpPr>
            <a:xfrm>
              <a:off x="2082800" y="7848594"/>
              <a:ext cx="1066800" cy="762000"/>
              <a:chOff x="2159000" y="3276600"/>
              <a:chExt cx="2971800" cy="2590800"/>
            </a:xfrm>
          </p:grpSpPr>
          <p:sp>
            <p:nvSpPr>
              <p:cNvPr id="286" name="Oval 28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Oval 28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Oval 28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Oval 28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Oval 28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Oval 29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0" name="Group 52"/>
            <p:cNvGrpSpPr/>
            <p:nvPr/>
          </p:nvGrpSpPr>
          <p:grpSpPr>
            <a:xfrm>
              <a:off x="711200" y="7848594"/>
              <a:ext cx="1066800" cy="762000"/>
              <a:chOff x="2159000" y="3276600"/>
              <a:chExt cx="2971800" cy="2590800"/>
            </a:xfrm>
          </p:grpSpPr>
          <p:sp>
            <p:nvSpPr>
              <p:cNvPr id="280" name="Oval 27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Oval 28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Oval 28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Oval 28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Oval 28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Oval 28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1" name="Group 291"/>
          <p:cNvGrpSpPr/>
          <p:nvPr/>
        </p:nvGrpSpPr>
        <p:grpSpPr>
          <a:xfrm>
            <a:off x="6807200" y="4953000"/>
            <a:ext cx="2819400" cy="1905000"/>
            <a:chOff x="558800" y="7315200"/>
            <a:chExt cx="2819400" cy="1905000"/>
          </a:xfrm>
        </p:grpSpPr>
        <p:sp>
          <p:nvSpPr>
            <p:cNvPr id="293" name="Rounded Rectangle 29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2" name="Group 38"/>
            <p:cNvGrpSpPr/>
            <p:nvPr/>
          </p:nvGrpSpPr>
          <p:grpSpPr>
            <a:xfrm>
              <a:off x="2082800" y="7848594"/>
              <a:ext cx="1066800" cy="762000"/>
              <a:chOff x="2159000" y="3276600"/>
              <a:chExt cx="2971800" cy="2590800"/>
            </a:xfrm>
          </p:grpSpPr>
          <p:sp>
            <p:nvSpPr>
              <p:cNvPr id="302" name="Oval 30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Oval 30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Oval 30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Oval 30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Oval 30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Oval 30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3" name="Group 52"/>
            <p:cNvGrpSpPr/>
            <p:nvPr/>
          </p:nvGrpSpPr>
          <p:grpSpPr>
            <a:xfrm>
              <a:off x="711200" y="7848594"/>
              <a:ext cx="1066800" cy="762000"/>
              <a:chOff x="2159000" y="3276600"/>
              <a:chExt cx="2971800" cy="2590800"/>
            </a:xfrm>
          </p:grpSpPr>
          <p:sp>
            <p:nvSpPr>
              <p:cNvPr id="296" name="Oval 2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Oval 29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Oval 29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Oval 29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Oval 29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Oval 30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 name="Group 307"/>
          <p:cNvGrpSpPr/>
          <p:nvPr/>
        </p:nvGrpSpPr>
        <p:grpSpPr>
          <a:xfrm>
            <a:off x="9931400" y="4953000"/>
            <a:ext cx="2819400" cy="1905000"/>
            <a:chOff x="558800" y="7315200"/>
            <a:chExt cx="2819400" cy="1905000"/>
          </a:xfrm>
        </p:grpSpPr>
        <p:sp>
          <p:nvSpPr>
            <p:cNvPr id="309" name="Rounded Rectangle 30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5" name="Group 38"/>
            <p:cNvGrpSpPr/>
            <p:nvPr/>
          </p:nvGrpSpPr>
          <p:grpSpPr>
            <a:xfrm>
              <a:off x="2082800" y="7848592"/>
              <a:ext cx="1066800" cy="762000"/>
              <a:chOff x="2159000" y="3276600"/>
              <a:chExt cx="2971800" cy="2590800"/>
            </a:xfrm>
          </p:grpSpPr>
          <p:sp>
            <p:nvSpPr>
              <p:cNvPr id="318" name="Oval 31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Oval 31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Oval 31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Oval 32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Oval 32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Oval 32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 name="Group 175"/>
            <p:cNvGrpSpPr/>
            <p:nvPr/>
          </p:nvGrpSpPr>
          <p:grpSpPr>
            <a:xfrm>
              <a:off x="711200" y="7848592"/>
              <a:ext cx="1066800" cy="762000"/>
              <a:chOff x="2159000" y="3276600"/>
              <a:chExt cx="2971800" cy="2590800"/>
            </a:xfrm>
          </p:grpSpPr>
          <p:sp>
            <p:nvSpPr>
              <p:cNvPr id="312" name="Oval 31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Oval 31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Oval 31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Oval 31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Oval 31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Oval 31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
        <p:nvSpPr>
          <p:cNvPr id="325" name="Rounded Rectangle 324"/>
          <p:cNvSpPr/>
          <p:nvPr/>
        </p:nvSpPr>
        <p:spPr bwMode="auto">
          <a:xfrm>
            <a:off x="558800" y="2743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8" name="Group 38"/>
          <p:cNvGrpSpPr/>
          <p:nvPr/>
        </p:nvGrpSpPr>
        <p:grpSpPr>
          <a:xfrm>
            <a:off x="2082800" y="3276596"/>
            <a:ext cx="1066800" cy="762000"/>
            <a:chOff x="2159000" y="3276600"/>
            <a:chExt cx="2971800" cy="2590800"/>
          </a:xfrm>
        </p:grpSpPr>
        <p:sp>
          <p:nvSpPr>
            <p:cNvPr id="334" name="Oval 33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Oval 33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Oval 33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Oval 33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Oval 33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Oval 33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 name="Group 52"/>
          <p:cNvGrpSpPr/>
          <p:nvPr/>
        </p:nvGrpSpPr>
        <p:grpSpPr>
          <a:xfrm>
            <a:off x="711200" y="3276596"/>
            <a:ext cx="1066800" cy="762000"/>
            <a:chOff x="2159000" y="3276600"/>
            <a:chExt cx="2971800" cy="2590800"/>
          </a:xfrm>
        </p:grpSpPr>
        <p:sp>
          <p:nvSpPr>
            <p:cNvPr id="328" name="Oval 32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Oval 32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Oval 32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Oval 33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Oval 33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Oval 33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0" name="Group 339"/>
          <p:cNvGrpSpPr/>
          <p:nvPr/>
        </p:nvGrpSpPr>
        <p:grpSpPr>
          <a:xfrm>
            <a:off x="3683000" y="2743200"/>
            <a:ext cx="2819400" cy="1905000"/>
            <a:chOff x="558800" y="7315200"/>
            <a:chExt cx="2819400" cy="1905000"/>
          </a:xfrm>
        </p:grpSpPr>
        <p:sp>
          <p:nvSpPr>
            <p:cNvPr id="341" name="Rounded Rectangle 34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1" name="Group 38"/>
            <p:cNvGrpSpPr/>
            <p:nvPr/>
          </p:nvGrpSpPr>
          <p:grpSpPr>
            <a:xfrm>
              <a:off x="2082800" y="7848594"/>
              <a:ext cx="1066800" cy="762000"/>
              <a:chOff x="2159000" y="3276600"/>
              <a:chExt cx="2971800" cy="2590800"/>
            </a:xfrm>
          </p:grpSpPr>
          <p:sp>
            <p:nvSpPr>
              <p:cNvPr id="350" name="Oval 3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Oval 3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Oval 3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Oval 3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Oval 3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Oval 3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28" name="Group 52"/>
            <p:cNvGrpSpPr/>
            <p:nvPr/>
          </p:nvGrpSpPr>
          <p:grpSpPr>
            <a:xfrm>
              <a:off x="711200" y="7848594"/>
              <a:ext cx="1066800" cy="762000"/>
              <a:chOff x="2159000" y="3276600"/>
              <a:chExt cx="2971800" cy="2590800"/>
            </a:xfrm>
          </p:grpSpPr>
          <p:sp>
            <p:nvSpPr>
              <p:cNvPr id="344" name="Oval 34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Oval 34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Oval 34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Oval 34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Oval 34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Oval 34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30" name="Group 355"/>
          <p:cNvGrpSpPr/>
          <p:nvPr/>
        </p:nvGrpSpPr>
        <p:grpSpPr>
          <a:xfrm>
            <a:off x="6807200" y="2743200"/>
            <a:ext cx="2819400" cy="1905000"/>
            <a:chOff x="558800" y="7315200"/>
            <a:chExt cx="2819400" cy="1905000"/>
          </a:xfrm>
        </p:grpSpPr>
        <p:sp>
          <p:nvSpPr>
            <p:cNvPr id="357" name="Rounded Rectangle 35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31" name="Group 38"/>
            <p:cNvGrpSpPr/>
            <p:nvPr/>
          </p:nvGrpSpPr>
          <p:grpSpPr>
            <a:xfrm>
              <a:off x="2082800" y="7848594"/>
              <a:ext cx="1066800" cy="762000"/>
              <a:chOff x="2159000" y="3276600"/>
              <a:chExt cx="2971800" cy="2590800"/>
            </a:xfrm>
          </p:grpSpPr>
          <p:sp>
            <p:nvSpPr>
              <p:cNvPr id="366" name="Oval 36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Oval 36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Oval 36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Oval 36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Oval 36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Oval 37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44" name="Group 52"/>
            <p:cNvGrpSpPr/>
            <p:nvPr/>
          </p:nvGrpSpPr>
          <p:grpSpPr>
            <a:xfrm>
              <a:off x="711200" y="7848594"/>
              <a:ext cx="1066800" cy="762000"/>
              <a:chOff x="2159000" y="3276600"/>
              <a:chExt cx="2971800" cy="2590800"/>
            </a:xfrm>
          </p:grpSpPr>
          <p:sp>
            <p:nvSpPr>
              <p:cNvPr id="360" name="Oval 35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Oval 36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Oval 36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Oval 36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Oval 36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Oval 36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6" name="Group 371"/>
          <p:cNvGrpSpPr/>
          <p:nvPr/>
        </p:nvGrpSpPr>
        <p:grpSpPr>
          <a:xfrm>
            <a:off x="9931400" y="2743200"/>
            <a:ext cx="2819400" cy="1905000"/>
            <a:chOff x="558800" y="7315200"/>
            <a:chExt cx="2819400" cy="1905000"/>
          </a:xfrm>
        </p:grpSpPr>
        <p:sp>
          <p:nvSpPr>
            <p:cNvPr id="373" name="Rounded Rectangle 37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47" name="Group 38"/>
            <p:cNvGrpSpPr/>
            <p:nvPr/>
          </p:nvGrpSpPr>
          <p:grpSpPr>
            <a:xfrm>
              <a:off x="2082800" y="7848592"/>
              <a:ext cx="1066800" cy="762000"/>
              <a:chOff x="2159000" y="3276600"/>
              <a:chExt cx="2971800" cy="2590800"/>
            </a:xfrm>
          </p:grpSpPr>
          <p:sp>
            <p:nvSpPr>
              <p:cNvPr id="382" name="Oval 38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Oval 38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Oval 38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Oval 38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Oval 38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Oval 38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0" name="Group 239"/>
            <p:cNvGrpSpPr/>
            <p:nvPr/>
          </p:nvGrpSpPr>
          <p:grpSpPr>
            <a:xfrm>
              <a:off x="711200" y="7848592"/>
              <a:ext cx="1066800" cy="762000"/>
              <a:chOff x="2159000" y="3276600"/>
              <a:chExt cx="2971800" cy="2590800"/>
            </a:xfrm>
          </p:grpSpPr>
          <p:sp>
            <p:nvSpPr>
              <p:cNvPr id="376" name="Oval 3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Oval 3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Oval 3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Oval 3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Oval 3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Oval 3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195" name="Group 52"/>
          <p:cNvGrpSpPr/>
          <p:nvPr/>
        </p:nvGrpSpPr>
        <p:grpSpPr>
          <a:xfrm>
            <a:off x="1320800" y="3657600"/>
            <a:ext cx="1066800" cy="762000"/>
            <a:chOff x="2159000" y="3276600"/>
            <a:chExt cx="2971800" cy="2590800"/>
          </a:xfrm>
        </p:grpSpPr>
        <p:sp>
          <p:nvSpPr>
            <p:cNvPr id="196" name="Oval 1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8" name="Oval 19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99" name="Oval 19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2" name="Oval 21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4" name="Oval 21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5" name="Oval 21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2" name="Group 52"/>
          <p:cNvGrpSpPr/>
          <p:nvPr/>
        </p:nvGrpSpPr>
        <p:grpSpPr>
          <a:xfrm>
            <a:off x="4445000" y="3886200"/>
            <a:ext cx="1066800" cy="762000"/>
            <a:chOff x="2159000" y="3276600"/>
            <a:chExt cx="2971800" cy="2590800"/>
          </a:xfrm>
        </p:grpSpPr>
        <p:sp>
          <p:nvSpPr>
            <p:cNvPr id="263" name="Oval 26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6" name="Oval 27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8" name="Oval 2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9" name="Oval 2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2" name="Oval 29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4" name="Oval 29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5" name="Group 52"/>
          <p:cNvGrpSpPr/>
          <p:nvPr/>
        </p:nvGrpSpPr>
        <p:grpSpPr>
          <a:xfrm>
            <a:off x="7569200" y="2895600"/>
            <a:ext cx="1066800" cy="762000"/>
            <a:chOff x="2159000" y="3276600"/>
            <a:chExt cx="2971800" cy="2590800"/>
          </a:xfrm>
        </p:grpSpPr>
        <p:sp>
          <p:nvSpPr>
            <p:cNvPr id="308" name="Oval 30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0" name="Oval 30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1" name="Oval 31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4" name="Oval 32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6" name="Oval 3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7" name="Oval 3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40" name="Group 52"/>
          <p:cNvGrpSpPr/>
          <p:nvPr/>
        </p:nvGrpSpPr>
        <p:grpSpPr>
          <a:xfrm>
            <a:off x="10998200" y="3810000"/>
            <a:ext cx="1066800" cy="762000"/>
            <a:chOff x="2159000" y="3276600"/>
            <a:chExt cx="2971800" cy="2590800"/>
          </a:xfrm>
        </p:grpSpPr>
        <p:sp>
          <p:nvSpPr>
            <p:cNvPr id="342" name="Oval 34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3" name="Oval 34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6" name="Oval 3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8" name="Oval 35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9" name="Oval 35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2" name="Oval 37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74" name="Group 52"/>
          <p:cNvGrpSpPr/>
          <p:nvPr/>
        </p:nvGrpSpPr>
        <p:grpSpPr>
          <a:xfrm>
            <a:off x="1244600" y="5791200"/>
            <a:ext cx="1066800" cy="762000"/>
            <a:chOff x="2159000" y="3276600"/>
            <a:chExt cx="2971800" cy="2590800"/>
          </a:xfrm>
        </p:grpSpPr>
        <p:sp>
          <p:nvSpPr>
            <p:cNvPr id="375" name="Oval 37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8" name="Oval 38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9" name="Oval 38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0" name="Oval 38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1" name="Oval 39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2" name="Oval 39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93" name="Group 52"/>
          <p:cNvGrpSpPr/>
          <p:nvPr/>
        </p:nvGrpSpPr>
        <p:grpSpPr>
          <a:xfrm>
            <a:off x="4368800" y="6019800"/>
            <a:ext cx="1066800" cy="762000"/>
            <a:chOff x="2159000" y="3276600"/>
            <a:chExt cx="2971800" cy="2590800"/>
          </a:xfrm>
        </p:grpSpPr>
        <p:sp>
          <p:nvSpPr>
            <p:cNvPr id="394" name="Oval 39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5" name="Oval 39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6" name="Oval 39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7" name="Oval 39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8" name="Oval 39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99" name="Oval 39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00" name="Group 52"/>
          <p:cNvGrpSpPr/>
          <p:nvPr/>
        </p:nvGrpSpPr>
        <p:grpSpPr>
          <a:xfrm>
            <a:off x="7493000" y="5029200"/>
            <a:ext cx="1066800" cy="762000"/>
            <a:chOff x="2159000" y="3276600"/>
            <a:chExt cx="2971800" cy="2590800"/>
          </a:xfrm>
        </p:grpSpPr>
        <p:sp>
          <p:nvSpPr>
            <p:cNvPr id="401" name="Oval 400"/>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2" name="Oval 401"/>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3" name="Oval 402"/>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4" name="Oval 403"/>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5" name="Oval 404"/>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6" name="Oval 405"/>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07" name="Group 52"/>
          <p:cNvGrpSpPr/>
          <p:nvPr/>
        </p:nvGrpSpPr>
        <p:grpSpPr>
          <a:xfrm>
            <a:off x="10922000" y="5943600"/>
            <a:ext cx="1066800" cy="762000"/>
            <a:chOff x="2159000" y="3276600"/>
            <a:chExt cx="2971800" cy="2590800"/>
          </a:xfrm>
        </p:grpSpPr>
        <p:sp>
          <p:nvSpPr>
            <p:cNvPr id="408" name="Oval 40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09" name="Oval 40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0" name="Oval 40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1" name="Oval 41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2" name="Oval 41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3" name="Oval 41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14" name="Group 52"/>
          <p:cNvGrpSpPr/>
          <p:nvPr/>
        </p:nvGrpSpPr>
        <p:grpSpPr>
          <a:xfrm>
            <a:off x="1473200" y="7924800"/>
            <a:ext cx="1066800" cy="762000"/>
            <a:chOff x="2159000" y="3276600"/>
            <a:chExt cx="2971800" cy="2590800"/>
          </a:xfrm>
        </p:grpSpPr>
        <p:sp>
          <p:nvSpPr>
            <p:cNvPr id="415" name="Oval 41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6" name="Oval 41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7" name="Oval 41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8" name="Oval 41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9" name="Oval 41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0" name="Oval 41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21" name="Group 52"/>
          <p:cNvGrpSpPr/>
          <p:nvPr/>
        </p:nvGrpSpPr>
        <p:grpSpPr>
          <a:xfrm>
            <a:off x="4597400" y="8153400"/>
            <a:ext cx="1066800" cy="762000"/>
            <a:chOff x="2159000" y="3276600"/>
            <a:chExt cx="2971800" cy="2590800"/>
          </a:xfrm>
        </p:grpSpPr>
        <p:sp>
          <p:nvSpPr>
            <p:cNvPr id="422" name="Oval 4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3" name="Oval 4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4" name="Oval 4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5" name="Oval 4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6" name="Oval 4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7" name="Oval 4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28" name="Group 52"/>
          <p:cNvGrpSpPr/>
          <p:nvPr/>
        </p:nvGrpSpPr>
        <p:grpSpPr>
          <a:xfrm>
            <a:off x="7721600" y="7162800"/>
            <a:ext cx="1066800" cy="762000"/>
            <a:chOff x="2159000" y="3276600"/>
            <a:chExt cx="2971800" cy="2590800"/>
          </a:xfrm>
        </p:grpSpPr>
        <p:sp>
          <p:nvSpPr>
            <p:cNvPr id="429" name="Oval 428"/>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0" name="Oval 42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1" name="Oval 43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2" name="Oval 43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3" name="Oval 432"/>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4" name="Oval 43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35" name="Group 52"/>
          <p:cNvGrpSpPr/>
          <p:nvPr/>
        </p:nvGrpSpPr>
        <p:grpSpPr>
          <a:xfrm>
            <a:off x="11150600" y="8077200"/>
            <a:ext cx="1066800" cy="762000"/>
            <a:chOff x="2159000" y="3276600"/>
            <a:chExt cx="2971800" cy="2590800"/>
          </a:xfrm>
        </p:grpSpPr>
        <p:sp>
          <p:nvSpPr>
            <p:cNvPr id="436" name="Oval 43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7" name="Oval 43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8" name="Oval 43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39" name="Oval 43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0" name="Oval 43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1" name="Oval 44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42" name="Group 52"/>
          <p:cNvGrpSpPr/>
          <p:nvPr/>
        </p:nvGrpSpPr>
        <p:grpSpPr>
          <a:xfrm>
            <a:off x="1244600" y="2819400"/>
            <a:ext cx="1066800" cy="762000"/>
            <a:chOff x="2159000" y="3276600"/>
            <a:chExt cx="2971800" cy="2590800"/>
          </a:xfrm>
        </p:grpSpPr>
        <p:sp>
          <p:nvSpPr>
            <p:cNvPr id="443" name="Oval 44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4" name="Oval 443"/>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5" name="Oval 444"/>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6" name="Oval 445"/>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7" name="Oval 446"/>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48" name="Oval 447"/>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49" name="Group 52"/>
          <p:cNvGrpSpPr/>
          <p:nvPr/>
        </p:nvGrpSpPr>
        <p:grpSpPr>
          <a:xfrm>
            <a:off x="4368800" y="2819400"/>
            <a:ext cx="1066800" cy="762000"/>
            <a:chOff x="2159000" y="3276600"/>
            <a:chExt cx="2971800" cy="2590800"/>
          </a:xfrm>
        </p:grpSpPr>
        <p:sp>
          <p:nvSpPr>
            <p:cNvPr id="450" name="Oval 4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1" name="Oval 4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2" name="Oval 4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3" name="Oval 4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4" name="Oval 4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5" name="Oval 4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56" name="Group 52"/>
          <p:cNvGrpSpPr/>
          <p:nvPr/>
        </p:nvGrpSpPr>
        <p:grpSpPr>
          <a:xfrm>
            <a:off x="7645400" y="3886200"/>
            <a:ext cx="1066800" cy="762000"/>
            <a:chOff x="2159000" y="3276600"/>
            <a:chExt cx="2971800" cy="2590800"/>
          </a:xfrm>
        </p:grpSpPr>
        <p:sp>
          <p:nvSpPr>
            <p:cNvPr id="457" name="Oval 456"/>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8" name="Oval 45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59" name="Oval 45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0" name="Oval 45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1" name="Oval 46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2" name="Oval 46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463" name="Group 52"/>
          <p:cNvGrpSpPr/>
          <p:nvPr/>
        </p:nvGrpSpPr>
        <p:grpSpPr>
          <a:xfrm>
            <a:off x="10464800" y="2819400"/>
            <a:ext cx="1066800" cy="762000"/>
            <a:chOff x="2159000" y="3276600"/>
            <a:chExt cx="2971800" cy="2590800"/>
          </a:xfrm>
        </p:grpSpPr>
        <p:sp>
          <p:nvSpPr>
            <p:cNvPr id="464" name="Oval 4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5" name="Oval 4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6" name="Oval 4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7" name="Oval 4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8" name="Oval 4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69" name="Oval 4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54" name="Group 52"/>
          <p:cNvGrpSpPr/>
          <p:nvPr/>
        </p:nvGrpSpPr>
        <p:grpSpPr>
          <a:xfrm>
            <a:off x="1244600" y="5029200"/>
            <a:ext cx="1066800" cy="762000"/>
            <a:chOff x="2159000" y="3276600"/>
            <a:chExt cx="2971800" cy="2590800"/>
          </a:xfrm>
        </p:grpSpPr>
        <p:sp>
          <p:nvSpPr>
            <p:cNvPr id="555" name="Oval 554"/>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6" name="Oval 555"/>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7" name="Oval 556"/>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8" name="Oval 557"/>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59" name="Oval 558"/>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0" name="Oval 559"/>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61" name="Group 52"/>
          <p:cNvGrpSpPr/>
          <p:nvPr/>
        </p:nvGrpSpPr>
        <p:grpSpPr>
          <a:xfrm>
            <a:off x="4368800" y="5029200"/>
            <a:ext cx="1066800" cy="762000"/>
            <a:chOff x="2159000" y="3276600"/>
            <a:chExt cx="2971800" cy="2590800"/>
          </a:xfrm>
        </p:grpSpPr>
        <p:sp>
          <p:nvSpPr>
            <p:cNvPr id="562" name="Oval 56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3" name="Oval 56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4" name="Oval 56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5" name="Oval 56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6" name="Oval 56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67" name="Oval 56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68" name="Group 52"/>
          <p:cNvGrpSpPr/>
          <p:nvPr/>
        </p:nvGrpSpPr>
        <p:grpSpPr>
          <a:xfrm>
            <a:off x="7645400" y="6096000"/>
            <a:ext cx="1066800" cy="762000"/>
            <a:chOff x="2159000" y="3276600"/>
            <a:chExt cx="2971800" cy="2590800"/>
          </a:xfrm>
        </p:grpSpPr>
        <p:sp>
          <p:nvSpPr>
            <p:cNvPr id="569" name="Oval 568"/>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0" name="Oval 569"/>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1" name="Oval 570"/>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2" name="Oval 571"/>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3" name="Oval 572"/>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4" name="Oval 573"/>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75" name="Group 52"/>
          <p:cNvGrpSpPr/>
          <p:nvPr/>
        </p:nvGrpSpPr>
        <p:grpSpPr>
          <a:xfrm>
            <a:off x="10464800" y="5029200"/>
            <a:ext cx="1066800" cy="762000"/>
            <a:chOff x="2159000" y="3276600"/>
            <a:chExt cx="2971800" cy="2590800"/>
          </a:xfrm>
        </p:grpSpPr>
        <p:sp>
          <p:nvSpPr>
            <p:cNvPr id="576" name="Oval 5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7" name="Oval 5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8" name="Oval 5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79" name="Oval 5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0" name="Oval 5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1" name="Oval 5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82" name="Group 52"/>
          <p:cNvGrpSpPr/>
          <p:nvPr/>
        </p:nvGrpSpPr>
        <p:grpSpPr>
          <a:xfrm>
            <a:off x="1244600" y="7162800"/>
            <a:ext cx="1066800" cy="762000"/>
            <a:chOff x="2159000" y="3276600"/>
            <a:chExt cx="2971800" cy="2590800"/>
          </a:xfrm>
        </p:grpSpPr>
        <p:sp>
          <p:nvSpPr>
            <p:cNvPr id="583" name="Oval 582"/>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4" name="Oval 583"/>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5" name="Oval 584"/>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6" name="Oval 585"/>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7" name="Oval 586"/>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88" name="Oval 587"/>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89" name="Group 52"/>
          <p:cNvGrpSpPr/>
          <p:nvPr/>
        </p:nvGrpSpPr>
        <p:grpSpPr>
          <a:xfrm>
            <a:off x="4368800" y="7162800"/>
            <a:ext cx="1066800" cy="762000"/>
            <a:chOff x="2159000" y="3276600"/>
            <a:chExt cx="2971800" cy="2590800"/>
          </a:xfrm>
        </p:grpSpPr>
        <p:sp>
          <p:nvSpPr>
            <p:cNvPr id="590" name="Oval 58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1" name="Oval 59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2" name="Oval 59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3" name="Oval 59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4" name="Oval 59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5" name="Oval 59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596" name="Group 52"/>
          <p:cNvGrpSpPr/>
          <p:nvPr/>
        </p:nvGrpSpPr>
        <p:grpSpPr>
          <a:xfrm>
            <a:off x="7645400" y="8229600"/>
            <a:ext cx="1066800" cy="762000"/>
            <a:chOff x="2159000" y="3276600"/>
            <a:chExt cx="2971800" cy="2590800"/>
          </a:xfrm>
        </p:grpSpPr>
        <p:sp>
          <p:nvSpPr>
            <p:cNvPr id="597" name="Oval 596"/>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8" name="Oval 597"/>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99" name="Oval 598"/>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0" name="Oval 599"/>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1" name="Oval 600"/>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2" name="Oval 601"/>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603" name="Group 52"/>
          <p:cNvGrpSpPr/>
          <p:nvPr/>
        </p:nvGrpSpPr>
        <p:grpSpPr>
          <a:xfrm>
            <a:off x="10464800" y="7162800"/>
            <a:ext cx="1066800" cy="762000"/>
            <a:chOff x="2159000" y="3276600"/>
            <a:chExt cx="2971800" cy="2590800"/>
          </a:xfrm>
        </p:grpSpPr>
        <p:sp>
          <p:nvSpPr>
            <p:cNvPr id="604" name="Oval 60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5" name="Oval 60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6" name="Oval 60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7" name="Oval 60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8" name="Oval 60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09" name="Oval 60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Tree>
    <p:extLst>
      <p:ext uri="{BB962C8B-B14F-4D97-AF65-F5344CB8AC3E}">
        <p14:creationId xmlns:p14="http://schemas.microsoft.com/office/powerpoint/2010/main" val="38403617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500"/>
                                        <p:tgtEl>
                                          <p:spTgt spid="4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28"/>
                                        </p:tgtEl>
                                        <p:attrNameLst>
                                          <p:attrName>style.visibility</p:attrName>
                                        </p:attrNameLst>
                                      </p:cBhvr>
                                      <p:to>
                                        <p:strVal val="visible"/>
                                      </p:to>
                                    </p:set>
                                    <p:animEffect transition="in" filter="fade">
                                      <p:cBhvr>
                                        <p:cTn id="14" dur="500"/>
                                        <p:tgtEl>
                                          <p:spTgt spid="428"/>
                                        </p:tgtEl>
                                      </p:cBhvr>
                                    </p:animEffect>
                                  </p:childTnLst>
                                </p:cTn>
                              </p:par>
                              <p:par>
                                <p:cTn id="15" presetID="10" presetClass="entr" presetSubtype="0" fill="hold" nodeType="with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500"/>
                                        <p:tgtEl>
                                          <p:spTgt spid="34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35"/>
                                        </p:tgtEl>
                                        <p:attrNameLst>
                                          <p:attrName>style.visibility</p:attrName>
                                        </p:attrNameLst>
                                      </p:cBhvr>
                                      <p:to>
                                        <p:strVal val="visible"/>
                                      </p:to>
                                    </p:set>
                                    <p:animEffect transition="in" filter="fade">
                                      <p:cBhvr>
                                        <p:cTn id="21" dur="500"/>
                                        <p:tgtEl>
                                          <p:spTgt spid="43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21"/>
                                        </p:tgtEl>
                                        <p:attrNameLst>
                                          <p:attrName>style.visibility</p:attrName>
                                        </p:attrNameLst>
                                      </p:cBhvr>
                                      <p:to>
                                        <p:strVal val="visible"/>
                                      </p:to>
                                    </p:set>
                                    <p:animEffect transition="in" filter="fade">
                                      <p:cBhvr>
                                        <p:cTn id="25" dur="500"/>
                                        <p:tgtEl>
                                          <p:spTgt spid="421"/>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00"/>
                                        </p:tgtEl>
                                        <p:attrNameLst>
                                          <p:attrName>style.visibility</p:attrName>
                                        </p:attrNameLst>
                                      </p:cBhvr>
                                      <p:to>
                                        <p:strVal val="visible"/>
                                      </p:to>
                                    </p:set>
                                    <p:animEffect transition="in" filter="fade">
                                      <p:cBhvr>
                                        <p:cTn id="29" dur="500"/>
                                        <p:tgtEl>
                                          <p:spTgt spid="400"/>
                                        </p:tgtEl>
                                      </p:cBhvr>
                                    </p:animEffect>
                                  </p:childTnLst>
                                </p:cTn>
                              </p:par>
                              <p:par>
                                <p:cTn id="30" presetID="10" presetClass="entr" presetSubtype="0" fill="hold" nodeType="withEffect">
                                  <p:stCondLst>
                                    <p:cond delay="0"/>
                                  </p:stCondLst>
                                  <p:childTnLst>
                                    <p:set>
                                      <p:cBhvr>
                                        <p:cTn id="31" dur="1" fill="hold">
                                          <p:stCondLst>
                                            <p:cond delay="0"/>
                                          </p:stCondLst>
                                        </p:cTn>
                                        <p:tgtEl>
                                          <p:spTgt spid="374"/>
                                        </p:tgtEl>
                                        <p:attrNameLst>
                                          <p:attrName>style.visibility</p:attrName>
                                        </p:attrNameLst>
                                      </p:cBhvr>
                                      <p:to>
                                        <p:strVal val="visible"/>
                                      </p:to>
                                    </p:set>
                                    <p:animEffect transition="in" filter="fade">
                                      <p:cBhvr>
                                        <p:cTn id="32" dur="500"/>
                                        <p:tgtEl>
                                          <p:spTgt spid="374"/>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500"/>
                                        <p:tgtEl>
                                          <p:spTgt spid="195"/>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62"/>
                                        </p:tgtEl>
                                        <p:attrNameLst>
                                          <p:attrName>style.visibility</p:attrName>
                                        </p:attrNameLst>
                                      </p:cBhvr>
                                      <p:to>
                                        <p:strVal val="visible"/>
                                      </p:to>
                                    </p:set>
                                    <p:animEffect transition="in" filter="fade">
                                      <p:cBhvr>
                                        <p:cTn id="40" dur="500"/>
                                        <p:tgtEl>
                                          <p:spTgt spid="262"/>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407"/>
                                        </p:tgtEl>
                                        <p:attrNameLst>
                                          <p:attrName>style.visibility</p:attrName>
                                        </p:attrNameLst>
                                      </p:cBhvr>
                                      <p:to>
                                        <p:strVal val="visible"/>
                                      </p:to>
                                    </p:set>
                                    <p:animEffect transition="in" filter="fade">
                                      <p:cBhvr>
                                        <p:cTn id="44" dur="500"/>
                                        <p:tgtEl>
                                          <p:spTgt spid="407"/>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442"/>
                                        </p:tgtEl>
                                        <p:attrNameLst>
                                          <p:attrName>style.visibility</p:attrName>
                                        </p:attrNameLst>
                                      </p:cBhvr>
                                      <p:to>
                                        <p:strVal val="visible"/>
                                      </p:to>
                                    </p:set>
                                    <p:animEffect transition="in" filter="fade">
                                      <p:cBhvr>
                                        <p:cTn id="48" dur="500"/>
                                        <p:tgtEl>
                                          <p:spTgt spid="442"/>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456"/>
                                        </p:tgtEl>
                                        <p:attrNameLst>
                                          <p:attrName>style.visibility</p:attrName>
                                        </p:attrNameLst>
                                      </p:cBhvr>
                                      <p:to>
                                        <p:strVal val="visible"/>
                                      </p:to>
                                    </p:set>
                                    <p:animEffect transition="in" filter="fade">
                                      <p:cBhvr>
                                        <p:cTn id="52" dur="500"/>
                                        <p:tgtEl>
                                          <p:spTgt spid="456"/>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463"/>
                                        </p:tgtEl>
                                        <p:attrNameLst>
                                          <p:attrName>style.visibility</p:attrName>
                                        </p:attrNameLst>
                                      </p:cBhvr>
                                      <p:to>
                                        <p:strVal val="visible"/>
                                      </p:to>
                                    </p:set>
                                    <p:animEffect transition="in" filter="fade">
                                      <p:cBhvr>
                                        <p:cTn id="56" dur="500"/>
                                        <p:tgtEl>
                                          <p:spTgt spid="463"/>
                                        </p:tgtEl>
                                      </p:cBhvr>
                                    </p:animEffect>
                                  </p:childTnLst>
                                </p:cTn>
                              </p:par>
                            </p:childTnLst>
                          </p:cTn>
                        </p:par>
                        <p:par>
                          <p:cTn id="57" fill="hold">
                            <p:stCondLst>
                              <p:cond delay="5500"/>
                            </p:stCondLst>
                            <p:childTnLst>
                              <p:par>
                                <p:cTn id="58" presetID="10" presetClass="entr" presetSubtype="0" fill="hold" nodeType="afterEffect">
                                  <p:stCondLst>
                                    <p:cond delay="0"/>
                                  </p:stCondLst>
                                  <p:childTnLst>
                                    <p:set>
                                      <p:cBhvr>
                                        <p:cTn id="59" dur="1" fill="hold">
                                          <p:stCondLst>
                                            <p:cond delay="0"/>
                                          </p:stCondLst>
                                        </p:cTn>
                                        <p:tgtEl>
                                          <p:spTgt spid="449"/>
                                        </p:tgtEl>
                                        <p:attrNameLst>
                                          <p:attrName>style.visibility</p:attrName>
                                        </p:attrNameLst>
                                      </p:cBhvr>
                                      <p:to>
                                        <p:strVal val="visible"/>
                                      </p:to>
                                    </p:set>
                                    <p:animEffect transition="in" filter="fade">
                                      <p:cBhvr>
                                        <p:cTn id="60" dur="500"/>
                                        <p:tgtEl>
                                          <p:spTgt spid="449"/>
                                        </p:tgtEl>
                                      </p:cBhvr>
                                    </p:animEffect>
                                  </p:childTnLst>
                                </p:cTn>
                              </p:par>
                            </p:childTnLst>
                          </p:cTn>
                        </p:par>
                        <p:par>
                          <p:cTn id="61" fill="hold">
                            <p:stCondLst>
                              <p:cond delay="6000"/>
                            </p:stCondLst>
                            <p:childTnLst>
                              <p:par>
                                <p:cTn id="62" presetID="10" presetClass="entr" presetSubtype="0" fill="hold" nodeType="afterEffect">
                                  <p:stCondLst>
                                    <p:cond delay="0"/>
                                  </p:stCondLst>
                                  <p:childTnLst>
                                    <p:set>
                                      <p:cBhvr>
                                        <p:cTn id="63" dur="1" fill="hold">
                                          <p:stCondLst>
                                            <p:cond delay="0"/>
                                          </p:stCondLst>
                                        </p:cTn>
                                        <p:tgtEl>
                                          <p:spTgt spid="554"/>
                                        </p:tgtEl>
                                        <p:attrNameLst>
                                          <p:attrName>style.visibility</p:attrName>
                                        </p:attrNameLst>
                                      </p:cBhvr>
                                      <p:to>
                                        <p:strVal val="visible"/>
                                      </p:to>
                                    </p:set>
                                    <p:animEffect transition="in" filter="fade">
                                      <p:cBhvr>
                                        <p:cTn id="64" dur="500"/>
                                        <p:tgtEl>
                                          <p:spTgt spid="554"/>
                                        </p:tgtEl>
                                      </p:cBhvr>
                                    </p:animEffect>
                                  </p:childTnLst>
                                </p:cTn>
                              </p:par>
                            </p:childTnLst>
                          </p:cTn>
                        </p:par>
                        <p:par>
                          <p:cTn id="65" fill="hold">
                            <p:stCondLst>
                              <p:cond delay="6500"/>
                            </p:stCondLst>
                            <p:childTnLst>
                              <p:par>
                                <p:cTn id="66" presetID="10" presetClass="entr" presetSubtype="0" fill="hold" nodeType="afterEffect">
                                  <p:stCondLst>
                                    <p:cond delay="0"/>
                                  </p:stCondLst>
                                  <p:childTnLst>
                                    <p:set>
                                      <p:cBhvr>
                                        <p:cTn id="67" dur="1" fill="hold">
                                          <p:stCondLst>
                                            <p:cond delay="0"/>
                                          </p:stCondLst>
                                        </p:cTn>
                                        <p:tgtEl>
                                          <p:spTgt spid="568"/>
                                        </p:tgtEl>
                                        <p:attrNameLst>
                                          <p:attrName>style.visibility</p:attrName>
                                        </p:attrNameLst>
                                      </p:cBhvr>
                                      <p:to>
                                        <p:strVal val="visible"/>
                                      </p:to>
                                    </p:set>
                                    <p:animEffect transition="in" filter="fade">
                                      <p:cBhvr>
                                        <p:cTn id="68" dur="500"/>
                                        <p:tgtEl>
                                          <p:spTgt spid="568"/>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575"/>
                                        </p:tgtEl>
                                        <p:attrNameLst>
                                          <p:attrName>style.visibility</p:attrName>
                                        </p:attrNameLst>
                                      </p:cBhvr>
                                      <p:to>
                                        <p:strVal val="visible"/>
                                      </p:to>
                                    </p:set>
                                    <p:animEffect transition="in" filter="fade">
                                      <p:cBhvr>
                                        <p:cTn id="72" dur="500"/>
                                        <p:tgtEl>
                                          <p:spTgt spid="575"/>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561"/>
                                        </p:tgtEl>
                                        <p:attrNameLst>
                                          <p:attrName>style.visibility</p:attrName>
                                        </p:attrNameLst>
                                      </p:cBhvr>
                                      <p:to>
                                        <p:strVal val="visible"/>
                                      </p:to>
                                    </p:set>
                                    <p:animEffect transition="in" filter="fade">
                                      <p:cBhvr>
                                        <p:cTn id="76" dur="500"/>
                                        <p:tgtEl>
                                          <p:spTgt spid="561"/>
                                        </p:tgtEl>
                                      </p:cBhvr>
                                    </p:animEffect>
                                  </p:childTnLst>
                                </p:cTn>
                              </p:par>
                            </p:childTnLst>
                          </p:cTn>
                        </p:par>
                        <p:par>
                          <p:cTn id="77" fill="hold">
                            <p:stCondLst>
                              <p:cond delay="8000"/>
                            </p:stCondLst>
                            <p:childTnLst>
                              <p:par>
                                <p:cTn id="78" presetID="10" presetClass="entr" presetSubtype="0" fill="hold" nodeType="afterEffect">
                                  <p:stCondLst>
                                    <p:cond delay="0"/>
                                  </p:stCondLst>
                                  <p:childTnLst>
                                    <p:set>
                                      <p:cBhvr>
                                        <p:cTn id="79" dur="1" fill="hold">
                                          <p:stCondLst>
                                            <p:cond delay="0"/>
                                          </p:stCondLst>
                                        </p:cTn>
                                        <p:tgtEl>
                                          <p:spTgt spid="575"/>
                                        </p:tgtEl>
                                        <p:attrNameLst>
                                          <p:attrName>style.visibility</p:attrName>
                                        </p:attrNameLst>
                                      </p:cBhvr>
                                      <p:to>
                                        <p:strVal val="visible"/>
                                      </p:to>
                                    </p:set>
                                    <p:animEffect transition="in" filter="fade">
                                      <p:cBhvr>
                                        <p:cTn id="80" dur="500"/>
                                        <p:tgtEl>
                                          <p:spTgt spid="575"/>
                                        </p:tgtEl>
                                      </p:cBhvr>
                                    </p:animEffect>
                                  </p:childTnLst>
                                </p:cTn>
                              </p:par>
                            </p:childTnLst>
                          </p:cTn>
                        </p:par>
                        <p:par>
                          <p:cTn id="81" fill="hold">
                            <p:stCondLst>
                              <p:cond delay="8500"/>
                            </p:stCondLst>
                            <p:childTnLst>
                              <p:par>
                                <p:cTn id="82" presetID="10" presetClass="entr" presetSubtype="0" fill="hold" nodeType="afterEffect">
                                  <p:stCondLst>
                                    <p:cond delay="0"/>
                                  </p:stCondLst>
                                  <p:childTnLst>
                                    <p:set>
                                      <p:cBhvr>
                                        <p:cTn id="83" dur="1" fill="hold">
                                          <p:stCondLst>
                                            <p:cond delay="0"/>
                                          </p:stCondLst>
                                        </p:cTn>
                                        <p:tgtEl>
                                          <p:spTgt spid="554"/>
                                        </p:tgtEl>
                                        <p:attrNameLst>
                                          <p:attrName>style.visibility</p:attrName>
                                        </p:attrNameLst>
                                      </p:cBhvr>
                                      <p:to>
                                        <p:strVal val="visible"/>
                                      </p:to>
                                    </p:set>
                                    <p:animEffect transition="in" filter="fade">
                                      <p:cBhvr>
                                        <p:cTn id="84" dur="500"/>
                                        <p:tgtEl>
                                          <p:spTgt spid="554"/>
                                        </p:tgtEl>
                                      </p:cBhvr>
                                    </p:animEffect>
                                  </p:childTnLst>
                                </p:cTn>
                              </p:par>
                            </p:childTnLst>
                          </p:cTn>
                        </p:par>
                        <p:par>
                          <p:cTn id="85" fill="hold">
                            <p:stCondLst>
                              <p:cond delay="9000"/>
                            </p:stCondLst>
                            <p:childTnLst>
                              <p:par>
                                <p:cTn id="86" presetID="10" presetClass="entr" presetSubtype="0" fill="hold" nodeType="afterEffect">
                                  <p:stCondLst>
                                    <p:cond delay="0"/>
                                  </p:stCondLst>
                                  <p:childTnLst>
                                    <p:set>
                                      <p:cBhvr>
                                        <p:cTn id="87" dur="1" fill="hold">
                                          <p:stCondLst>
                                            <p:cond delay="0"/>
                                          </p:stCondLst>
                                        </p:cTn>
                                        <p:tgtEl>
                                          <p:spTgt spid="561"/>
                                        </p:tgtEl>
                                        <p:attrNameLst>
                                          <p:attrName>style.visibility</p:attrName>
                                        </p:attrNameLst>
                                      </p:cBhvr>
                                      <p:to>
                                        <p:strVal val="visible"/>
                                      </p:to>
                                    </p:set>
                                    <p:animEffect transition="in" filter="fade">
                                      <p:cBhvr>
                                        <p:cTn id="88" dur="500"/>
                                        <p:tgtEl>
                                          <p:spTgt spid="561"/>
                                        </p:tgtEl>
                                      </p:cBhvr>
                                    </p:animEffect>
                                  </p:childTnLst>
                                </p:cTn>
                              </p:par>
                            </p:childTnLst>
                          </p:cTn>
                        </p:par>
                        <p:par>
                          <p:cTn id="89" fill="hold">
                            <p:stCondLst>
                              <p:cond delay="9500"/>
                            </p:stCondLst>
                            <p:childTnLst>
                              <p:par>
                                <p:cTn id="90" presetID="10" presetClass="entr" presetSubtype="0" fill="hold" nodeType="afterEffect">
                                  <p:stCondLst>
                                    <p:cond delay="0"/>
                                  </p:stCondLst>
                                  <p:childTnLst>
                                    <p:set>
                                      <p:cBhvr>
                                        <p:cTn id="91" dur="1" fill="hold">
                                          <p:stCondLst>
                                            <p:cond delay="0"/>
                                          </p:stCondLst>
                                        </p:cTn>
                                        <p:tgtEl>
                                          <p:spTgt spid="568"/>
                                        </p:tgtEl>
                                        <p:attrNameLst>
                                          <p:attrName>style.visibility</p:attrName>
                                        </p:attrNameLst>
                                      </p:cBhvr>
                                      <p:to>
                                        <p:strVal val="visible"/>
                                      </p:to>
                                    </p:set>
                                    <p:animEffect transition="in" filter="fade">
                                      <p:cBhvr>
                                        <p:cTn id="92" dur="500"/>
                                        <p:tgtEl>
                                          <p:spTgt spid="568"/>
                                        </p:tgtEl>
                                      </p:cBhvr>
                                    </p:animEffect>
                                  </p:childTnLst>
                                </p:cTn>
                              </p:par>
                            </p:childTnLst>
                          </p:cTn>
                        </p:par>
                        <p:par>
                          <p:cTn id="93" fill="hold">
                            <p:stCondLst>
                              <p:cond delay="10000"/>
                            </p:stCondLst>
                            <p:childTnLst>
                              <p:par>
                                <p:cTn id="94" presetID="10" presetClass="entr" presetSubtype="0" fill="hold" nodeType="afterEffect">
                                  <p:stCondLst>
                                    <p:cond delay="0"/>
                                  </p:stCondLst>
                                  <p:childTnLst>
                                    <p:set>
                                      <p:cBhvr>
                                        <p:cTn id="95" dur="1" fill="hold">
                                          <p:stCondLst>
                                            <p:cond delay="0"/>
                                          </p:stCondLst>
                                        </p:cTn>
                                        <p:tgtEl>
                                          <p:spTgt spid="582"/>
                                        </p:tgtEl>
                                        <p:attrNameLst>
                                          <p:attrName>style.visibility</p:attrName>
                                        </p:attrNameLst>
                                      </p:cBhvr>
                                      <p:to>
                                        <p:strVal val="visible"/>
                                      </p:to>
                                    </p:set>
                                    <p:animEffect transition="in" filter="fade">
                                      <p:cBhvr>
                                        <p:cTn id="96" dur="500"/>
                                        <p:tgtEl>
                                          <p:spTgt spid="582"/>
                                        </p:tgtEl>
                                      </p:cBhvr>
                                    </p:animEffect>
                                  </p:childTnLst>
                                </p:cTn>
                              </p:par>
                            </p:childTnLst>
                          </p:cTn>
                        </p:par>
                        <p:par>
                          <p:cTn id="97" fill="hold">
                            <p:stCondLst>
                              <p:cond delay="10500"/>
                            </p:stCondLst>
                            <p:childTnLst>
                              <p:par>
                                <p:cTn id="98" presetID="10" presetClass="entr" presetSubtype="0" fill="hold" nodeType="afterEffect">
                                  <p:stCondLst>
                                    <p:cond delay="0"/>
                                  </p:stCondLst>
                                  <p:childTnLst>
                                    <p:set>
                                      <p:cBhvr>
                                        <p:cTn id="99" dur="1" fill="hold">
                                          <p:stCondLst>
                                            <p:cond delay="0"/>
                                          </p:stCondLst>
                                        </p:cTn>
                                        <p:tgtEl>
                                          <p:spTgt spid="596"/>
                                        </p:tgtEl>
                                        <p:attrNameLst>
                                          <p:attrName>style.visibility</p:attrName>
                                        </p:attrNameLst>
                                      </p:cBhvr>
                                      <p:to>
                                        <p:strVal val="visible"/>
                                      </p:to>
                                    </p:set>
                                    <p:animEffect transition="in" filter="fade">
                                      <p:cBhvr>
                                        <p:cTn id="100" dur="500"/>
                                        <p:tgtEl>
                                          <p:spTgt spid="596"/>
                                        </p:tgtEl>
                                      </p:cBhvr>
                                    </p:animEffect>
                                  </p:childTnLst>
                                </p:cTn>
                              </p:par>
                            </p:childTnLst>
                          </p:cTn>
                        </p:par>
                        <p:par>
                          <p:cTn id="101" fill="hold">
                            <p:stCondLst>
                              <p:cond delay="11000"/>
                            </p:stCondLst>
                            <p:childTnLst>
                              <p:par>
                                <p:cTn id="102" presetID="10" presetClass="entr" presetSubtype="0" fill="hold" nodeType="afterEffect">
                                  <p:stCondLst>
                                    <p:cond delay="0"/>
                                  </p:stCondLst>
                                  <p:childTnLst>
                                    <p:set>
                                      <p:cBhvr>
                                        <p:cTn id="103" dur="1" fill="hold">
                                          <p:stCondLst>
                                            <p:cond delay="0"/>
                                          </p:stCondLst>
                                        </p:cTn>
                                        <p:tgtEl>
                                          <p:spTgt spid="603"/>
                                        </p:tgtEl>
                                        <p:attrNameLst>
                                          <p:attrName>style.visibility</p:attrName>
                                        </p:attrNameLst>
                                      </p:cBhvr>
                                      <p:to>
                                        <p:strVal val="visible"/>
                                      </p:to>
                                    </p:set>
                                    <p:animEffect transition="in" filter="fade">
                                      <p:cBhvr>
                                        <p:cTn id="104" dur="500"/>
                                        <p:tgtEl>
                                          <p:spTgt spid="603"/>
                                        </p:tgtEl>
                                      </p:cBhvr>
                                    </p:animEffect>
                                  </p:childTnLst>
                                </p:cTn>
                              </p:par>
                            </p:childTnLst>
                          </p:cTn>
                        </p:par>
                        <p:par>
                          <p:cTn id="105" fill="hold">
                            <p:stCondLst>
                              <p:cond delay="11500"/>
                            </p:stCondLst>
                            <p:childTnLst>
                              <p:par>
                                <p:cTn id="106" presetID="10" presetClass="entr" presetSubtype="0" fill="hold" nodeType="afterEffect">
                                  <p:stCondLst>
                                    <p:cond delay="0"/>
                                  </p:stCondLst>
                                  <p:childTnLst>
                                    <p:set>
                                      <p:cBhvr>
                                        <p:cTn id="107" dur="1" fill="hold">
                                          <p:stCondLst>
                                            <p:cond delay="0"/>
                                          </p:stCondLst>
                                        </p:cTn>
                                        <p:tgtEl>
                                          <p:spTgt spid="589"/>
                                        </p:tgtEl>
                                        <p:attrNameLst>
                                          <p:attrName>style.visibility</p:attrName>
                                        </p:attrNameLst>
                                      </p:cBhvr>
                                      <p:to>
                                        <p:strVal val="visible"/>
                                      </p:to>
                                    </p:set>
                                    <p:animEffect transition="in" filter="fade">
                                      <p:cBhvr>
                                        <p:cTn id="108" dur="500"/>
                                        <p:tgtEl>
                                          <p:spTgt spid="589"/>
                                        </p:tgtEl>
                                      </p:cBhvr>
                                    </p:animEffect>
                                  </p:childTnLst>
                                </p:cTn>
                              </p:par>
                            </p:childTnLst>
                          </p:cTn>
                        </p:par>
                        <p:par>
                          <p:cTn id="109" fill="hold">
                            <p:stCondLst>
                              <p:cond delay="12000"/>
                            </p:stCondLst>
                            <p:childTnLst>
                              <p:par>
                                <p:cTn id="110" presetID="10" presetClass="entr" presetSubtype="0" fill="hold" nodeType="afterEffect">
                                  <p:stCondLst>
                                    <p:cond delay="0"/>
                                  </p:stCondLst>
                                  <p:childTnLst>
                                    <p:set>
                                      <p:cBhvr>
                                        <p:cTn id="111" dur="1" fill="hold">
                                          <p:stCondLst>
                                            <p:cond delay="0"/>
                                          </p:stCondLst>
                                        </p:cTn>
                                        <p:tgtEl>
                                          <p:spTgt spid="603"/>
                                        </p:tgtEl>
                                        <p:attrNameLst>
                                          <p:attrName>style.visibility</p:attrName>
                                        </p:attrNameLst>
                                      </p:cBhvr>
                                      <p:to>
                                        <p:strVal val="visible"/>
                                      </p:to>
                                    </p:set>
                                    <p:animEffect transition="in" filter="fade">
                                      <p:cBhvr>
                                        <p:cTn id="112" dur="500"/>
                                        <p:tgtEl>
                                          <p:spTgt spid="603"/>
                                        </p:tgtEl>
                                      </p:cBhvr>
                                    </p:animEffect>
                                  </p:childTnLst>
                                </p:cTn>
                              </p:par>
                            </p:childTnLst>
                          </p:cTn>
                        </p:par>
                        <p:par>
                          <p:cTn id="113" fill="hold">
                            <p:stCondLst>
                              <p:cond delay="12500"/>
                            </p:stCondLst>
                            <p:childTnLst>
                              <p:par>
                                <p:cTn id="114" presetID="10" presetClass="entr" presetSubtype="0" fill="hold" nodeType="afterEffect">
                                  <p:stCondLst>
                                    <p:cond delay="0"/>
                                  </p:stCondLst>
                                  <p:childTnLst>
                                    <p:set>
                                      <p:cBhvr>
                                        <p:cTn id="115" dur="1" fill="hold">
                                          <p:stCondLst>
                                            <p:cond delay="0"/>
                                          </p:stCondLst>
                                        </p:cTn>
                                        <p:tgtEl>
                                          <p:spTgt spid="582"/>
                                        </p:tgtEl>
                                        <p:attrNameLst>
                                          <p:attrName>style.visibility</p:attrName>
                                        </p:attrNameLst>
                                      </p:cBhvr>
                                      <p:to>
                                        <p:strVal val="visible"/>
                                      </p:to>
                                    </p:set>
                                    <p:animEffect transition="in" filter="fade">
                                      <p:cBhvr>
                                        <p:cTn id="116" dur="500"/>
                                        <p:tgtEl>
                                          <p:spTgt spid="582"/>
                                        </p:tgtEl>
                                      </p:cBhvr>
                                    </p:animEffect>
                                  </p:childTnLst>
                                </p:cTn>
                              </p:par>
                            </p:childTnLst>
                          </p:cTn>
                        </p:par>
                        <p:par>
                          <p:cTn id="117" fill="hold">
                            <p:stCondLst>
                              <p:cond delay="13000"/>
                            </p:stCondLst>
                            <p:childTnLst>
                              <p:par>
                                <p:cTn id="118" presetID="10" presetClass="entr" presetSubtype="0" fill="hold" nodeType="afterEffect">
                                  <p:stCondLst>
                                    <p:cond delay="0"/>
                                  </p:stCondLst>
                                  <p:childTnLst>
                                    <p:set>
                                      <p:cBhvr>
                                        <p:cTn id="119" dur="1" fill="hold">
                                          <p:stCondLst>
                                            <p:cond delay="0"/>
                                          </p:stCondLst>
                                        </p:cTn>
                                        <p:tgtEl>
                                          <p:spTgt spid="589"/>
                                        </p:tgtEl>
                                        <p:attrNameLst>
                                          <p:attrName>style.visibility</p:attrName>
                                        </p:attrNameLst>
                                      </p:cBhvr>
                                      <p:to>
                                        <p:strVal val="visible"/>
                                      </p:to>
                                    </p:set>
                                    <p:animEffect transition="in" filter="fade">
                                      <p:cBhvr>
                                        <p:cTn id="120" dur="500"/>
                                        <p:tgtEl>
                                          <p:spTgt spid="589"/>
                                        </p:tgtEl>
                                      </p:cBhvr>
                                    </p:animEffect>
                                  </p:childTnLst>
                                </p:cTn>
                              </p:par>
                            </p:childTnLst>
                          </p:cTn>
                        </p:par>
                        <p:par>
                          <p:cTn id="121" fill="hold">
                            <p:stCondLst>
                              <p:cond delay="13500"/>
                            </p:stCondLst>
                            <p:childTnLst>
                              <p:par>
                                <p:cTn id="122" presetID="10" presetClass="entr" presetSubtype="0" fill="hold" nodeType="afterEffect">
                                  <p:stCondLst>
                                    <p:cond delay="0"/>
                                  </p:stCondLst>
                                  <p:childTnLst>
                                    <p:set>
                                      <p:cBhvr>
                                        <p:cTn id="123" dur="1" fill="hold">
                                          <p:stCondLst>
                                            <p:cond delay="0"/>
                                          </p:stCondLst>
                                        </p:cTn>
                                        <p:tgtEl>
                                          <p:spTgt spid="596"/>
                                        </p:tgtEl>
                                        <p:attrNameLst>
                                          <p:attrName>style.visibility</p:attrName>
                                        </p:attrNameLst>
                                      </p:cBhvr>
                                      <p:to>
                                        <p:strVal val="visible"/>
                                      </p:to>
                                    </p:set>
                                    <p:animEffect transition="in" filter="fade">
                                      <p:cBhvr>
                                        <p:cTn id="124" dur="500"/>
                                        <p:tgtEl>
                                          <p:spTgt spid="596"/>
                                        </p:tgtEl>
                                      </p:cBhvr>
                                    </p:animEffect>
                                  </p:childTnLst>
                                </p:cTn>
                              </p:par>
                            </p:childTnLst>
                          </p:cTn>
                        </p:par>
                        <p:par>
                          <p:cTn id="125" fill="hold">
                            <p:stCondLst>
                              <p:cond delay="14000"/>
                            </p:stCondLst>
                            <p:childTnLst>
                              <p:par>
                                <p:cTn id="126" presetID="10" presetClass="entr" presetSubtype="0" fill="hold" nodeType="afterEffect">
                                  <p:stCondLst>
                                    <p:cond delay="0"/>
                                  </p:stCondLst>
                                  <p:childTnLst>
                                    <p:set>
                                      <p:cBhvr>
                                        <p:cTn id="127" dur="1" fill="hold">
                                          <p:stCondLst>
                                            <p:cond delay="0"/>
                                          </p:stCondLst>
                                        </p:cTn>
                                        <p:tgtEl>
                                          <p:spTgt spid="596"/>
                                        </p:tgtEl>
                                        <p:attrNameLst>
                                          <p:attrName>style.visibility</p:attrName>
                                        </p:attrNameLst>
                                      </p:cBhvr>
                                      <p:to>
                                        <p:strVal val="visible"/>
                                      </p:to>
                                    </p:set>
                                    <p:animEffect transition="in" filter="fade">
                                      <p:cBhvr>
                                        <p:cTn id="128" dur="500"/>
                                        <p:tgtEl>
                                          <p:spTgt spid="596"/>
                                        </p:tgtEl>
                                      </p:cBhvr>
                                    </p:animEffect>
                                  </p:childTnLst>
                                </p:cTn>
                              </p:par>
                            </p:childTnLst>
                          </p:cTn>
                        </p:par>
                        <p:par>
                          <p:cTn id="129" fill="hold">
                            <p:stCondLst>
                              <p:cond delay="14500"/>
                            </p:stCondLst>
                            <p:childTnLst>
                              <p:par>
                                <p:cTn id="130" presetID="10" presetClass="entr" presetSubtype="0" fill="hold" nodeType="afterEffect">
                                  <p:stCondLst>
                                    <p:cond delay="0"/>
                                  </p:stCondLst>
                                  <p:childTnLst>
                                    <p:set>
                                      <p:cBhvr>
                                        <p:cTn id="131" dur="1" fill="hold">
                                          <p:stCondLst>
                                            <p:cond delay="0"/>
                                          </p:stCondLst>
                                        </p:cTn>
                                        <p:tgtEl>
                                          <p:spTgt spid="582"/>
                                        </p:tgtEl>
                                        <p:attrNameLst>
                                          <p:attrName>style.visibility</p:attrName>
                                        </p:attrNameLst>
                                      </p:cBhvr>
                                      <p:to>
                                        <p:strVal val="visible"/>
                                      </p:to>
                                    </p:set>
                                    <p:animEffect transition="in" filter="fade">
                                      <p:cBhvr>
                                        <p:cTn id="132" dur="500"/>
                                        <p:tgtEl>
                                          <p:spTgt spid="582"/>
                                        </p:tgtEl>
                                      </p:cBhvr>
                                    </p:animEffect>
                                  </p:childTnLst>
                                </p:cTn>
                              </p:par>
                            </p:childTnLst>
                          </p:cTn>
                        </p:par>
                        <p:par>
                          <p:cTn id="133" fill="hold">
                            <p:stCondLst>
                              <p:cond delay="15000"/>
                            </p:stCondLst>
                            <p:childTnLst>
                              <p:par>
                                <p:cTn id="134" presetID="10" presetClass="entr" presetSubtype="0" fill="hold" nodeType="afterEffect">
                                  <p:stCondLst>
                                    <p:cond delay="0"/>
                                  </p:stCondLst>
                                  <p:childTnLst>
                                    <p:set>
                                      <p:cBhvr>
                                        <p:cTn id="135" dur="1" fill="hold">
                                          <p:stCondLst>
                                            <p:cond delay="0"/>
                                          </p:stCondLst>
                                        </p:cTn>
                                        <p:tgtEl>
                                          <p:spTgt spid="589"/>
                                        </p:tgtEl>
                                        <p:attrNameLst>
                                          <p:attrName>style.visibility</p:attrName>
                                        </p:attrNameLst>
                                      </p:cBhvr>
                                      <p:to>
                                        <p:strVal val="visible"/>
                                      </p:to>
                                    </p:set>
                                    <p:animEffect transition="in" filter="fade">
                                      <p:cBhvr>
                                        <p:cTn id="136" dur="500"/>
                                        <p:tgtEl>
                                          <p:spTgt spid="589"/>
                                        </p:tgtEl>
                                      </p:cBhvr>
                                    </p:animEffect>
                                  </p:childTnLst>
                                </p:cTn>
                              </p:par>
                            </p:childTnLst>
                          </p:cTn>
                        </p:par>
                        <p:par>
                          <p:cTn id="137" fill="hold">
                            <p:stCondLst>
                              <p:cond delay="15500"/>
                            </p:stCondLst>
                            <p:childTnLst>
                              <p:par>
                                <p:cTn id="138" presetID="10" presetClass="entr" presetSubtype="0" fill="hold" nodeType="afterEffect">
                                  <p:stCondLst>
                                    <p:cond delay="0"/>
                                  </p:stCondLst>
                                  <p:childTnLst>
                                    <p:set>
                                      <p:cBhvr>
                                        <p:cTn id="139" dur="1" fill="hold">
                                          <p:stCondLst>
                                            <p:cond delay="0"/>
                                          </p:stCondLst>
                                        </p:cTn>
                                        <p:tgtEl>
                                          <p:spTgt spid="603"/>
                                        </p:tgtEl>
                                        <p:attrNameLst>
                                          <p:attrName>style.visibility</p:attrName>
                                        </p:attrNameLst>
                                      </p:cBhvr>
                                      <p:to>
                                        <p:strVal val="visible"/>
                                      </p:to>
                                    </p:set>
                                    <p:animEffect transition="in" filter="fade">
                                      <p:cBhvr>
                                        <p:cTn id="140"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..all at the speed of this… well almost!</a:t>
            </a:r>
            <a:endParaRPr lang="en-US" dirty="0"/>
          </a:p>
        </p:txBody>
      </p:sp>
      <p:grpSp>
        <p:nvGrpSpPr>
          <p:cNvPr id="196" name="Group 195"/>
          <p:cNvGrpSpPr/>
          <p:nvPr/>
        </p:nvGrpSpPr>
        <p:grpSpPr>
          <a:xfrm>
            <a:off x="558800" y="7162800"/>
            <a:ext cx="2819400" cy="1905000"/>
            <a:chOff x="558800" y="7315200"/>
            <a:chExt cx="2819400" cy="1905000"/>
          </a:xfrm>
        </p:grpSpPr>
        <p:sp>
          <p:nvSpPr>
            <p:cNvPr id="197" name="Rounded Rectangle 19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198" name="Group 38"/>
            <p:cNvGrpSpPr/>
            <p:nvPr/>
          </p:nvGrpSpPr>
          <p:grpSpPr>
            <a:xfrm>
              <a:off x="2082800" y="7848598"/>
              <a:ext cx="1066800" cy="762000"/>
              <a:chOff x="2159000" y="3276600"/>
              <a:chExt cx="2971800" cy="2590800"/>
            </a:xfrm>
          </p:grpSpPr>
          <p:sp>
            <p:nvSpPr>
              <p:cNvPr id="206" name="Oval 20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7" name="Oval 20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8" name="Oval 20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9" name="Oval 20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0" name="Oval 20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1" name="Oval 21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199" name="Group 52"/>
            <p:cNvGrpSpPr/>
            <p:nvPr/>
          </p:nvGrpSpPr>
          <p:grpSpPr>
            <a:xfrm>
              <a:off x="711200" y="7848598"/>
              <a:ext cx="1066800" cy="762000"/>
              <a:chOff x="2159000" y="3276600"/>
              <a:chExt cx="2971800" cy="2590800"/>
            </a:xfrm>
          </p:grpSpPr>
          <p:sp>
            <p:nvSpPr>
              <p:cNvPr id="200" name="Oval 19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1" name="Oval 20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2" name="Oval 20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3" name="Oval 20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4" name="Oval 20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5" name="Oval 20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12" name="Group 211"/>
          <p:cNvGrpSpPr/>
          <p:nvPr/>
        </p:nvGrpSpPr>
        <p:grpSpPr>
          <a:xfrm>
            <a:off x="3683000" y="7162800"/>
            <a:ext cx="2819400" cy="1905000"/>
            <a:chOff x="558800" y="7315200"/>
            <a:chExt cx="2819400" cy="1905000"/>
          </a:xfrm>
        </p:grpSpPr>
        <p:sp>
          <p:nvSpPr>
            <p:cNvPr id="213" name="Rounded Rectangle 21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14" name="Group 38"/>
            <p:cNvGrpSpPr/>
            <p:nvPr/>
          </p:nvGrpSpPr>
          <p:grpSpPr>
            <a:xfrm>
              <a:off x="2082800" y="7848596"/>
              <a:ext cx="1066800" cy="762000"/>
              <a:chOff x="2159000" y="3276600"/>
              <a:chExt cx="2971800" cy="2590800"/>
            </a:xfrm>
          </p:grpSpPr>
          <p:sp>
            <p:nvSpPr>
              <p:cNvPr id="222" name="Oval 22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3" name="Oval 22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4" name="Oval 22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5" name="Oval 22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6" name="Oval 22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7" name="Oval 22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15" name="Group 52"/>
            <p:cNvGrpSpPr/>
            <p:nvPr/>
          </p:nvGrpSpPr>
          <p:grpSpPr>
            <a:xfrm>
              <a:off x="711200" y="7848596"/>
              <a:ext cx="1066800" cy="762000"/>
              <a:chOff x="2159000" y="3276600"/>
              <a:chExt cx="2971800" cy="2590800"/>
            </a:xfrm>
          </p:grpSpPr>
          <p:sp>
            <p:nvSpPr>
              <p:cNvPr id="216" name="Oval 21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7" name="Oval 21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8" name="Oval 21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19" name="Oval 21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0" name="Oval 21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21" name="Oval 22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28" name="Group 227"/>
          <p:cNvGrpSpPr/>
          <p:nvPr/>
        </p:nvGrpSpPr>
        <p:grpSpPr>
          <a:xfrm>
            <a:off x="6807200" y="7162800"/>
            <a:ext cx="2819400" cy="1905000"/>
            <a:chOff x="558800" y="7315200"/>
            <a:chExt cx="2819400" cy="1905000"/>
          </a:xfrm>
        </p:grpSpPr>
        <p:sp>
          <p:nvSpPr>
            <p:cNvPr id="229" name="Rounded Rectangle 22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30" name="Group 38"/>
            <p:cNvGrpSpPr/>
            <p:nvPr/>
          </p:nvGrpSpPr>
          <p:grpSpPr>
            <a:xfrm>
              <a:off x="2082800" y="7848596"/>
              <a:ext cx="1066800" cy="762000"/>
              <a:chOff x="2159000" y="3276600"/>
              <a:chExt cx="2971800" cy="2590800"/>
            </a:xfrm>
          </p:grpSpPr>
          <p:sp>
            <p:nvSpPr>
              <p:cNvPr id="238" name="Oval 23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9" name="Oval 23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0" name="Oval 23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1" name="Oval 24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2" name="Oval 24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3" name="Oval 24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31" name="Group 52"/>
            <p:cNvGrpSpPr/>
            <p:nvPr/>
          </p:nvGrpSpPr>
          <p:grpSpPr>
            <a:xfrm>
              <a:off x="711200" y="7848596"/>
              <a:ext cx="1066800" cy="762000"/>
              <a:chOff x="2159000" y="3276600"/>
              <a:chExt cx="2971800" cy="2590800"/>
            </a:xfrm>
          </p:grpSpPr>
          <p:sp>
            <p:nvSpPr>
              <p:cNvPr id="232" name="Oval 23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3" name="Oval 23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4" name="Oval 23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5" name="Oval 23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6" name="Oval 23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37" name="Oval 23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44" name="Group 243"/>
          <p:cNvGrpSpPr/>
          <p:nvPr/>
        </p:nvGrpSpPr>
        <p:grpSpPr>
          <a:xfrm>
            <a:off x="9931400" y="7162800"/>
            <a:ext cx="2819400" cy="1905000"/>
            <a:chOff x="558800" y="7315200"/>
            <a:chExt cx="2819400" cy="1905000"/>
          </a:xfrm>
        </p:grpSpPr>
        <p:sp>
          <p:nvSpPr>
            <p:cNvPr id="245" name="Rounded Rectangle 24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46" name="Group 38"/>
            <p:cNvGrpSpPr/>
            <p:nvPr/>
          </p:nvGrpSpPr>
          <p:grpSpPr>
            <a:xfrm>
              <a:off x="2082800" y="7848594"/>
              <a:ext cx="1066800" cy="762000"/>
              <a:chOff x="2159000" y="3276600"/>
              <a:chExt cx="2971800" cy="2590800"/>
            </a:xfrm>
          </p:grpSpPr>
          <p:sp>
            <p:nvSpPr>
              <p:cNvPr id="254" name="Oval 25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5" name="Oval 25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6" name="Oval 25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7" name="Oval 25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8" name="Oval 25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9" name="Oval 25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47" name="Group 246"/>
            <p:cNvGrpSpPr/>
            <p:nvPr/>
          </p:nvGrpSpPr>
          <p:grpSpPr>
            <a:xfrm>
              <a:off x="711200" y="7848594"/>
              <a:ext cx="1066800" cy="762000"/>
              <a:chOff x="2159000" y="3276600"/>
              <a:chExt cx="2971800" cy="2590800"/>
            </a:xfrm>
          </p:grpSpPr>
          <p:sp>
            <p:nvSpPr>
              <p:cNvPr id="248" name="Oval 24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9" name="Oval 24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0" name="Oval 24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1" name="Oval 25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2" name="Oval 25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53" name="Oval 25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60" name="Group 259"/>
          <p:cNvGrpSpPr/>
          <p:nvPr/>
        </p:nvGrpSpPr>
        <p:grpSpPr>
          <a:xfrm>
            <a:off x="558800" y="4953000"/>
            <a:ext cx="2819400" cy="1905000"/>
            <a:chOff x="558800" y="7315200"/>
            <a:chExt cx="2819400" cy="1905000"/>
          </a:xfrm>
        </p:grpSpPr>
        <p:sp>
          <p:nvSpPr>
            <p:cNvPr id="261" name="Rounded Rectangle 26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62" name="Group 38"/>
            <p:cNvGrpSpPr/>
            <p:nvPr/>
          </p:nvGrpSpPr>
          <p:grpSpPr>
            <a:xfrm>
              <a:off x="2082800" y="7848596"/>
              <a:ext cx="1066800" cy="762000"/>
              <a:chOff x="2159000" y="3276600"/>
              <a:chExt cx="2971800" cy="2590800"/>
            </a:xfrm>
          </p:grpSpPr>
          <p:sp>
            <p:nvSpPr>
              <p:cNvPr id="270" name="Oval 26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1" name="Oval 27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2" name="Oval 27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3" name="Oval 27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4" name="Oval 27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75" name="Oval 27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63" name="Group 52"/>
            <p:cNvGrpSpPr/>
            <p:nvPr/>
          </p:nvGrpSpPr>
          <p:grpSpPr>
            <a:xfrm>
              <a:off x="711200" y="7848596"/>
              <a:ext cx="1066800" cy="762000"/>
              <a:chOff x="2159000" y="3276600"/>
              <a:chExt cx="2971800" cy="2590800"/>
            </a:xfrm>
          </p:grpSpPr>
          <p:sp>
            <p:nvSpPr>
              <p:cNvPr id="264" name="Oval 26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5" name="Oval 26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6" name="Oval 26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7" name="Oval 26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8" name="Oval 26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69" name="Oval 26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76" name="Group 275"/>
          <p:cNvGrpSpPr/>
          <p:nvPr/>
        </p:nvGrpSpPr>
        <p:grpSpPr>
          <a:xfrm>
            <a:off x="3683000" y="4953000"/>
            <a:ext cx="2819400" cy="1905000"/>
            <a:chOff x="558800" y="7315200"/>
            <a:chExt cx="2819400" cy="1905000"/>
          </a:xfrm>
        </p:grpSpPr>
        <p:sp>
          <p:nvSpPr>
            <p:cNvPr id="277" name="Rounded Rectangle 27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78" name="Group 38"/>
            <p:cNvGrpSpPr/>
            <p:nvPr/>
          </p:nvGrpSpPr>
          <p:grpSpPr>
            <a:xfrm>
              <a:off x="2082800" y="7848594"/>
              <a:ext cx="1066800" cy="762000"/>
              <a:chOff x="2159000" y="3276600"/>
              <a:chExt cx="2971800" cy="2590800"/>
            </a:xfrm>
          </p:grpSpPr>
          <p:sp>
            <p:nvSpPr>
              <p:cNvPr id="286" name="Oval 28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7" name="Oval 28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8" name="Oval 28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9" name="Oval 28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0" name="Oval 28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1" name="Oval 29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79" name="Group 52"/>
            <p:cNvGrpSpPr/>
            <p:nvPr/>
          </p:nvGrpSpPr>
          <p:grpSpPr>
            <a:xfrm>
              <a:off x="711200" y="7848594"/>
              <a:ext cx="1066800" cy="762000"/>
              <a:chOff x="2159000" y="3276600"/>
              <a:chExt cx="2971800" cy="2590800"/>
            </a:xfrm>
          </p:grpSpPr>
          <p:sp>
            <p:nvSpPr>
              <p:cNvPr id="280" name="Oval 27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1" name="Oval 28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2" name="Oval 28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3" name="Oval 28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4" name="Oval 28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85" name="Oval 28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292" name="Group 291"/>
          <p:cNvGrpSpPr/>
          <p:nvPr/>
        </p:nvGrpSpPr>
        <p:grpSpPr>
          <a:xfrm>
            <a:off x="6807200" y="4953000"/>
            <a:ext cx="2819400" cy="1905000"/>
            <a:chOff x="558800" y="7315200"/>
            <a:chExt cx="2819400" cy="1905000"/>
          </a:xfrm>
        </p:grpSpPr>
        <p:sp>
          <p:nvSpPr>
            <p:cNvPr id="293" name="Rounded Rectangle 29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94" name="Group 38"/>
            <p:cNvGrpSpPr/>
            <p:nvPr/>
          </p:nvGrpSpPr>
          <p:grpSpPr>
            <a:xfrm>
              <a:off x="2082800" y="7848594"/>
              <a:ext cx="1066800" cy="762000"/>
              <a:chOff x="2159000" y="3276600"/>
              <a:chExt cx="2971800" cy="2590800"/>
            </a:xfrm>
          </p:grpSpPr>
          <p:sp>
            <p:nvSpPr>
              <p:cNvPr id="302" name="Oval 30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3" name="Oval 30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4" name="Oval 30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5" name="Oval 30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6" name="Oval 30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7" name="Oval 30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295" name="Group 52"/>
            <p:cNvGrpSpPr/>
            <p:nvPr/>
          </p:nvGrpSpPr>
          <p:grpSpPr>
            <a:xfrm>
              <a:off x="711200" y="7848594"/>
              <a:ext cx="1066800" cy="762000"/>
              <a:chOff x="2159000" y="3276600"/>
              <a:chExt cx="2971800" cy="2590800"/>
            </a:xfrm>
          </p:grpSpPr>
          <p:sp>
            <p:nvSpPr>
              <p:cNvPr id="296" name="Oval 29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7" name="Oval 29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8" name="Oval 29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99" name="Oval 29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0" name="Oval 29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01" name="Oval 30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08" name="Group 307"/>
          <p:cNvGrpSpPr/>
          <p:nvPr/>
        </p:nvGrpSpPr>
        <p:grpSpPr>
          <a:xfrm>
            <a:off x="9931400" y="4953000"/>
            <a:ext cx="2819400" cy="1905000"/>
            <a:chOff x="558800" y="7315200"/>
            <a:chExt cx="2819400" cy="1905000"/>
          </a:xfrm>
        </p:grpSpPr>
        <p:sp>
          <p:nvSpPr>
            <p:cNvPr id="309" name="Rounded Rectangle 308"/>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10" name="Group 38"/>
            <p:cNvGrpSpPr/>
            <p:nvPr/>
          </p:nvGrpSpPr>
          <p:grpSpPr>
            <a:xfrm>
              <a:off x="2082800" y="7848592"/>
              <a:ext cx="1066800" cy="762000"/>
              <a:chOff x="2159000" y="3276600"/>
              <a:chExt cx="2971800" cy="2590800"/>
            </a:xfrm>
          </p:grpSpPr>
          <p:sp>
            <p:nvSpPr>
              <p:cNvPr id="318" name="Oval 31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9" name="Oval 31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0" name="Oval 31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1" name="Oval 32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2" name="Oval 32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3" name="Oval 32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11" name="Group 175"/>
            <p:cNvGrpSpPr/>
            <p:nvPr/>
          </p:nvGrpSpPr>
          <p:grpSpPr>
            <a:xfrm>
              <a:off x="711200" y="7848592"/>
              <a:ext cx="1066800" cy="762000"/>
              <a:chOff x="2159000" y="3276600"/>
              <a:chExt cx="2971800" cy="2590800"/>
            </a:xfrm>
          </p:grpSpPr>
          <p:sp>
            <p:nvSpPr>
              <p:cNvPr id="312" name="Oval 31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3" name="Oval 31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4" name="Oval 31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5" name="Oval 31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6" name="Oval 31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17" name="Oval 31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24" name="Group 323"/>
          <p:cNvGrpSpPr/>
          <p:nvPr/>
        </p:nvGrpSpPr>
        <p:grpSpPr>
          <a:xfrm>
            <a:off x="558800" y="2743200"/>
            <a:ext cx="2819400" cy="1905000"/>
            <a:chOff x="558800" y="7315200"/>
            <a:chExt cx="2819400" cy="1905000"/>
          </a:xfrm>
        </p:grpSpPr>
        <p:sp>
          <p:nvSpPr>
            <p:cNvPr id="325" name="Rounded Rectangle 324"/>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26" name="Group 38"/>
            <p:cNvGrpSpPr/>
            <p:nvPr/>
          </p:nvGrpSpPr>
          <p:grpSpPr>
            <a:xfrm>
              <a:off x="2082800" y="7848596"/>
              <a:ext cx="1066800" cy="762000"/>
              <a:chOff x="2159000" y="3276600"/>
              <a:chExt cx="2971800" cy="2590800"/>
            </a:xfrm>
          </p:grpSpPr>
          <p:sp>
            <p:nvSpPr>
              <p:cNvPr id="334" name="Oval 33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5" name="Oval 33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6" name="Oval 33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7" name="Oval 33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8" name="Oval 33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9" name="Oval 33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27" name="Group 52"/>
            <p:cNvGrpSpPr/>
            <p:nvPr/>
          </p:nvGrpSpPr>
          <p:grpSpPr>
            <a:xfrm>
              <a:off x="711200" y="7848596"/>
              <a:ext cx="1066800" cy="762000"/>
              <a:chOff x="2159000" y="3276600"/>
              <a:chExt cx="2971800" cy="2590800"/>
            </a:xfrm>
          </p:grpSpPr>
          <p:sp>
            <p:nvSpPr>
              <p:cNvPr id="328" name="Oval 327"/>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9" name="Oval 328"/>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0" name="Oval 329"/>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1" name="Oval 330"/>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2" name="Oval 331"/>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3" name="Oval 332"/>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40" name="Group 339"/>
          <p:cNvGrpSpPr/>
          <p:nvPr/>
        </p:nvGrpSpPr>
        <p:grpSpPr>
          <a:xfrm>
            <a:off x="3683000" y="2743200"/>
            <a:ext cx="2819400" cy="1905000"/>
            <a:chOff x="558800" y="7315200"/>
            <a:chExt cx="2819400" cy="1905000"/>
          </a:xfrm>
        </p:grpSpPr>
        <p:sp>
          <p:nvSpPr>
            <p:cNvPr id="341" name="Rounded Rectangle 340"/>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42" name="Group 38"/>
            <p:cNvGrpSpPr/>
            <p:nvPr/>
          </p:nvGrpSpPr>
          <p:grpSpPr>
            <a:xfrm>
              <a:off x="2082800" y="7848594"/>
              <a:ext cx="1066800" cy="762000"/>
              <a:chOff x="2159000" y="3276600"/>
              <a:chExt cx="2971800" cy="2590800"/>
            </a:xfrm>
          </p:grpSpPr>
          <p:sp>
            <p:nvSpPr>
              <p:cNvPr id="350" name="Oval 34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1" name="Oval 35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2" name="Oval 35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3" name="Oval 35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4" name="Oval 35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55" name="Oval 35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43" name="Group 52"/>
            <p:cNvGrpSpPr/>
            <p:nvPr/>
          </p:nvGrpSpPr>
          <p:grpSpPr>
            <a:xfrm>
              <a:off x="711200" y="7848594"/>
              <a:ext cx="1066800" cy="762000"/>
              <a:chOff x="2159000" y="3276600"/>
              <a:chExt cx="2971800" cy="2590800"/>
            </a:xfrm>
          </p:grpSpPr>
          <p:sp>
            <p:nvSpPr>
              <p:cNvPr id="344" name="Oval 343"/>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5" name="Oval 344"/>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6" name="Oval 345"/>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7" name="Oval 346"/>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8" name="Oval 347"/>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49" name="Oval 348"/>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56" name="Group 355"/>
          <p:cNvGrpSpPr/>
          <p:nvPr/>
        </p:nvGrpSpPr>
        <p:grpSpPr>
          <a:xfrm>
            <a:off x="6807200" y="2743200"/>
            <a:ext cx="2819400" cy="1905000"/>
            <a:chOff x="558800" y="7315200"/>
            <a:chExt cx="2819400" cy="1905000"/>
          </a:xfrm>
        </p:grpSpPr>
        <p:sp>
          <p:nvSpPr>
            <p:cNvPr id="357" name="Rounded Rectangle 356"/>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58" name="Group 38"/>
            <p:cNvGrpSpPr/>
            <p:nvPr/>
          </p:nvGrpSpPr>
          <p:grpSpPr>
            <a:xfrm>
              <a:off x="2082800" y="7848594"/>
              <a:ext cx="1066800" cy="762000"/>
              <a:chOff x="2159000" y="3276600"/>
              <a:chExt cx="2971800" cy="2590800"/>
            </a:xfrm>
          </p:grpSpPr>
          <p:sp>
            <p:nvSpPr>
              <p:cNvPr id="366" name="Oval 36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7" name="Oval 36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8" name="Oval 36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9" name="Oval 36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0" name="Oval 36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1" name="Oval 37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59" name="Group 52"/>
            <p:cNvGrpSpPr/>
            <p:nvPr/>
          </p:nvGrpSpPr>
          <p:grpSpPr>
            <a:xfrm>
              <a:off x="711200" y="7848594"/>
              <a:ext cx="1066800" cy="762000"/>
              <a:chOff x="2159000" y="3276600"/>
              <a:chExt cx="2971800" cy="2590800"/>
            </a:xfrm>
          </p:grpSpPr>
          <p:sp>
            <p:nvSpPr>
              <p:cNvPr id="360" name="Oval 359"/>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1" name="Oval 360"/>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2" name="Oval 361"/>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3" name="Oval 362"/>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4" name="Oval 363"/>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5" name="Oval 364"/>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grpSp>
        <p:nvGrpSpPr>
          <p:cNvPr id="372" name="Group 371"/>
          <p:cNvGrpSpPr/>
          <p:nvPr/>
        </p:nvGrpSpPr>
        <p:grpSpPr>
          <a:xfrm>
            <a:off x="9931400" y="2743200"/>
            <a:ext cx="2819400" cy="1905000"/>
            <a:chOff x="558800" y="7315200"/>
            <a:chExt cx="2819400" cy="1905000"/>
          </a:xfrm>
        </p:grpSpPr>
        <p:sp>
          <p:nvSpPr>
            <p:cNvPr id="373" name="Rounded Rectangle 372"/>
            <p:cNvSpPr/>
            <p:nvPr/>
          </p:nvSpPr>
          <p:spPr bwMode="auto">
            <a:xfrm>
              <a:off x="558800" y="7315200"/>
              <a:ext cx="2819400" cy="1905000"/>
            </a:xfrm>
            <a:prstGeom prst="roundRect">
              <a:avLst/>
            </a:prstGeom>
            <a:solidFill>
              <a:schemeClr val="tx1">
                <a:lumMod val="85000"/>
                <a:alpha val="4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374" name="Group 38"/>
            <p:cNvGrpSpPr/>
            <p:nvPr/>
          </p:nvGrpSpPr>
          <p:grpSpPr>
            <a:xfrm>
              <a:off x="2082800" y="7848592"/>
              <a:ext cx="1066800" cy="762000"/>
              <a:chOff x="2159000" y="3276600"/>
              <a:chExt cx="2971800" cy="2590800"/>
            </a:xfrm>
          </p:grpSpPr>
          <p:sp>
            <p:nvSpPr>
              <p:cNvPr id="382" name="Oval 381"/>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3" name="Oval 382"/>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4" name="Oval 383"/>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5" name="Oval 384"/>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6" name="Oval 385"/>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7" name="Oval 386"/>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nvGrpSpPr>
            <p:cNvPr id="375" name="Group 239"/>
            <p:cNvGrpSpPr/>
            <p:nvPr/>
          </p:nvGrpSpPr>
          <p:grpSpPr>
            <a:xfrm>
              <a:off x="711200" y="7848592"/>
              <a:ext cx="1066800" cy="762000"/>
              <a:chOff x="2159000" y="3276600"/>
              <a:chExt cx="2971800" cy="2590800"/>
            </a:xfrm>
          </p:grpSpPr>
          <p:sp>
            <p:nvSpPr>
              <p:cNvPr id="376" name="Oval 375"/>
              <p:cNvSpPr/>
              <p:nvPr/>
            </p:nvSpPr>
            <p:spPr bwMode="auto">
              <a:xfrm>
                <a:off x="2844800" y="4495800"/>
                <a:ext cx="1371600" cy="1371600"/>
              </a:xfrm>
              <a:prstGeom prst="ellipse">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7" name="Oval 376"/>
              <p:cNvSpPr/>
              <p:nvPr/>
            </p:nvSpPr>
            <p:spPr bwMode="auto">
              <a:xfrm>
                <a:off x="3530600" y="3886200"/>
                <a:ext cx="1295400" cy="1066800"/>
              </a:xfrm>
              <a:prstGeom prst="ellipse">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8" name="Oval 377"/>
              <p:cNvSpPr/>
              <p:nvPr/>
            </p:nvSpPr>
            <p:spPr bwMode="auto">
              <a:xfrm>
                <a:off x="2159000" y="3657600"/>
                <a:ext cx="1295400" cy="10668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9" name="Oval 378"/>
              <p:cNvSpPr/>
              <p:nvPr/>
            </p:nvSpPr>
            <p:spPr bwMode="auto">
              <a:xfrm>
                <a:off x="2159000" y="32766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0" name="Oval 379"/>
              <p:cNvSpPr/>
              <p:nvPr/>
            </p:nvSpPr>
            <p:spPr bwMode="auto">
              <a:xfrm>
                <a:off x="4597400" y="3733800"/>
                <a:ext cx="533400" cy="6096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81" name="Oval 380"/>
              <p:cNvSpPr/>
              <p:nvPr/>
            </p:nvSpPr>
            <p:spPr bwMode="auto">
              <a:xfrm>
                <a:off x="3759200" y="3505200"/>
                <a:ext cx="533400" cy="609600"/>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grpSp>
    </p:spTree>
    <p:extLst>
      <p:ext uri="{BB962C8B-B14F-4D97-AF65-F5344CB8AC3E}">
        <p14:creationId xmlns:p14="http://schemas.microsoft.com/office/powerpoint/2010/main" val="2497651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60900" y="2336800"/>
            <a:ext cx="3683000" cy="5080000"/>
          </a:xfrm>
          <a:prstGeom prst="rect">
            <a:avLst/>
          </a:prstGeom>
        </p:spPr>
      </p:pic>
    </p:spTree>
    <p:extLst>
      <p:ext uri="{BB962C8B-B14F-4D97-AF65-F5344CB8AC3E}">
        <p14:creationId xmlns:p14="http://schemas.microsoft.com/office/powerpoint/2010/main" val="13236201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3093097" y="3292624"/>
            <a:ext cx="1872208" cy="3312368"/>
            <a:chOff x="5998344" y="772344"/>
            <a:chExt cx="1311052" cy="2392384"/>
          </a:xfrm>
        </p:grpSpPr>
        <p:pic>
          <p:nvPicPr>
            <p:cNvPr id="4" name="Picture 3"/>
            <p:cNvPicPr>
              <a:picLocks noChangeAspect="1"/>
            </p:cNvPicPr>
            <p:nvPr/>
          </p:nvPicPr>
          <p:blipFill>
            <a:blip r:embed="rId2"/>
            <a:stretch>
              <a:fillRect/>
            </a:stretch>
          </p:blipFill>
          <p:spPr>
            <a:xfrm>
              <a:off x="6214368" y="2500536"/>
              <a:ext cx="903662" cy="664192"/>
            </a:xfrm>
            <a:prstGeom prst="rect">
              <a:avLst/>
            </a:prstGeom>
          </p:spPr>
        </p:pic>
        <p:pic>
          <p:nvPicPr>
            <p:cNvPr id="7" name="Picture 6"/>
            <p:cNvPicPr>
              <a:picLocks noChangeAspect="1"/>
            </p:cNvPicPr>
            <p:nvPr/>
          </p:nvPicPr>
          <p:blipFill>
            <a:blip r:embed="rId3"/>
            <a:stretch>
              <a:fillRect/>
            </a:stretch>
          </p:blipFill>
          <p:spPr>
            <a:xfrm>
              <a:off x="5998344" y="772344"/>
              <a:ext cx="1311052" cy="1395636"/>
            </a:xfrm>
            <a:prstGeom prst="rect">
              <a:avLst/>
            </a:prstGeom>
          </p:spPr>
        </p:pic>
        <p:cxnSp>
          <p:nvCxnSpPr>
            <p:cNvPr id="9" name="Straight Connector 8"/>
            <p:cNvCxnSpPr>
              <a:stCxn id="7" idx="2"/>
              <a:endCxn id="4" idx="0"/>
            </p:cNvCxnSpPr>
            <p:nvPr/>
          </p:nvCxnSpPr>
          <p:spPr bwMode="auto">
            <a:xfrm>
              <a:off x="6653870" y="2167980"/>
              <a:ext cx="12329" cy="332556"/>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grpSp>
      <p:sp>
        <p:nvSpPr>
          <p:cNvPr id="74" name="Title 73"/>
          <p:cNvSpPr>
            <a:spLocks noGrp="1"/>
          </p:cNvSpPr>
          <p:nvPr>
            <p:ph type="title"/>
          </p:nvPr>
        </p:nvSpPr>
        <p:spPr>
          <a:xfrm>
            <a:off x="787400" y="412304"/>
            <a:ext cx="11303000" cy="1447800"/>
          </a:xfrm>
        </p:spPr>
        <p:txBody>
          <a:bodyPr/>
          <a:lstStyle/>
          <a:p>
            <a:r>
              <a:rPr lang="en-US" sz="3400" dirty="0" smtClean="0"/>
              <a:t>Improving </a:t>
            </a:r>
            <a:r>
              <a:rPr lang="en-US" sz="3400" dirty="0"/>
              <a:t>Database Performance </a:t>
            </a:r>
            <a:r>
              <a:rPr lang="en-US" sz="3400" dirty="0" smtClean="0"/>
              <a:t>(3)</a:t>
            </a:r>
            <a:br>
              <a:rPr lang="en-US" sz="3400" dirty="0" smtClean="0"/>
            </a:br>
            <a:r>
              <a:rPr lang="en-US" dirty="0" smtClean="0"/>
              <a:t>In Memory Databases</a:t>
            </a:r>
            <a:endParaRPr lang="en-US" dirty="0"/>
          </a:p>
        </p:txBody>
      </p:sp>
      <p:pic>
        <p:nvPicPr>
          <p:cNvPr id="23" name="Picture 22"/>
          <p:cNvPicPr>
            <a:picLocks noChangeAspect="1"/>
          </p:cNvPicPr>
          <p:nvPr/>
        </p:nvPicPr>
        <p:blipFill>
          <a:blip r:embed="rId3"/>
          <a:stretch>
            <a:fillRect/>
          </a:stretch>
        </p:blipFill>
        <p:spPr>
          <a:xfrm>
            <a:off x="7989641" y="3868688"/>
            <a:ext cx="1537095" cy="1615884"/>
          </a:xfrm>
          <a:prstGeom prst="rect">
            <a:avLst/>
          </a:prstGeom>
        </p:spPr>
      </p:pic>
      <p:pic>
        <p:nvPicPr>
          <p:cNvPr id="27" name="Picture 26"/>
          <p:cNvPicPr>
            <a:picLocks noChangeAspect="1"/>
          </p:cNvPicPr>
          <p:nvPr/>
        </p:nvPicPr>
        <p:blipFill>
          <a:blip r:embed="rId4"/>
          <a:stretch>
            <a:fillRect/>
          </a:stretch>
        </p:blipFill>
        <p:spPr>
          <a:xfrm rot="16200000">
            <a:off x="5829370" y="3978246"/>
            <a:ext cx="1214636" cy="1283552"/>
          </a:xfrm>
          <a:prstGeom prst="rect">
            <a:avLst/>
          </a:prstGeom>
        </p:spPr>
      </p:pic>
    </p:spTree>
    <p:extLst>
      <p:ext uri="{BB962C8B-B14F-4D97-AF65-F5344CB8AC3E}">
        <p14:creationId xmlns:p14="http://schemas.microsoft.com/office/powerpoint/2010/main" val="2279970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there is a fly in the ointment…</a:t>
            </a:r>
            <a:endParaRPr lang="en-US" dirty="0"/>
          </a:p>
        </p:txBody>
      </p:sp>
      <p:pic>
        <p:nvPicPr>
          <p:cNvPr id="4" name="Picture 3"/>
          <p:cNvPicPr>
            <a:picLocks noChangeAspect="1"/>
          </p:cNvPicPr>
          <p:nvPr/>
        </p:nvPicPr>
        <p:blipFill>
          <a:blip r:embed="rId2"/>
          <a:stretch>
            <a:fillRect/>
          </a:stretch>
        </p:blipFill>
        <p:spPr>
          <a:xfrm>
            <a:off x="3406056" y="2428528"/>
            <a:ext cx="6418684" cy="5614209"/>
          </a:xfrm>
          <a:prstGeom prst="rect">
            <a:avLst/>
          </a:prstGeom>
        </p:spPr>
      </p:pic>
    </p:spTree>
    <p:extLst>
      <p:ext uri="{BB962C8B-B14F-4D97-AF65-F5344CB8AC3E}">
        <p14:creationId xmlns:p14="http://schemas.microsoft.com/office/powerpoint/2010/main" val="2058622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368" y="1542748"/>
            <a:ext cx="13465496" cy="8230596"/>
          </a:xfrm>
          <a:prstGeom prst="rect">
            <a:avLst/>
          </a:prstGeom>
        </p:spPr>
      </p:pic>
      <p:sp>
        <p:nvSpPr>
          <p:cNvPr id="2" name="Title 1"/>
          <p:cNvSpPr>
            <a:spLocks noGrp="1"/>
          </p:cNvSpPr>
          <p:nvPr>
            <p:ph type="title"/>
          </p:nvPr>
        </p:nvSpPr>
        <p:spPr/>
        <p:txBody>
          <a:bodyPr/>
          <a:lstStyle/>
          <a:p>
            <a:r>
              <a:rPr lang="en-US" dirty="0" smtClean="0"/>
              <a:t>I lied earlier. These aren’t all Facts.</a:t>
            </a:r>
            <a:endParaRPr lang="en-US" dirty="0"/>
          </a:p>
        </p:txBody>
      </p:sp>
      <p:sp>
        <p:nvSpPr>
          <p:cNvPr id="5" name="AutoShape 2"/>
          <p:cNvSpPr>
            <a:spLocks/>
          </p:cNvSpPr>
          <p:nvPr/>
        </p:nvSpPr>
        <p:spPr bwMode="auto">
          <a:xfrm>
            <a:off x="9238704" y="2328400"/>
            <a:ext cx="483840" cy="3096344"/>
          </a:xfrm>
          <a:prstGeom prst="rightBrace">
            <a:avLst>
              <a:gd name="adj1" fmla="val 33333"/>
              <a:gd name="adj2" fmla="val 50000"/>
            </a:avLst>
          </a:prstGeom>
          <a:noFill/>
          <a:ln w="63500">
            <a:solidFill>
              <a:srgbClr val="4A7EBB"/>
            </a:solidFill>
            <a:round/>
            <a:headEnd/>
            <a:tailEnd/>
          </a:ln>
          <a:effectLst>
            <a:outerShdw blurRad="38100" dist="2694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6" name="TextBox 5"/>
          <p:cNvSpPr txBox="1"/>
          <p:nvPr/>
        </p:nvSpPr>
        <p:spPr>
          <a:xfrm>
            <a:off x="9886776" y="3148608"/>
            <a:ext cx="3190032" cy="738664"/>
          </a:xfrm>
          <a:prstGeom prst="rect">
            <a:avLst/>
          </a:prstGeom>
          <a:noFill/>
        </p:spPr>
        <p:txBody>
          <a:bodyPr wrap="square">
            <a:spAutoFit/>
          </a:bodyPr>
          <a:lstStyle/>
          <a:p>
            <a:pPr algn="l">
              <a:defRPr/>
            </a:pPr>
            <a:r>
              <a:rPr lang="en-US" b="1" dirty="0" smtClean="0">
                <a:solidFill>
                  <a:schemeClr val="tx1"/>
                </a:solidFill>
              </a:rPr>
              <a:t>Facts</a:t>
            </a:r>
            <a:endParaRPr lang="en-US" b="1" dirty="0">
              <a:solidFill>
                <a:schemeClr val="tx1"/>
              </a:solidFill>
            </a:endParaRPr>
          </a:p>
        </p:txBody>
      </p:sp>
      <p:sp>
        <p:nvSpPr>
          <p:cNvPr id="7" name="TextBox 6"/>
          <p:cNvSpPr txBox="1"/>
          <p:nvPr/>
        </p:nvSpPr>
        <p:spPr>
          <a:xfrm>
            <a:off x="9920937" y="6244952"/>
            <a:ext cx="2877711" cy="738664"/>
          </a:xfrm>
          <a:prstGeom prst="rect">
            <a:avLst/>
          </a:prstGeom>
          <a:noFill/>
        </p:spPr>
        <p:txBody>
          <a:bodyPr wrap="none">
            <a:spAutoFit/>
          </a:bodyPr>
          <a:lstStyle/>
          <a:p>
            <a:pPr algn="l">
              <a:defRPr/>
            </a:pPr>
            <a:r>
              <a:rPr lang="en-US" b="1" dirty="0" smtClean="0"/>
              <a:t>Dimensions</a:t>
            </a:r>
            <a:endParaRPr lang="en-US" b="1" dirty="0"/>
          </a:p>
        </p:txBody>
      </p:sp>
      <p:sp>
        <p:nvSpPr>
          <p:cNvPr id="8" name="AutoShape 2"/>
          <p:cNvSpPr>
            <a:spLocks/>
          </p:cNvSpPr>
          <p:nvPr/>
        </p:nvSpPr>
        <p:spPr bwMode="auto">
          <a:xfrm>
            <a:off x="9210056" y="5784784"/>
            <a:ext cx="483840" cy="3096344"/>
          </a:xfrm>
          <a:prstGeom prst="rightBrace">
            <a:avLst>
              <a:gd name="adj1" fmla="val 33333"/>
              <a:gd name="adj2" fmla="val 50000"/>
            </a:avLst>
          </a:prstGeom>
          <a:noFill/>
          <a:ln w="63500">
            <a:solidFill>
              <a:srgbClr val="4A7EBB"/>
            </a:solidFill>
            <a:round/>
            <a:headEnd/>
            <a:tailEnd/>
          </a:ln>
          <a:effectLst>
            <a:outerShdw blurRad="38100" dist="2694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 name="TextBox 8"/>
          <p:cNvSpPr txBox="1"/>
          <p:nvPr/>
        </p:nvSpPr>
        <p:spPr>
          <a:xfrm>
            <a:off x="3118024" y="5164832"/>
            <a:ext cx="5472608" cy="2554545"/>
          </a:xfrm>
          <a:prstGeom prst="rect">
            <a:avLst/>
          </a:prstGeom>
          <a:noFill/>
        </p:spPr>
        <p:txBody>
          <a:bodyPr wrap="square" rtlCol="0">
            <a:spAutoFit/>
          </a:bodyPr>
          <a:lstStyle/>
          <a:p>
            <a:pPr algn="l"/>
            <a:r>
              <a:rPr lang="en-US" sz="4000" dirty="0" smtClean="0">
                <a:solidFill>
                  <a:srgbClr val="FF0000"/>
                </a:solidFill>
                <a:latin typeface="Lucida Grande"/>
                <a:ea typeface="Lucida Grande"/>
                <a:cs typeface="Lucida Grande"/>
              </a:rPr>
              <a:t>This is a dimension</a:t>
            </a:r>
          </a:p>
          <a:p>
            <a:pPr marL="914400" lvl="1" indent="-457200" algn="l">
              <a:buFont typeface="Arial"/>
              <a:buChar char="•"/>
            </a:pPr>
            <a:r>
              <a:rPr lang="en-US" sz="4000" dirty="0" smtClean="0">
                <a:solidFill>
                  <a:srgbClr val="FF0000"/>
                </a:solidFill>
                <a:latin typeface="Lucida Grande"/>
                <a:ea typeface="Lucida Grande"/>
                <a:cs typeface="Lucida Grande"/>
              </a:rPr>
              <a:t>It has a different key to the Facts.</a:t>
            </a:r>
          </a:p>
          <a:p>
            <a:pPr marL="914400" lvl="1" indent="-457200" algn="l">
              <a:buFont typeface="Arial"/>
              <a:buChar char="•"/>
            </a:pPr>
            <a:r>
              <a:rPr lang="en-US" sz="4000" dirty="0" smtClean="0">
                <a:solidFill>
                  <a:srgbClr val="FF0000"/>
                </a:solidFill>
                <a:latin typeface="Lucida Grande"/>
                <a:ea typeface="Lucida Grande"/>
                <a:cs typeface="Lucida Grande"/>
              </a:rPr>
              <a:t>And it’s BIG</a:t>
            </a:r>
          </a:p>
        </p:txBody>
      </p:sp>
      <p:cxnSp>
        <p:nvCxnSpPr>
          <p:cNvPr id="10" name="Straight Arrow Connector 9"/>
          <p:cNvCxnSpPr/>
          <p:nvPr/>
        </p:nvCxnSpPr>
        <p:spPr bwMode="auto">
          <a:xfrm flipH="1" flipV="1">
            <a:off x="2397944" y="4098067"/>
            <a:ext cx="792088" cy="1080120"/>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1833065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7744" y="988368"/>
            <a:ext cx="11881320" cy="1447800"/>
          </a:xfrm>
        </p:spPr>
        <p:txBody>
          <a:bodyPr/>
          <a:lstStyle/>
          <a:p>
            <a:r>
              <a:rPr lang="en-US" dirty="0" smtClean="0"/>
              <a:t>We can’t replicate really big stuff… we’ll run out of space</a:t>
            </a:r>
            <a:r>
              <a:rPr lang="en-US" dirty="0"/>
              <a:t/>
            </a:r>
            <a:br>
              <a:rPr lang="en-US" dirty="0"/>
            </a:br>
            <a:r>
              <a:rPr lang="en-US" dirty="0" smtClean="0"/>
              <a:t> =&gt; Big Dimensions are a problem.</a:t>
            </a:r>
            <a:endParaRPr lang="en-US" dirty="0"/>
          </a:p>
        </p:txBody>
      </p:sp>
      <p:pic>
        <p:nvPicPr>
          <p:cNvPr id="4" name="Picture 3"/>
          <p:cNvPicPr>
            <a:picLocks noChangeAspect="1"/>
          </p:cNvPicPr>
          <p:nvPr/>
        </p:nvPicPr>
        <p:blipFill>
          <a:blip r:embed="rId2"/>
          <a:stretch>
            <a:fillRect/>
          </a:stretch>
        </p:blipFill>
        <p:spPr>
          <a:xfrm>
            <a:off x="3910112" y="4012704"/>
            <a:ext cx="4337787" cy="4176464"/>
          </a:xfrm>
          <a:prstGeom prst="rect">
            <a:avLst/>
          </a:prstGeom>
        </p:spPr>
      </p:pic>
    </p:spTree>
    <p:extLst>
      <p:ext uri="{BB962C8B-B14F-4D97-AF65-F5344CB8AC3E}">
        <p14:creationId xmlns:p14="http://schemas.microsoft.com/office/powerpoint/2010/main" val="3307861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Fortunately we found a simple solution!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5154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7744" y="1636440"/>
            <a:ext cx="11303000" cy="1447800"/>
          </a:xfrm>
        </p:spPr>
        <p:txBody>
          <a:bodyPr/>
          <a:lstStyle/>
          <a:p>
            <a:r>
              <a:rPr lang="en-US" dirty="0" smtClean="0"/>
              <a:t>We noticed that whilst there are lots of these big dimensions, we didn’t actually use a lot of them. They are not all </a:t>
            </a:r>
            <a:r>
              <a:rPr lang="en-US" i="1" dirty="0" smtClean="0">
                <a:solidFill>
                  <a:srgbClr val="FFFF00"/>
                </a:solidFill>
              </a:rPr>
              <a:t>“connected”</a:t>
            </a:r>
            <a:r>
              <a:rPr lang="en-US" i="1" dirty="0" smtClean="0"/>
              <a:t>.</a:t>
            </a:r>
            <a:endParaRPr lang="en-US" i="1" dirty="0"/>
          </a:p>
        </p:txBody>
      </p:sp>
      <p:pic>
        <p:nvPicPr>
          <p:cNvPr id="3" name="Picture 2"/>
          <p:cNvPicPr>
            <a:picLocks noChangeAspect="1"/>
          </p:cNvPicPr>
          <p:nvPr/>
        </p:nvPicPr>
        <p:blipFill>
          <a:blip r:embed="rId2"/>
          <a:stretch>
            <a:fillRect/>
          </a:stretch>
        </p:blipFill>
        <p:spPr>
          <a:xfrm>
            <a:off x="4558184" y="5078888"/>
            <a:ext cx="2520280" cy="3772019"/>
          </a:xfrm>
          <a:prstGeom prst="rect">
            <a:avLst/>
          </a:prstGeom>
        </p:spPr>
      </p:pic>
    </p:spTree>
    <p:extLst>
      <p:ext uri="{BB962C8B-B14F-4D97-AF65-F5344CB8AC3E}">
        <p14:creationId xmlns:p14="http://schemas.microsoft.com/office/powerpoint/2010/main" val="3760266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If there are no Trades for Barclays in the data store then a Trade Query will never need the Barclays Counterparty</a:t>
            </a:r>
            <a:endParaRPr lang="en-US" i="1" dirty="0"/>
          </a:p>
        </p:txBody>
      </p:sp>
      <p:pic>
        <p:nvPicPr>
          <p:cNvPr id="4" name="Picture 4"/>
          <p:cNvPicPr>
            <a:picLocks noChangeAspect="1" noChangeArrowheads="1"/>
          </p:cNvPicPr>
          <p:nvPr/>
        </p:nvPicPr>
        <p:blipFill>
          <a:blip r:embed="rId2"/>
          <a:srcRect/>
          <a:stretch>
            <a:fillRect/>
          </a:stretch>
        </p:blipFill>
        <p:spPr bwMode="auto">
          <a:xfrm>
            <a:off x="2470126" y="3364632"/>
            <a:ext cx="8523312" cy="6017305"/>
          </a:xfrm>
          <a:prstGeom prst="rect">
            <a:avLst/>
          </a:prstGeom>
          <a:noFill/>
          <a:ln w="9525">
            <a:noFill/>
            <a:miter lim="800000"/>
            <a:headEnd/>
            <a:tailEnd/>
          </a:ln>
        </p:spPr>
      </p:pic>
    </p:spTree>
    <p:extLst>
      <p:ext uri="{BB962C8B-B14F-4D97-AF65-F5344CB8AC3E}">
        <p14:creationId xmlns:p14="http://schemas.microsoft.com/office/powerpoint/2010/main" val="2698212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All Dimension Data some are quite large</a:t>
            </a:r>
            <a:endParaRPr lang="en-US" dirty="0"/>
          </a:p>
        </p:txBody>
      </p:sp>
      <p:pic>
        <p:nvPicPr>
          <p:cNvPr id="8" name="Picture 7"/>
          <p:cNvPicPr>
            <a:picLocks noChangeAspect="1"/>
          </p:cNvPicPr>
          <p:nvPr/>
        </p:nvPicPr>
        <p:blipFill>
          <a:blip r:embed="rId2"/>
          <a:stretch>
            <a:fillRect/>
          </a:stretch>
        </p:blipFill>
        <p:spPr>
          <a:xfrm>
            <a:off x="309712" y="1997280"/>
            <a:ext cx="11482635" cy="7200000"/>
          </a:xfrm>
          <a:prstGeom prst="rect">
            <a:avLst/>
          </a:prstGeom>
        </p:spPr>
      </p:pic>
    </p:spTree>
    <p:extLst>
      <p:ext uri="{BB962C8B-B14F-4D97-AF65-F5344CB8AC3E}">
        <p14:creationId xmlns:p14="http://schemas.microsoft.com/office/powerpoint/2010/main" val="4080674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a:r>
            <a:r>
              <a:rPr lang="en-US" b="1" i="1" dirty="0" smtClean="0">
                <a:solidFill>
                  <a:srgbClr val="FFFF00"/>
                </a:solidFill>
              </a:rPr>
              <a:t>Connected</a:t>
            </a:r>
            <a:r>
              <a:rPr lang="en-US" dirty="0" smtClean="0">
                <a:solidFill>
                  <a:srgbClr val="FFFF00"/>
                </a:solidFill>
              </a:rPr>
              <a:t> </a:t>
            </a:r>
            <a:r>
              <a:rPr lang="en-US" dirty="0" smtClean="0"/>
              <a:t>Dimension Data is tiny by comparison</a:t>
            </a:r>
            <a:endParaRPr lang="en-US" dirty="0"/>
          </a:p>
        </p:txBody>
      </p:sp>
      <p:pic>
        <p:nvPicPr>
          <p:cNvPr id="4" name="Picture 3"/>
          <p:cNvPicPr>
            <a:picLocks noChangeAspect="1"/>
          </p:cNvPicPr>
          <p:nvPr/>
        </p:nvPicPr>
        <p:blipFill>
          <a:blip r:embed="rId2"/>
          <a:stretch>
            <a:fillRect/>
          </a:stretch>
        </p:blipFill>
        <p:spPr>
          <a:xfrm>
            <a:off x="309712" y="1997280"/>
            <a:ext cx="11482640" cy="7200000"/>
          </a:xfrm>
          <a:prstGeom prst="rect">
            <a:avLst/>
          </a:prstGeom>
        </p:spPr>
      </p:pic>
    </p:spTree>
    <p:extLst>
      <p:ext uri="{BB962C8B-B14F-4D97-AF65-F5344CB8AC3E}">
        <p14:creationId xmlns:p14="http://schemas.microsoft.com/office/powerpoint/2010/main" val="4018683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23332813"/>
              </p:ext>
            </p:extLst>
          </p:nvPr>
        </p:nvGraphicFramePr>
        <p:xfrm>
          <a:off x="2167466"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1827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762000"/>
            <a:ext cx="11303000" cy="1447800"/>
          </a:xfrm>
        </p:spPr>
        <p:txBody>
          <a:bodyPr/>
          <a:lstStyle/>
          <a:p>
            <a:pPr lvl="0"/>
            <a:r>
              <a:rPr lang="en-US" sz="4000" dirty="0" smtClean="0"/>
              <a:t>As data is written to the data store we keep our ‘Connected Caches’ up to date</a:t>
            </a:r>
            <a:endParaRPr lang="en-US" sz="4000" dirty="0"/>
          </a:p>
        </p:txBody>
      </p:sp>
      <p:grpSp>
        <p:nvGrpSpPr>
          <p:cNvPr id="4" name="Group 3"/>
          <p:cNvGrpSpPr/>
          <p:nvPr/>
        </p:nvGrpSpPr>
        <p:grpSpPr>
          <a:xfrm>
            <a:off x="1549400" y="1905000"/>
            <a:ext cx="9239250" cy="7523163"/>
            <a:chOff x="1549400" y="1371600"/>
            <a:chExt cx="9239250" cy="7523163"/>
          </a:xfrm>
        </p:grpSpPr>
        <p:sp>
          <p:nvSpPr>
            <p:cNvPr id="5" name="Oval 10"/>
            <p:cNvSpPr>
              <a:spLocks noChangeAspect="1" noChangeArrowheads="1"/>
            </p:cNvSpPr>
            <p:nvPr/>
          </p:nvSpPr>
          <p:spPr bwMode="auto">
            <a:xfrm>
              <a:off x="1549400" y="5105400"/>
              <a:ext cx="1608138" cy="1608138"/>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6" name="Oval 10"/>
            <p:cNvSpPr>
              <a:spLocks noChangeAspect="1" noChangeArrowheads="1"/>
            </p:cNvSpPr>
            <p:nvPr/>
          </p:nvSpPr>
          <p:spPr bwMode="auto">
            <a:xfrm>
              <a:off x="31765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7" name="Oval 10"/>
            <p:cNvSpPr>
              <a:spLocks noChangeAspect="1" noChangeArrowheads="1"/>
            </p:cNvSpPr>
            <p:nvPr/>
          </p:nvSpPr>
          <p:spPr bwMode="auto">
            <a:xfrm>
              <a:off x="48529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8" name="Oval 10"/>
            <p:cNvSpPr>
              <a:spLocks noChangeAspect="1" noChangeArrowheads="1"/>
            </p:cNvSpPr>
            <p:nvPr/>
          </p:nvSpPr>
          <p:spPr bwMode="auto">
            <a:xfrm>
              <a:off x="6578600" y="5154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 name="Oval 10"/>
            <p:cNvSpPr>
              <a:spLocks noChangeAspect="1" noChangeArrowheads="1"/>
            </p:cNvSpPr>
            <p:nvPr/>
          </p:nvSpPr>
          <p:spPr bwMode="auto">
            <a:xfrm>
              <a:off x="8358188" y="5154613"/>
              <a:ext cx="1608137"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0" name="Oval 10"/>
            <p:cNvSpPr>
              <a:spLocks noChangeAspect="1" noChangeArrowheads="1"/>
            </p:cNvSpPr>
            <p:nvPr/>
          </p:nvSpPr>
          <p:spPr bwMode="auto">
            <a:xfrm>
              <a:off x="1549400" y="6678613"/>
              <a:ext cx="1608138" cy="1606550"/>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1" name="Oval 10"/>
            <p:cNvSpPr>
              <a:spLocks noChangeAspect="1" noChangeArrowheads="1"/>
            </p:cNvSpPr>
            <p:nvPr/>
          </p:nvSpPr>
          <p:spPr bwMode="auto">
            <a:xfrm>
              <a:off x="31765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2" name="Oval 10"/>
            <p:cNvSpPr>
              <a:spLocks noChangeAspect="1" noChangeArrowheads="1"/>
            </p:cNvSpPr>
            <p:nvPr/>
          </p:nvSpPr>
          <p:spPr bwMode="auto">
            <a:xfrm>
              <a:off x="48529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3" name="Oval 10"/>
            <p:cNvSpPr>
              <a:spLocks noChangeAspect="1" noChangeArrowheads="1"/>
            </p:cNvSpPr>
            <p:nvPr/>
          </p:nvSpPr>
          <p:spPr bwMode="auto">
            <a:xfrm>
              <a:off x="6578600" y="6726238"/>
              <a:ext cx="1608138"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4" name="Oval 10"/>
            <p:cNvSpPr>
              <a:spLocks noChangeAspect="1" noChangeArrowheads="1"/>
            </p:cNvSpPr>
            <p:nvPr/>
          </p:nvSpPr>
          <p:spPr bwMode="auto">
            <a:xfrm>
              <a:off x="8358188" y="6726238"/>
              <a:ext cx="1608137" cy="1608137"/>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5" name="AutoShape 2"/>
            <p:cNvSpPr>
              <a:spLocks noChangeArrowheads="1"/>
            </p:cNvSpPr>
            <p:nvPr/>
          </p:nvSpPr>
          <p:spPr bwMode="auto">
            <a:xfrm>
              <a:off x="10115550" y="5751513"/>
              <a:ext cx="673100" cy="2001837"/>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 lIns="18000" tIns="108000" rIns="90000" bIns="91440">
              <a:prstTxWarp prst="textNoShape">
                <a:avLst/>
              </a:prstTxWarp>
            </a:bodyPr>
            <a:lstStyle/>
            <a:p>
              <a:pPr>
                <a:spcAft>
                  <a:spcPts val="1000"/>
                </a:spcAft>
                <a:defRPr/>
              </a:pPr>
              <a:r>
                <a:rPr lang="en-GB" sz="2400" dirty="0">
                  <a:solidFill>
                    <a:srgbClr val="000000"/>
                  </a:solidFill>
                  <a:effectLst/>
                  <a:latin typeface="Eurostile" charset="0"/>
                  <a:ea typeface="Times New Roman" charset="0"/>
                </a:rPr>
                <a:t>Data Layer</a:t>
              </a:r>
              <a:endParaRPr lang="en-US" sz="2400" dirty="0">
                <a:solidFill>
                  <a:srgbClr val="000000"/>
                </a:solidFill>
                <a:effectLst/>
                <a:latin typeface="Times New Roman" charset="0"/>
                <a:ea typeface="Times New Roman" charset="0"/>
              </a:endParaRPr>
            </a:p>
          </p:txBody>
        </p:sp>
        <p:sp>
          <p:nvSpPr>
            <p:cNvPr id="16" name="AutoShape 7"/>
            <p:cNvSpPr>
              <a:spLocks noChangeArrowheads="1"/>
            </p:cNvSpPr>
            <p:nvPr/>
          </p:nvSpPr>
          <p:spPr bwMode="auto">
            <a:xfrm>
              <a:off x="1897063" y="5405438"/>
              <a:ext cx="7715250" cy="628650"/>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7" name="AutoShape 9"/>
            <p:cNvSpPr>
              <a:spLocks noChangeArrowheads="1"/>
            </p:cNvSpPr>
            <p:nvPr/>
          </p:nvSpPr>
          <p:spPr bwMode="auto">
            <a:xfrm>
              <a:off x="3591454" y="1371600"/>
              <a:ext cx="2002249" cy="2016252"/>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18" name="Oval 10"/>
            <p:cNvSpPr>
              <a:spLocks noChangeArrowheads="1"/>
            </p:cNvSpPr>
            <p:nvPr/>
          </p:nvSpPr>
          <p:spPr bwMode="auto">
            <a:xfrm>
              <a:off x="3927475" y="1704975"/>
              <a:ext cx="1344613" cy="1344613"/>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9" name="AutoShape 11"/>
            <p:cNvSpPr>
              <a:spLocks noChangeArrowheads="1"/>
            </p:cNvSpPr>
            <p:nvPr/>
          </p:nvSpPr>
          <p:spPr bwMode="auto">
            <a:xfrm>
              <a:off x="1897063" y="6411913"/>
              <a:ext cx="7715250" cy="336550"/>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20" name="AutoShape 12"/>
            <p:cNvSpPr>
              <a:spLocks noChangeArrowheads="1"/>
            </p:cNvSpPr>
            <p:nvPr/>
          </p:nvSpPr>
          <p:spPr bwMode="auto">
            <a:xfrm>
              <a:off x="1897063" y="7097713"/>
              <a:ext cx="7715250" cy="981075"/>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21" name="AutoShape 14"/>
            <p:cNvSpPr>
              <a:spLocks noChangeArrowheads="1"/>
            </p:cNvSpPr>
            <p:nvPr/>
          </p:nvSpPr>
          <p:spPr bwMode="auto">
            <a:xfrm>
              <a:off x="6727844" y="1371600"/>
              <a:ext cx="2002249" cy="2016252"/>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22" name="Oval 15"/>
            <p:cNvSpPr>
              <a:spLocks noChangeArrowheads="1"/>
            </p:cNvSpPr>
            <p:nvPr/>
          </p:nvSpPr>
          <p:spPr bwMode="auto">
            <a:xfrm>
              <a:off x="7064375" y="1704975"/>
              <a:ext cx="1343025" cy="1344613"/>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3" name="Text Box 18"/>
            <p:cNvSpPr txBox="1">
              <a:spLocks noChangeArrowheads="1"/>
            </p:cNvSpPr>
            <p:nvPr/>
          </p:nvSpPr>
          <p:spPr bwMode="auto">
            <a:xfrm>
              <a:off x="5705475" y="4059238"/>
              <a:ext cx="2625725" cy="9699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tIns="91440" bIns="91440">
              <a:prstTxWarp prst="textNoShape">
                <a:avLst/>
              </a:prstTxWarp>
            </a:bodyPr>
            <a:lstStyle/>
            <a:p>
              <a:pPr>
                <a:spcAft>
                  <a:spcPts val="400"/>
                </a:spcAft>
              </a:pPr>
              <a:r>
                <a:rPr lang="en-GB" sz="2400" dirty="0">
                  <a:solidFill>
                    <a:srgbClr val="000000"/>
                  </a:solidFill>
                  <a:effectLst/>
                  <a:latin typeface="Eurostile" charset="0"/>
                  <a:ea typeface="Times New Roman" charset="0"/>
                  <a:cs typeface="Times New Roman" charset="0"/>
                </a:rPr>
                <a:t>Dimension Caches</a:t>
              </a:r>
            </a:p>
            <a:p>
              <a:pPr>
                <a:spcAft>
                  <a:spcPts val="400"/>
                </a:spcAft>
              </a:pPr>
              <a:r>
                <a:rPr lang="en-GB" sz="2400" dirty="0">
                  <a:solidFill>
                    <a:srgbClr val="000000"/>
                  </a:solidFill>
                  <a:effectLst/>
                  <a:latin typeface="Eurostile" charset="0"/>
                  <a:ea typeface="Times New Roman" charset="0"/>
                  <a:cs typeface="Times New Roman" charset="0"/>
                </a:rPr>
                <a:t>(Replicated)</a:t>
              </a:r>
            </a:p>
          </p:txBody>
        </p:sp>
        <p:sp>
          <p:nvSpPr>
            <p:cNvPr id="24" name="Line 19"/>
            <p:cNvSpPr>
              <a:spLocks noChangeShapeType="1"/>
            </p:cNvSpPr>
            <p:nvPr/>
          </p:nvSpPr>
          <p:spPr bwMode="auto">
            <a:xfrm flipV="1">
              <a:off x="7386638" y="3387725"/>
              <a:ext cx="334962" cy="671513"/>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5" name="Line 20"/>
            <p:cNvSpPr>
              <a:spLocks noChangeShapeType="1"/>
            </p:cNvSpPr>
            <p:nvPr/>
          </p:nvSpPr>
          <p:spPr bwMode="auto">
            <a:xfrm flipH="1" flipV="1">
              <a:off x="5368925" y="3051175"/>
              <a:ext cx="673100" cy="1008063"/>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6" name="AutoShape 21"/>
            <p:cNvSpPr>
              <a:spLocks/>
            </p:cNvSpPr>
            <p:nvPr/>
          </p:nvSpPr>
          <p:spPr bwMode="auto">
            <a:xfrm>
              <a:off x="9737725" y="1371600"/>
              <a:ext cx="303213" cy="3327400"/>
            </a:xfrm>
            <a:prstGeom prst="rightBrace">
              <a:avLst>
                <a:gd name="adj1" fmla="val 91410"/>
                <a:gd name="adj2" fmla="val 50000"/>
              </a:avLst>
            </a:pr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7" name="AutoShape 22"/>
            <p:cNvSpPr>
              <a:spLocks/>
            </p:cNvSpPr>
            <p:nvPr/>
          </p:nvSpPr>
          <p:spPr bwMode="auto">
            <a:xfrm>
              <a:off x="9737725" y="5067300"/>
              <a:ext cx="303213" cy="3328988"/>
            </a:xfrm>
            <a:prstGeom prst="rightBrace">
              <a:avLst>
                <a:gd name="adj1" fmla="val 91410"/>
                <a:gd name="adj2" fmla="val 50000"/>
              </a:avLst>
            </a:prstGeom>
            <a:noFill/>
            <a:ln w="444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28" name="Text Box 23"/>
            <p:cNvSpPr txBox="1">
              <a:spLocks noChangeArrowheads="1"/>
            </p:cNvSpPr>
            <p:nvPr/>
          </p:nvSpPr>
          <p:spPr bwMode="auto">
            <a:xfrm>
              <a:off x="7797800" y="5480050"/>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Transactions</a:t>
              </a:r>
            </a:p>
          </p:txBody>
        </p:sp>
        <p:sp>
          <p:nvSpPr>
            <p:cNvPr id="29" name="Text Box 24"/>
            <p:cNvSpPr txBox="1">
              <a:spLocks noChangeArrowheads="1"/>
            </p:cNvSpPr>
            <p:nvPr/>
          </p:nvSpPr>
          <p:spPr bwMode="auto">
            <a:xfrm>
              <a:off x="8058150" y="7085013"/>
              <a:ext cx="2016125" cy="671512"/>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Cashflows</a:t>
              </a:r>
            </a:p>
          </p:txBody>
        </p:sp>
        <p:sp>
          <p:nvSpPr>
            <p:cNvPr id="30" name="AutoShape 26"/>
            <p:cNvSpPr>
              <a:spLocks noChangeArrowheads="1"/>
            </p:cNvSpPr>
            <p:nvPr/>
          </p:nvSpPr>
          <p:spPr bwMode="auto">
            <a:xfrm>
              <a:off x="10074275" y="1708150"/>
              <a:ext cx="671513" cy="2687638"/>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vert="vert" lIns="18000" tIns="108000" rIns="90000" bIns="91440">
              <a:prstTxWarp prst="textNoShape">
                <a:avLst/>
              </a:prstTxWarp>
            </a:bodyPr>
            <a:lstStyle/>
            <a:p>
              <a:pPr>
                <a:spcAft>
                  <a:spcPts val="1000"/>
                </a:spcAft>
                <a:defRPr/>
              </a:pPr>
              <a:r>
                <a:rPr lang="en-GB" sz="2400" dirty="0">
                  <a:solidFill>
                    <a:srgbClr val="000000"/>
                  </a:solidFill>
                  <a:effectLst/>
                  <a:latin typeface="Eurostile" charset="0"/>
                  <a:ea typeface="Times New Roman" charset="0"/>
                </a:rPr>
                <a:t>Processing Layer</a:t>
              </a:r>
              <a:endParaRPr lang="en-US" sz="2400" dirty="0">
                <a:solidFill>
                  <a:srgbClr val="000000"/>
                </a:solidFill>
                <a:effectLst/>
                <a:latin typeface="Times New Roman" charset="0"/>
                <a:ea typeface="Times New Roman" charset="0"/>
              </a:endParaRPr>
            </a:p>
          </p:txBody>
        </p:sp>
        <p:sp>
          <p:nvSpPr>
            <p:cNvPr id="31" name="Text Box 27"/>
            <p:cNvSpPr txBox="1">
              <a:spLocks noChangeArrowheads="1"/>
            </p:cNvSpPr>
            <p:nvPr/>
          </p:nvSpPr>
          <p:spPr bwMode="auto">
            <a:xfrm>
              <a:off x="8520113" y="6288088"/>
              <a:ext cx="2016125" cy="673100"/>
            </a:xfrm>
            <a:prstGeom prst="rect">
              <a:avLst/>
            </a:prstGeom>
            <a:noFill/>
            <a:ln w="9525">
              <a:noFill/>
              <a:miter lim="800000"/>
              <a:headEnd/>
              <a:tailEnd/>
            </a:ln>
          </p:spPr>
          <p:txBody>
            <a:bodyPr tIns="91440" bIns="91440">
              <a:prstTxWarp prst="textNoShape">
                <a:avLst/>
              </a:prstTxWarp>
            </a:bodyPr>
            <a:lstStyle/>
            <a:p>
              <a:pPr algn="l">
                <a:spcAft>
                  <a:spcPts val="1000"/>
                </a:spcAft>
              </a:pPr>
              <a:r>
                <a:rPr lang="en-GB" sz="2000">
                  <a:effectLst/>
                  <a:latin typeface="Eurostile" charset="0"/>
                  <a:ea typeface="Times New Roman" charset="0"/>
                  <a:cs typeface="Times New Roman" charset="0"/>
                </a:rPr>
                <a:t>Mtms</a:t>
              </a:r>
            </a:p>
          </p:txBody>
        </p:sp>
        <p:sp>
          <p:nvSpPr>
            <p:cNvPr id="32" name="Text Box 18"/>
            <p:cNvSpPr txBox="1">
              <a:spLocks noChangeArrowheads="1"/>
            </p:cNvSpPr>
            <p:nvPr/>
          </p:nvSpPr>
          <p:spPr bwMode="auto">
            <a:xfrm>
              <a:off x="6959600" y="8229600"/>
              <a:ext cx="2625725" cy="665163"/>
            </a:xfrm>
            <a:prstGeom prst="rect">
              <a:avLst/>
            </a:prstGeom>
            <a:noFill/>
            <a:ln w="9525">
              <a:noFill/>
              <a:miter lim="800000"/>
              <a:headEnd/>
              <a:tailEnd/>
            </a:ln>
          </p:spPr>
          <p:txBody>
            <a:bodyPr tIns="91440" bIns="91440">
              <a:prstTxWarp prst="textNoShape">
                <a:avLst/>
              </a:prstTxWarp>
            </a:bodyPr>
            <a:lstStyle/>
            <a:p>
              <a:pPr>
                <a:spcAft>
                  <a:spcPts val="400"/>
                </a:spcAft>
              </a:pPr>
              <a:r>
                <a:rPr lang="en-GB" sz="2400">
                  <a:solidFill>
                    <a:srgbClr val="000000"/>
                  </a:solidFill>
                  <a:effectLst/>
                  <a:latin typeface="Eurostile" charset="0"/>
                  <a:ea typeface="Times New Roman" charset="0"/>
                  <a:cs typeface="Times New Roman" charset="0"/>
                </a:rPr>
                <a:t>Fact Storage</a:t>
              </a:r>
            </a:p>
            <a:p>
              <a:pPr>
                <a:spcAft>
                  <a:spcPts val="400"/>
                </a:spcAft>
              </a:pPr>
              <a:r>
                <a:rPr lang="en-GB" sz="2400">
                  <a:solidFill>
                    <a:srgbClr val="000000"/>
                  </a:solidFill>
                  <a:effectLst/>
                  <a:latin typeface="Eurostile" charset="0"/>
                  <a:ea typeface="Times New Roman" charset="0"/>
                  <a:cs typeface="Times New Roman" charset="0"/>
                </a:rPr>
                <a:t>(Partitioned)</a:t>
              </a:r>
            </a:p>
          </p:txBody>
        </p:sp>
        <p:sp>
          <p:nvSpPr>
            <p:cNvPr id="33" name="Line 19"/>
            <p:cNvSpPr>
              <a:spLocks noChangeShapeType="1"/>
            </p:cNvSpPr>
            <p:nvPr/>
          </p:nvSpPr>
          <p:spPr bwMode="auto">
            <a:xfrm flipH="1" flipV="1">
              <a:off x="7874000" y="7620000"/>
              <a:ext cx="349250" cy="68580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4" name="AutoShape 16"/>
            <p:cNvSpPr>
              <a:spLocks noChangeArrowheads="1"/>
            </p:cNvSpPr>
            <p:nvPr/>
          </p:nvSpPr>
          <p:spPr bwMode="auto">
            <a:xfrm>
              <a:off x="4349750" y="3051175"/>
              <a:ext cx="527050" cy="2952750"/>
            </a:xfrm>
            <a:prstGeom prst="downArrow">
              <a:avLst>
                <a:gd name="adj1" fmla="val 44398"/>
                <a:gd name="adj2" fmla="val 57606"/>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5" name="AutoShape 17"/>
            <p:cNvSpPr>
              <a:spLocks noChangeArrowheads="1"/>
            </p:cNvSpPr>
            <p:nvPr/>
          </p:nvSpPr>
          <p:spPr bwMode="auto">
            <a:xfrm rot="10820576">
              <a:off x="1673225" y="2041525"/>
              <a:ext cx="2322513" cy="5287963"/>
            </a:xfrm>
            <a:prstGeom prst="curvedLeftArrow">
              <a:avLst>
                <a:gd name="adj1" fmla="val 1350"/>
                <a:gd name="adj2" fmla="val 49175"/>
                <a:gd name="adj3" fmla="val 26190"/>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36" name="AutoShape 25"/>
            <p:cNvSpPr>
              <a:spLocks noChangeArrowheads="1"/>
            </p:cNvSpPr>
            <p:nvPr/>
          </p:nvSpPr>
          <p:spPr bwMode="auto">
            <a:xfrm>
              <a:off x="2684463" y="6018213"/>
              <a:ext cx="3735387" cy="1849437"/>
            </a:xfrm>
            <a:prstGeom prst="roundRect">
              <a:avLst>
                <a:gd name="adj" fmla="val 16667"/>
              </a:avLst>
            </a:prstGeom>
            <a:solidFill>
              <a:srgbClr val="B6DDE8"/>
            </a:solidFill>
            <a:ln w="19050">
              <a:noFill/>
              <a:round/>
              <a:headEnd/>
              <a:tailEnd/>
            </a:ln>
            <a:effectLst>
              <a:outerShdw blurRad="38100" dist="25400" dir="5400000" algn="ctr" rotWithShape="0">
                <a:srgbClr val="000000">
                  <a:alpha val="35001"/>
                </a:srgbClr>
              </a:outerShdw>
            </a:effectLst>
          </p:spPr>
          <p:txBody>
            <a:bodyPr lIns="18000" tIns="91440" rIns="18000" bIns="91440">
              <a:prstTxWarp prst="textNoShape">
                <a:avLst/>
              </a:prstTxWarp>
            </a:bodyPr>
            <a:lstStyle/>
            <a:p>
              <a:pPr algn="l">
                <a:spcAft>
                  <a:spcPts val="1000"/>
                </a:spcAft>
                <a:defRPr/>
              </a:pPr>
              <a:r>
                <a:rPr lang="en-GB" sz="2400" dirty="0">
                  <a:solidFill>
                    <a:srgbClr val="000000"/>
                  </a:solidFill>
                  <a:effectLst/>
                  <a:latin typeface="Eurostile" charset="0"/>
                  <a:ea typeface="Times New Roman" charset="0"/>
                </a:rPr>
                <a:t>As new Facts are added relevant Dimensions that they reference are moved to processing layer caches</a:t>
              </a:r>
            </a:p>
            <a:p>
              <a:pPr algn="l">
                <a:spcAft>
                  <a:spcPts val="1000"/>
                </a:spcAft>
                <a:defRPr/>
              </a:pPr>
              <a:endParaRPr lang="en-US" sz="2400" dirty="0">
                <a:solidFill>
                  <a:srgbClr val="000000"/>
                </a:solidFill>
                <a:effectLst/>
                <a:latin typeface="Times New Roman" charset="0"/>
                <a:ea typeface="Times New Roman" charset="0"/>
              </a:endParaRPr>
            </a:p>
          </p:txBody>
        </p:sp>
      </p:grpSp>
    </p:spTree>
    <p:extLst>
      <p:ext uri="{BB962C8B-B14F-4D97-AF65-F5344CB8AC3E}">
        <p14:creationId xmlns:p14="http://schemas.microsoft.com/office/powerpoint/2010/main" val="3301761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2109912" y="3292624"/>
            <a:ext cx="1872208" cy="3312368"/>
            <a:chOff x="5998344" y="772344"/>
            <a:chExt cx="1311052" cy="2392384"/>
          </a:xfrm>
        </p:grpSpPr>
        <p:pic>
          <p:nvPicPr>
            <p:cNvPr id="4" name="Picture 3"/>
            <p:cNvPicPr>
              <a:picLocks noChangeAspect="1"/>
            </p:cNvPicPr>
            <p:nvPr/>
          </p:nvPicPr>
          <p:blipFill>
            <a:blip r:embed="rId2"/>
            <a:stretch>
              <a:fillRect/>
            </a:stretch>
          </p:blipFill>
          <p:spPr>
            <a:xfrm>
              <a:off x="6214368" y="2500536"/>
              <a:ext cx="903662" cy="664192"/>
            </a:xfrm>
            <a:prstGeom prst="rect">
              <a:avLst/>
            </a:prstGeom>
          </p:spPr>
        </p:pic>
        <p:pic>
          <p:nvPicPr>
            <p:cNvPr id="7" name="Picture 6"/>
            <p:cNvPicPr>
              <a:picLocks noChangeAspect="1"/>
            </p:cNvPicPr>
            <p:nvPr/>
          </p:nvPicPr>
          <p:blipFill>
            <a:blip r:embed="rId3"/>
            <a:stretch>
              <a:fillRect/>
            </a:stretch>
          </p:blipFill>
          <p:spPr>
            <a:xfrm>
              <a:off x="5998344" y="772344"/>
              <a:ext cx="1311052" cy="1395636"/>
            </a:xfrm>
            <a:prstGeom prst="rect">
              <a:avLst/>
            </a:prstGeom>
          </p:spPr>
        </p:pic>
        <p:cxnSp>
          <p:nvCxnSpPr>
            <p:cNvPr id="9" name="Straight Connector 8"/>
            <p:cNvCxnSpPr>
              <a:stCxn id="7" idx="2"/>
              <a:endCxn id="4" idx="0"/>
            </p:cNvCxnSpPr>
            <p:nvPr/>
          </p:nvCxnSpPr>
          <p:spPr bwMode="auto">
            <a:xfrm>
              <a:off x="6653870" y="2167980"/>
              <a:ext cx="12329" cy="332556"/>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grpSp>
      <p:sp>
        <p:nvSpPr>
          <p:cNvPr id="74" name="Title 73"/>
          <p:cNvSpPr>
            <a:spLocks noGrp="1"/>
          </p:cNvSpPr>
          <p:nvPr>
            <p:ph type="title"/>
          </p:nvPr>
        </p:nvSpPr>
        <p:spPr>
          <a:xfrm>
            <a:off x="309712" y="412304"/>
            <a:ext cx="12169352" cy="1447800"/>
          </a:xfrm>
        </p:spPr>
        <p:txBody>
          <a:bodyPr/>
          <a:lstStyle/>
          <a:p>
            <a:r>
              <a:rPr lang="en-US" sz="3400" dirty="0" smtClean="0"/>
              <a:t>Improving </a:t>
            </a:r>
            <a:r>
              <a:rPr lang="en-US" sz="3400" dirty="0"/>
              <a:t>Database Performance </a:t>
            </a:r>
            <a:r>
              <a:rPr lang="en-US" sz="3400" dirty="0" smtClean="0"/>
              <a:t>(4)</a:t>
            </a:r>
            <a:r>
              <a:rPr lang="en-US" dirty="0" smtClean="0"/>
              <a:t/>
            </a:r>
            <a:br>
              <a:rPr lang="en-US" dirty="0" smtClean="0"/>
            </a:br>
            <a:r>
              <a:rPr lang="en-US" dirty="0" smtClean="0"/>
              <a:t>Distributed In Memory (Shared Nothing)</a:t>
            </a:r>
            <a:endParaRPr lang="en-US" dirty="0"/>
          </a:p>
        </p:txBody>
      </p:sp>
      <p:grpSp>
        <p:nvGrpSpPr>
          <p:cNvPr id="10" name="Group 9"/>
          <p:cNvGrpSpPr/>
          <p:nvPr/>
        </p:nvGrpSpPr>
        <p:grpSpPr>
          <a:xfrm>
            <a:off x="6671343" y="4057228"/>
            <a:ext cx="4335388" cy="1467644"/>
            <a:chOff x="4630192" y="7325072"/>
            <a:chExt cx="4335388" cy="1467644"/>
          </a:xfrm>
        </p:grpSpPr>
        <p:cxnSp>
          <p:nvCxnSpPr>
            <p:cNvPr id="11" name="Straight Connector 10"/>
            <p:cNvCxnSpPr/>
            <p:nvPr/>
          </p:nvCxnSpPr>
          <p:spPr bwMode="auto">
            <a:xfrm>
              <a:off x="5566297" y="8045152"/>
              <a:ext cx="2808311" cy="0"/>
            </a:xfrm>
            <a:prstGeom prst="line">
              <a:avLst/>
            </a:prstGeom>
            <a:gradFill rotWithShape="0">
              <a:gsLst>
                <a:gs pos="0">
                  <a:srgbClr val="0082E5">
                    <a:alpha val="75000"/>
                  </a:srgbClr>
                </a:gs>
                <a:gs pos="100000">
                  <a:srgbClr val="0057E5">
                    <a:alpha val="64999"/>
                  </a:srgbClr>
                </a:gs>
              </a:gsLst>
              <a:lin ang="5400000" scaled="1"/>
            </a:gradFill>
            <a:ln w="76200" cap="flat" cmpd="sng" algn="ctr">
              <a:solidFill>
                <a:srgbClr val="BBE0E3"/>
              </a:solidFill>
              <a:prstDash val="solid"/>
              <a:round/>
              <a:headEnd type="oval" w="med" len="med"/>
              <a:tailEnd type="oval"/>
            </a:ln>
            <a:effectLst/>
          </p:spPr>
        </p:cxnSp>
        <p:pic>
          <p:nvPicPr>
            <p:cNvPr id="12" name="Picture 11"/>
            <p:cNvPicPr>
              <a:picLocks noChangeAspect="1"/>
            </p:cNvPicPr>
            <p:nvPr/>
          </p:nvPicPr>
          <p:blipFill>
            <a:blip r:embed="rId3"/>
            <a:stretch>
              <a:fillRect/>
            </a:stretch>
          </p:blipFill>
          <p:spPr>
            <a:xfrm>
              <a:off x="7654528" y="7397080"/>
              <a:ext cx="1311052" cy="1395636"/>
            </a:xfrm>
            <a:prstGeom prst="rect">
              <a:avLst/>
            </a:prstGeom>
          </p:spPr>
        </p:pic>
        <p:pic>
          <p:nvPicPr>
            <p:cNvPr id="13" name="Picture 12"/>
            <p:cNvPicPr>
              <a:picLocks noChangeAspect="1"/>
            </p:cNvPicPr>
            <p:nvPr/>
          </p:nvPicPr>
          <p:blipFill>
            <a:blip r:embed="rId3"/>
            <a:stretch>
              <a:fillRect/>
            </a:stretch>
          </p:blipFill>
          <p:spPr>
            <a:xfrm>
              <a:off x="6142360" y="7369792"/>
              <a:ext cx="1311052" cy="1395636"/>
            </a:xfrm>
            <a:prstGeom prst="rect">
              <a:avLst/>
            </a:prstGeom>
          </p:spPr>
        </p:pic>
        <p:pic>
          <p:nvPicPr>
            <p:cNvPr id="14" name="Picture 13"/>
            <p:cNvPicPr>
              <a:picLocks noChangeAspect="1"/>
            </p:cNvPicPr>
            <p:nvPr/>
          </p:nvPicPr>
          <p:blipFill>
            <a:blip r:embed="rId3"/>
            <a:stretch>
              <a:fillRect/>
            </a:stretch>
          </p:blipFill>
          <p:spPr>
            <a:xfrm>
              <a:off x="4630192" y="7325072"/>
              <a:ext cx="1311052" cy="1395636"/>
            </a:xfrm>
            <a:prstGeom prst="rect">
              <a:avLst/>
            </a:prstGeom>
          </p:spPr>
        </p:pic>
      </p:grpSp>
      <p:pic>
        <p:nvPicPr>
          <p:cNvPr id="16" name="Picture 15"/>
          <p:cNvPicPr>
            <a:picLocks noChangeAspect="1"/>
          </p:cNvPicPr>
          <p:nvPr/>
        </p:nvPicPr>
        <p:blipFill>
          <a:blip r:embed="rId4"/>
          <a:stretch>
            <a:fillRect/>
          </a:stretch>
        </p:blipFill>
        <p:spPr>
          <a:xfrm rot="16200000">
            <a:off x="4821258" y="4050255"/>
            <a:ext cx="1214636" cy="1283552"/>
          </a:xfrm>
          <a:prstGeom prst="rect">
            <a:avLst/>
          </a:prstGeom>
        </p:spPr>
      </p:pic>
    </p:spTree>
    <p:extLst>
      <p:ext uri="{BB962C8B-B14F-4D97-AF65-F5344CB8AC3E}">
        <p14:creationId xmlns:p14="http://schemas.microsoft.com/office/powerpoint/2010/main" val="2245593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Coherence Voodoo: ‘Connected Replication’</a:t>
            </a:r>
            <a:endParaRPr lang="en-US" dirty="0"/>
          </a:p>
        </p:txBody>
      </p:sp>
      <p:pic>
        <p:nvPicPr>
          <p:cNvPr id="4" name="Picture 4"/>
          <p:cNvPicPr>
            <a:picLocks noChangeAspect="1" noChangeArrowheads="1"/>
          </p:cNvPicPr>
          <p:nvPr/>
        </p:nvPicPr>
        <p:blipFill>
          <a:blip r:embed="rId2"/>
          <a:srcRect/>
          <a:stretch>
            <a:fillRect/>
          </a:stretch>
        </p:blipFill>
        <p:spPr bwMode="auto">
          <a:xfrm>
            <a:off x="957510" y="2284512"/>
            <a:ext cx="10297418" cy="7258228"/>
          </a:xfrm>
          <a:prstGeom prst="rect">
            <a:avLst/>
          </a:prstGeom>
          <a:noFill/>
          <a:ln w="25400">
            <a:solidFill>
              <a:srgbClr val="000066"/>
            </a:solidFill>
            <a:miter lim="800000"/>
            <a:headEnd/>
            <a:tailEnd/>
          </a:ln>
          <a:effectLst/>
        </p:spPr>
      </p:pic>
    </p:spTree>
    <p:extLst>
      <p:ext uri="{BB962C8B-B14F-4D97-AF65-F5344CB8AC3E}">
        <p14:creationId xmlns:p14="http://schemas.microsoft.com/office/powerpoint/2010/main" val="41295851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Replicated Layer is updated by </a:t>
            </a:r>
            <a:r>
              <a:rPr lang="en-US" dirty="0" err="1" smtClean="0"/>
              <a:t>recursing</a:t>
            </a:r>
            <a:r>
              <a:rPr lang="en-US" dirty="0" smtClean="0"/>
              <a:t> through the arcs on the domain model when facts change</a:t>
            </a:r>
            <a:endParaRPr lang="en-US" i="1" dirty="0"/>
          </a:p>
        </p:txBody>
      </p:sp>
      <p:pic>
        <p:nvPicPr>
          <p:cNvPr id="4" name="Picture 4"/>
          <p:cNvPicPr>
            <a:picLocks noChangeAspect="1" noChangeArrowheads="1"/>
          </p:cNvPicPr>
          <p:nvPr/>
        </p:nvPicPr>
        <p:blipFill>
          <a:blip r:embed="rId2"/>
          <a:srcRect/>
          <a:stretch>
            <a:fillRect/>
          </a:stretch>
        </p:blipFill>
        <p:spPr bwMode="auto">
          <a:xfrm>
            <a:off x="2470126" y="3364632"/>
            <a:ext cx="8523312" cy="6017305"/>
          </a:xfrm>
          <a:prstGeom prst="rect">
            <a:avLst/>
          </a:prstGeom>
          <a:noFill/>
          <a:ln w="9525">
            <a:noFill/>
            <a:miter lim="800000"/>
            <a:headEnd/>
            <a:tailEnd/>
          </a:ln>
        </p:spPr>
      </p:pic>
    </p:spTree>
    <p:extLst>
      <p:ext uri="{BB962C8B-B14F-4D97-AF65-F5344CB8AC3E}">
        <p14:creationId xmlns:p14="http://schemas.microsoft.com/office/powerpoint/2010/main" val="439051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Saving a trade causes all it’s 1</a:t>
            </a:r>
            <a:r>
              <a:rPr lang="en-US" sz="4400" baseline="30000" dirty="0" smtClean="0"/>
              <a:t>st</a:t>
            </a:r>
            <a:r>
              <a:rPr lang="en-US" sz="4400" dirty="0" smtClean="0"/>
              <a:t> level references to be triggered</a:t>
            </a:r>
            <a:endParaRPr lang="en-US" sz="4400" dirty="0"/>
          </a:p>
        </p:txBody>
      </p:sp>
      <p:sp>
        <p:nvSpPr>
          <p:cNvPr id="4" name="Oval 10"/>
          <p:cNvSpPr>
            <a:spLocks noChangeArrowheads="1"/>
          </p:cNvSpPr>
          <p:nvPr/>
        </p:nvSpPr>
        <p:spPr bwMode="auto">
          <a:xfrm>
            <a:off x="2974008" y="4516760"/>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600" b="1" dirty="0" smtClean="0">
                <a:solidFill>
                  <a:schemeClr val="accent2"/>
                </a:solidFill>
              </a:rPr>
              <a:t>Trade</a:t>
            </a:r>
            <a:endParaRPr lang="en-US" sz="2600" b="1" dirty="0">
              <a:solidFill>
                <a:schemeClr val="accent2"/>
              </a:solidFill>
            </a:endParaRPr>
          </a:p>
        </p:txBody>
      </p:sp>
      <p:cxnSp>
        <p:nvCxnSpPr>
          <p:cNvPr id="7" name="Curved Connector 6"/>
          <p:cNvCxnSpPr>
            <a:stCxn id="13" idx="4"/>
            <a:endCxn id="4" idx="0"/>
          </p:cNvCxnSpPr>
          <p:nvPr/>
        </p:nvCxnSpPr>
        <p:spPr bwMode="auto">
          <a:xfrm rot="16200000" flipH="1">
            <a:off x="2299807" y="3158482"/>
            <a:ext cx="1578935" cy="1137619"/>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grpSp>
        <p:nvGrpSpPr>
          <p:cNvPr id="14" name="Group 13"/>
          <p:cNvGrpSpPr/>
          <p:nvPr/>
        </p:nvGrpSpPr>
        <p:grpSpPr>
          <a:xfrm>
            <a:off x="1893888" y="1894811"/>
            <a:ext cx="1245089" cy="1253797"/>
            <a:chOff x="4358507" y="3686591"/>
            <a:chExt cx="1245089" cy="1253797"/>
          </a:xfrm>
        </p:grpSpPr>
        <p:sp>
          <p:nvSpPr>
            <p:cNvPr id="12"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13"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sp>
        <p:nvSpPr>
          <p:cNvPr id="18" name="Oval 10"/>
          <p:cNvSpPr>
            <a:spLocks noChangeArrowheads="1"/>
          </p:cNvSpPr>
          <p:nvPr/>
        </p:nvSpPr>
        <p:spPr bwMode="auto">
          <a:xfrm>
            <a:off x="1317824" y="6388968"/>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400" b="1" dirty="0" smtClean="0">
                <a:solidFill>
                  <a:schemeClr val="accent2"/>
                </a:solidFill>
              </a:rPr>
              <a:t>Party Alias</a:t>
            </a:r>
          </a:p>
          <a:p>
            <a:pPr>
              <a:defRPr/>
            </a:pPr>
            <a:endParaRPr lang="en-US" sz="2400" b="1" dirty="0">
              <a:solidFill>
                <a:schemeClr val="accent2"/>
              </a:solidFill>
            </a:endParaRPr>
          </a:p>
        </p:txBody>
      </p:sp>
      <p:sp>
        <p:nvSpPr>
          <p:cNvPr id="19" name="Block Arc 18"/>
          <p:cNvSpPr/>
          <p:nvPr/>
        </p:nvSpPr>
        <p:spPr bwMode="auto">
          <a:xfrm rot="10800000">
            <a:off x="1317824" y="7037040"/>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 name="Oval 10"/>
          <p:cNvSpPr>
            <a:spLocks noChangeArrowheads="1"/>
          </p:cNvSpPr>
          <p:nvPr/>
        </p:nvSpPr>
        <p:spPr bwMode="auto">
          <a:xfrm>
            <a:off x="4846216" y="6388968"/>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000" b="1" dirty="0" smtClean="0">
                <a:solidFill>
                  <a:schemeClr val="accent2"/>
                </a:solidFill>
              </a:rPr>
              <a:t>Source Book</a:t>
            </a:r>
            <a:endParaRPr lang="en-US" sz="2000" b="1" dirty="0">
              <a:solidFill>
                <a:schemeClr val="accent2"/>
              </a:solidFill>
            </a:endParaRPr>
          </a:p>
        </p:txBody>
      </p:sp>
      <p:sp>
        <p:nvSpPr>
          <p:cNvPr id="21" name="Block Arc 20"/>
          <p:cNvSpPr/>
          <p:nvPr/>
        </p:nvSpPr>
        <p:spPr bwMode="auto">
          <a:xfrm rot="10800000">
            <a:off x="4846216" y="7037040"/>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 name="Oval 10"/>
          <p:cNvSpPr>
            <a:spLocks noChangeArrowheads="1"/>
          </p:cNvSpPr>
          <p:nvPr/>
        </p:nvSpPr>
        <p:spPr bwMode="auto">
          <a:xfrm>
            <a:off x="7438504" y="6388967"/>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3000" b="1" dirty="0" err="1" smtClean="0">
                <a:solidFill>
                  <a:schemeClr val="accent2"/>
                </a:solidFill>
              </a:rPr>
              <a:t>Ccy</a:t>
            </a:r>
            <a:endParaRPr lang="en-US" sz="3000" b="1" dirty="0">
              <a:solidFill>
                <a:schemeClr val="accent2"/>
              </a:solidFill>
            </a:endParaRPr>
          </a:p>
        </p:txBody>
      </p:sp>
      <p:sp>
        <p:nvSpPr>
          <p:cNvPr id="25" name="Block Arc 24"/>
          <p:cNvSpPr/>
          <p:nvPr/>
        </p:nvSpPr>
        <p:spPr bwMode="auto">
          <a:xfrm rot="10800000">
            <a:off x="7438504" y="7037039"/>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6" name="Group 25"/>
          <p:cNvGrpSpPr/>
          <p:nvPr/>
        </p:nvGrpSpPr>
        <p:grpSpPr>
          <a:xfrm>
            <a:off x="3838104" y="1894811"/>
            <a:ext cx="1245089" cy="1253797"/>
            <a:chOff x="4358507" y="3686591"/>
            <a:chExt cx="1245089" cy="1253797"/>
          </a:xfrm>
        </p:grpSpPr>
        <p:sp>
          <p:nvSpPr>
            <p:cNvPr id="27"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28"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grpSp>
        <p:nvGrpSpPr>
          <p:cNvPr id="29" name="Group 28"/>
          <p:cNvGrpSpPr/>
          <p:nvPr/>
        </p:nvGrpSpPr>
        <p:grpSpPr>
          <a:xfrm>
            <a:off x="5689359" y="1894811"/>
            <a:ext cx="1245089" cy="1253797"/>
            <a:chOff x="4358507" y="3686591"/>
            <a:chExt cx="1245089" cy="1253797"/>
          </a:xfrm>
        </p:grpSpPr>
        <p:sp>
          <p:nvSpPr>
            <p:cNvPr id="30"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31"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cxnSp>
        <p:nvCxnSpPr>
          <p:cNvPr id="35" name="Curved Connector 34"/>
          <p:cNvCxnSpPr>
            <a:endCxn id="18" idx="0"/>
          </p:cNvCxnSpPr>
          <p:nvPr/>
        </p:nvCxnSpPr>
        <p:spPr bwMode="auto">
          <a:xfrm rot="10800000" flipV="1">
            <a:off x="2001900" y="5812904"/>
            <a:ext cx="1188132" cy="576064"/>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cxnSp>
        <p:nvCxnSpPr>
          <p:cNvPr id="40" name="Curved Connector 39"/>
          <p:cNvCxnSpPr>
            <a:endCxn id="24" idx="0"/>
          </p:cNvCxnSpPr>
          <p:nvPr/>
        </p:nvCxnSpPr>
        <p:spPr bwMode="auto">
          <a:xfrm>
            <a:off x="4198144" y="5812904"/>
            <a:ext cx="3924436" cy="576063"/>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cxnSp>
        <p:nvCxnSpPr>
          <p:cNvPr id="43" name="Curved Connector 42"/>
          <p:cNvCxnSpPr>
            <a:endCxn id="20" idx="0"/>
          </p:cNvCxnSpPr>
          <p:nvPr/>
        </p:nvCxnSpPr>
        <p:spPr bwMode="auto">
          <a:xfrm>
            <a:off x="3838104" y="5956920"/>
            <a:ext cx="1692188" cy="432048"/>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sp>
        <p:nvSpPr>
          <p:cNvPr id="11" name="Block Arc 10"/>
          <p:cNvSpPr/>
          <p:nvPr/>
        </p:nvSpPr>
        <p:spPr bwMode="auto">
          <a:xfrm rot="10800000">
            <a:off x="2974008" y="5164832"/>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67" name="Straight Connector 66"/>
          <p:cNvCxnSpPr/>
          <p:nvPr/>
        </p:nvCxnSpPr>
        <p:spPr bwMode="auto">
          <a:xfrm>
            <a:off x="3766096" y="4156720"/>
            <a:ext cx="6916249" cy="36874"/>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8" name="Folded Corner 67"/>
          <p:cNvSpPr/>
          <p:nvPr/>
        </p:nvSpPr>
        <p:spPr bwMode="auto">
          <a:xfrm>
            <a:off x="8302600" y="4300736"/>
            <a:ext cx="3456384" cy="1368152"/>
          </a:xfrm>
          <a:prstGeom prst="foldedCorner">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Data Layer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(All </a:t>
            </a:r>
            <a:r>
              <a:rPr kumimoji="0" lang="en-US" sz="30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Normalised</a:t>
            </a:r>
            <a:r>
              <a:rPr kumimoji="0" lang="en-US" sz="30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a:t>
            </a:r>
            <a:endParaRPr kumimoji="0" lang="en-US" sz="30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9" name="Folded Corner 68"/>
          <p:cNvSpPr/>
          <p:nvPr/>
        </p:nvSpPr>
        <p:spPr bwMode="auto">
          <a:xfrm>
            <a:off x="8302600" y="2572544"/>
            <a:ext cx="3456384" cy="1512168"/>
          </a:xfrm>
          <a:prstGeom prst="foldedCorner">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Query Layer</a:t>
            </a:r>
          </a:p>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(With connected dimension Caches)</a:t>
            </a:r>
            <a:endParaRPr kumimoji="0" lang="en-US" sz="30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1" name="TextBox 80"/>
          <p:cNvSpPr txBox="1"/>
          <p:nvPr/>
        </p:nvSpPr>
        <p:spPr>
          <a:xfrm>
            <a:off x="1461840" y="3004592"/>
            <a:ext cx="2400656" cy="646331"/>
          </a:xfrm>
          <a:prstGeom prst="rect">
            <a:avLst/>
          </a:prstGeom>
          <a:noFill/>
        </p:spPr>
        <p:txBody>
          <a:bodyPr wrap="none" rtlCol="0">
            <a:spAutoFit/>
          </a:bodyPr>
          <a:lstStyle/>
          <a:p>
            <a:r>
              <a:rPr lang="en-US" sz="3600" dirty="0" smtClean="0"/>
              <a:t>Save Trade</a:t>
            </a:r>
            <a:endParaRPr lang="en-US" sz="3600" dirty="0"/>
          </a:p>
        </p:txBody>
      </p:sp>
      <p:cxnSp>
        <p:nvCxnSpPr>
          <p:cNvPr id="90" name="Straight Connector 89"/>
          <p:cNvCxnSpPr/>
          <p:nvPr/>
        </p:nvCxnSpPr>
        <p:spPr bwMode="auto">
          <a:xfrm>
            <a:off x="237704" y="4156720"/>
            <a:ext cx="3096344"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99" name="TextBox 98"/>
          <p:cNvSpPr txBox="1"/>
          <p:nvPr/>
        </p:nvSpPr>
        <p:spPr>
          <a:xfrm>
            <a:off x="9454728" y="5884912"/>
            <a:ext cx="2808312" cy="1138773"/>
          </a:xfrm>
          <a:prstGeom prst="rect">
            <a:avLst/>
          </a:prstGeom>
          <a:noFill/>
        </p:spPr>
        <p:txBody>
          <a:bodyPr wrap="square" rtlCol="0">
            <a:spAutoFit/>
          </a:bodyPr>
          <a:lstStyle/>
          <a:p>
            <a:pPr algn="l"/>
            <a:r>
              <a:rPr lang="en-US" sz="3400" dirty="0" smtClean="0">
                <a:latin typeface="Lucida Grande"/>
                <a:ea typeface="Lucida Grande"/>
                <a:cs typeface="Lucida Grande"/>
              </a:rPr>
              <a:t>Partitioned </a:t>
            </a:r>
          </a:p>
          <a:p>
            <a:pPr algn="l"/>
            <a:r>
              <a:rPr lang="en-US" sz="3400" dirty="0" smtClean="0">
                <a:latin typeface="Lucida Grande"/>
                <a:ea typeface="Lucida Grande"/>
                <a:cs typeface="Lucida Grande"/>
              </a:rPr>
              <a:t>Cache</a:t>
            </a:r>
          </a:p>
        </p:txBody>
      </p:sp>
      <p:cxnSp>
        <p:nvCxnSpPr>
          <p:cNvPr id="100" name="Straight Arrow Connector 99"/>
          <p:cNvCxnSpPr>
            <a:stCxn id="99" idx="1"/>
          </p:cNvCxnSpPr>
          <p:nvPr/>
        </p:nvCxnSpPr>
        <p:spPr bwMode="auto">
          <a:xfrm flipH="1">
            <a:off x="8734648" y="6454299"/>
            <a:ext cx="720080" cy="222701"/>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105" name="TextBox 104"/>
          <p:cNvSpPr txBox="1"/>
          <p:nvPr/>
        </p:nvSpPr>
        <p:spPr>
          <a:xfrm>
            <a:off x="309712" y="4444752"/>
            <a:ext cx="1800200" cy="1138773"/>
          </a:xfrm>
          <a:prstGeom prst="rect">
            <a:avLst/>
          </a:prstGeom>
          <a:noFill/>
        </p:spPr>
        <p:txBody>
          <a:bodyPr wrap="square" rtlCol="0">
            <a:spAutoFit/>
          </a:bodyPr>
          <a:lstStyle/>
          <a:p>
            <a:pPr algn="l"/>
            <a:r>
              <a:rPr lang="en-US" sz="3400" dirty="0" smtClean="0">
                <a:latin typeface="Lucida Grande"/>
                <a:ea typeface="Lucida Grande"/>
                <a:cs typeface="Lucida Grande"/>
              </a:rPr>
              <a:t>Cache Store</a:t>
            </a:r>
          </a:p>
        </p:txBody>
      </p:sp>
      <p:cxnSp>
        <p:nvCxnSpPr>
          <p:cNvPr id="106" name="Straight Arrow Connector 105"/>
          <p:cNvCxnSpPr/>
          <p:nvPr/>
        </p:nvCxnSpPr>
        <p:spPr bwMode="auto">
          <a:xfrm>
            <a:off x="2109912" y="5020816"/>
            <a:ext cx="792088" cy="648072"/>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33" name="TextBox 32"/>
          <p:cNvSpPr txBox="1"/>
          <p:nvPr/>
        </p:nvSpPr>
        <p:spPr>
          <a:xfrm>
            <a:off x="3046016" y="6244952"/>
            <a:ext cx="1800200" cy="615553"/>
          </a:xfrm>
          <a:prstGeom prst="rect">
            <a:avLst/>
          </a:prstGeom>
          <a:noFill/>
        </p:spPr>
        <p:txBody>
          <a:bodyPr wrap="square" rtlCol="0">
            <a:spAutoFit/>
          </a:bodyPr>
          <a:lstStyle/>
          <a:p>
            <a:pPr algn="l"/>
            <a:r>
              <a:rPr lang="en-US" sz="3400" dirty="0" smtClean="0">
                <a:latin typeface="Lucida Grande"/>
                <a:ea typeface="Lucida Grande"/>
                <a:cs typeface="Lucida Grande"/>
              </a:rPr>
              <a:t>Trigger</a:t>
            </a:r>
          </a:p>
        </p:txBody>
      </p:sp>
      <p:cxnSp>
        <p:nvCxnSpPr>
          <p:cNvPr id="34" name="Straight Arrow Connector 33"/>
          <p:cNvCxnSpPr>
            <a:stCxn id="33" idx="1"/>
          </p:cNvCxnSpPr>
          <p:nvPr/>
        </p:nvCxnSpPr>
        <p:spPr bwMode="auto">
          <a:xfrm flipH="1" flipV="1">
            <a:off x="2325936" y="6316960"/>
            <a:ext cx="720080" cy="235769"/>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39" name="Oval 38"/>
          <p:cNvSpPr/>
          <p:nvPr/>
        </p:nvSpPr>
        <p:spPr bwMode="auto">
          <a:xfrm>
            <a:off x="1821880" y="6172944"/>
            <a:ext cx="432048" cy="432048"/>
          </a:xfrm>
          <a:prstGeom prst="ellipse">
            <a:avLst/>
          </a:prstGeom>
          <a:solidFill>
            <a:srgbClr val="FFFF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1" name="Oval 40"/>
          <p:cNvSpPr/>
          <p:nvPr/>
        </p:nvSpPr>
        <p:spPr bwMode="auto">
          <a:xfrm>
            <a:off x="5278264" y="6172944"/>
            <a:ext cx="432048" cy="432048"/>
          </a:xfrm>
          <a:prstGeom prst="ellipse">
            <a:avLst/>
          </a:prstGeom>
          <a:solidFill>
            <a:srgbClr val="FFFF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2" name="Oval 41"/>
          <p:cNvSpPr/>
          <p:nvPr/>
        </p:nvSpPr>
        <p:spPr bwMode="auto">
          <a:xfrm>
            <a:off x="7870552" y="6172944"/>
            <a:ext cx="432048" cy="432048"/>
          </a:xfrm>
          <a:prstGeom prst="ellipse">
            <a:avLst/>
          </a:prstGeom>
          <a:solidFill>
            <a:srgbClr val="FFFF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4377883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1" nodeType="clickEffect">
                                  <p:stCondLst>
                                    <p:cond delay="0"/>
                                  </p:stCondLst>
                                  <p:childTnLst>
                                    <p:animClr clrSpc="rgb" dir="cw">
                                      <p:cBhvr override="childStyle">
                                        <p:cTn id="16" dur="500" autoRev="1" fill="remove"/>
                                        <p:tgtEl>
                                          <p:spTgt spid="11"/>
                                        </p:tgtEl>
                                        <p:attrNameLst>
                                          <p:attrName>style.color</p:attrName>
                                        </p:attrNameLst>
                                      </p:cBhvr>
                                      <p:to>
                                        <a:schemeClr val="bg1"/>
                                      </p:to>
                                    </p:animClr>
                                    <p:animClr clrSpc="rgb" dir="cw">
                                      <p:cBhvr>
                                        <p:cTn id="17" dur="500" autoRev="1" fill="remove"/>
                                        <p:tgtEl>
                                          <p:spTgt spid="11"/>
                                        </p:tgtEl>
                                        <p:attrNameLst>
                                          <p:attrName>fillcolor</p:attrName>
                                        </p:attrNameLst>
                                      </p:cBhvr>
                                      <p:to>
                                        <a:schemeClr val="bg1"/>
                                      </p:to>
                                    </p:animClr>
                                    <p:set>
                                      <p:cBhvr>
                                        <p:cTn id="18" dur="500" autoRev="1" fill="remove"/>
                                        <p:tgtEl>
                                          <p:spTgt spid="11"/>
                                        </p:tgtEl>
                                        <p:attrNameLst>
                                          <p:attrName>fill.type</p:attrName>
                                        </p:attrNameLst>
                                      </p:cBhvr>
                                      <p:to>
                                        <p:strVal val="solid"/>
                                      </p:to>
                                    </p:set>
                                    <p:set>
                                      <p:cBhvr>
                                        <p:cTn id="19" dur="500" autoRev="1" fill="remove"/>
                                        <p:tgtEl>
                                          <p:spTgt spid="11"/>
                                        </p:tgtEl>
                                        <p:attrNameLst>
                                          <p:attrName>fill.on</p:attrName>
                                        </p:attrNameLst>
                                      </p:cBhvr>
                                      <p:to>
                                        <p:strVal val="true"/>
                                      </p:to>
                                    </p:set>
                                  </p:childTnLst>
                                </p:cTn>
                              </p:par>
                            </p:childTnLst>
                          </p:cTn>
                        </p:par>
                        <p:par>
                          <p:cTn id="20" fill="hold">
                            <p:stCondLst>
                              <p:cond delay="1000"/>
                            </p:stCondLst>
                            <p:childTnLst>
                              <p:par>
                                <p:cTn id="21" presetID="27" presetClass="emph" presetSubtype="0" fill="remove" grpId="0" nodeType="afterEffect">
                                  <p:stCondLst>
                                    <p:cond delay="0"/>
                                  </p:stCondLst>
                                  <p:childTnLst>
                                    <p:animClr clrSpc="rgb" dir="cw">
                                      <p:cBhvr override="childStyle">
                                        <p:cTn id="22" dur="500" autoRev="1" fill="remove"/>
                                        <p:tgtEl>
                                          <p:spTgt spid="11"/>
                                        </p:tgtEl>
                                        <p:attrNameLst>
                                          <p:attrName>style.color</p:attrName>
                                        </p:attrNameLst>
                                      </p:cBhvr>
                                      <p:to>
                                        <a:schemeClr val="bg1"/>
                                      </p:to>
                                    </p:animClr>
                                    <p:animClr clrSpc="rgb" dir="cw">
                                      <p:cBhvr>
                                        <p:cTn id="23" dur="500" autoRev="1" fill="remove"/>
                                        <p:tgtEl>
                                          <p:spTgt spid="11"/>
                                        </p:tgtEl>
                                        <p:attrNameLst>
                                          <p:attrName>fillcolor</p:attrName>
                                        </p:attrNameLst>
                                      </p:cBhvr>
                                      <p:to>
                                        <a:schemeClr val="bg1"/>
                                      </p:to>
                                    </p:animClr>
                                    <p:set>
                                      <p:cBhvr>
                                        <p:cTn id="24" dur="500" autoRev="1" fill="remove"/>
                                        <p:tgtEl>
                                          <p:spTgt spid="11"/>
                                        </p:tgtEl>
                                        <p:attrNameLst>
                                          <p:attrName>fill.type</p:attrName>
                                        </p:attrNameLst>
                                      </p:cBhvr>
                                      <p:to>
                                        <p:strVal val="solid"/>
                                      </p:to>
                                    </p:set>
                                    <p:set>
                                      <p:cBhvr>
                                        <p:cTn id="25" dur="500" autoRev="1" fill="remove"/>
                                        <p:tgtEl>
                                          <p:spTgt spid="11"/>
                                        </p:tgtEl>
                                        <p:attrNameLst>
                                          <p:attrName>fill.on</p:attrName>
                                        </p:attrNameLst>
                                      </p:cBhvr>
                                      <p:to>
                                        <p:strVal val="true"/>
                                      </p:to>
                                    </p:se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81"/>
                                        </p:tgtEl>
                                      </p:cBhvr>
                                    </p:animEffect>
                                    <p:set>
                                      <p:cBhvr>
                                        <p:cTn id="37" dur="1" fill="hold">
                                          <p:stCondLst>
                                            <p:cond delay="499"/>
                                          </p:stCondLst>
                                        </p:cTn>
                                        <p:tgtEl>
                                          <p:spTgt spid="8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1" grpId="0"/>
      <p:bldP spid="105" grpId="0"/>
      <p:bldP spid="3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This updates the connected caches</a:t>
            </a:r>
            <a:endParaRPr lang="en-US" sz="4400" dirty="0"/>
          </a:p>
        </p:txBody>
      </p:sp>
      <p:sp>
        <p:nvSpPr>
          <p:cNvPr id="4" name="Oval 10"/>
          <p:cNvSpPr>
            <a:spLocks noChangeArrowheads="1"/>
          </p:cNvSpPr>
          <p:nvPr/>
        </p:nvSpPr>
        <p:spPr bwMode="auto">
          <a:xfrm>
            <a:off x="2974008" y="4516760"/>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600" b="1" dirty="0" smtClean="0">
                <a:solidFill>
                  <a:schemeClr val="accent2"/>
                </a:solidFill>
              </a:rPr>
              <a:t>Trade</a:t>
            </a:r>
            <a:endParaRPr lang="en-US" sz="2600" b="1" dirty="0">
              <a:solidFill>
                <a:schemeClr val="accent2"/>
              </a:solidFill>
            </a:endParaRPr>
          </a:p>
        </p:txBody>
      </p:sp>
      <p:cxnSp>
        <p:nvCxnSpPr>
          <p:cNvPr id="7" name="Curved Connector 6"/>
          <p:cNvCxnSpPr>
            <a:stCxn id="13" idx="4"/>
            <a:endCxn id="4" idx="0"/>
          </p:cNvCxnSpPr>
          <p:nvPr/>
        </p:nvCxnSpPr>
        <p:spPr bwMode="auto">
          <a:xfrm rot="16200000" flipH="1">
            <a:off x="2299807" y="3158482"/>
            <a:ext cx="1578935" cy="1137619"/>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grpSp>
        <p:nvGrpSpPr>
          <p:cNvPr id="14" name="Group 13"/>
          <p:cNvGrpSpPr/>
          <p:nvPr/>
        </p:nvGrpSpPr>
        <p:grpSpPr>
          <a:xfrm>
            <a:off x="1893888" y="1894811"/>
            <a:ext cx="1245089" cy="1253797"/>
            <a:chOff x="4358507" y="3686591"/>
            <a:chExt cx="1245089" cy="1253797"/>
          </a:xfrm>
        </p:grpSpPr>
        <p:sp>
          <p:nvSpPr>
            <p:cNvPr id="12"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13"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sp>
        <p:nvSpPr>
          <p:cNvPr id="18" name="Oval 10"/>
          <p:cNvSpPr>
            <a:spLocks noChangeArrowheads="1"/>
          </p:cNvSpPr>
          <p:nvPr/>
        </p:nvSpPr>
        <p:spPr bwMode="auto">
          <a:xfrm>
            <a:off x="1317824" y="6388968"/>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400" b="1" dirty="0" smtClean="0">
                <a:solidFill>
                  <a:schemeClr val="accent2"/>
                </a:solidFill>
              </a:rPr>
              <a:t>Party Alias</a:t>
            </a:r>
          </a:p>
          <a:p>
            <a:pPr>
              <a:defRPr/>
            </a:pPr>
            <a:endParaRPr lang="en-US" sz="2400" b="1" dirty="0">
              <a:solidFill>
                <a:schemeClr val="accent2"/>
              </a:solidFill>
            </a:endParaRPr>
          </a:p>
        </p:txBody>
      </p:sp>
      <p:sp>
        <p:nvSpPr>
          <p:cNvPr id="19" name="Block Arc 18"/>
          <p:cNvSpPr/>
          <p:nvPr/>
        </p:nvSpPr>
        <p:spPr bwMode="auto">
          <a:xfrm rot="10800000">
            <a:off x="1317824" y="7037040"/>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 name="Oval 10"/>
          <p:cNvSpPr>
            <a:spLocks noChangeArrowheads="1"/>
          </p:cNvSpPr>
          <p:nvPr/>
        </p:nvSpPr>
        <p:spPr bwMode="auto">
          <a:xfrm>
            <a:off x="4846216" y="6388968"/>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000" b="1" dirty="0" smtClean="0">
                <a:solidFill>
                  <a:schemeClr val="accent2"/>
                </a:solidFill>
              </a:rPr>
              <a:t>Source Book</a:t>
            </a:r>
            <a:endParaRPr lang="en-US" sz="2000" b="1" dirty="0">
              <a:solidFill>
                <a:schemeClr val="accent2"/>
              </a:solidFill>
            </a:endParaRPr>
          </a:p>
        </p:txBody>
      </p:sp>
      <p:sp>
        <p:nvSpPr>
          <p:cNvPr id="21" name="Block Arc 20"/>
          <p:cNvSpPr/>
          <p:nvPr/>
        </p:nvSpPr>
        <p:spPr bwMode="auto">
          <a:xfrm rot="10800000">
            <a:off x="4846216" y="7037040"/>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 name="Oval 10"/>
          <p:cNvSpPr>
            <a:spLocks noChangeArrowheads="1"/>
          </p:cNvSpPr>
          <p:nvPr/>
        </p:nvSpPr>
        <p:spPr bwMode="auto">
          <a:xfrm>
            <a:off x="7438504" y="6388967"/>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3000" b="1" dirty="0" err="1" smtClean="0">
                <a:solidFill>
                  <a:schemeClr val="accent2"/>
                </a:solidFill>
              </a:rPr>
              <a:t>Ccy</a:t>
            </a:r>
            <a:endParaRPr lang="en-US" sz="3000" b="1" dirty="0">
              <a:solidFill>
                <a:schemeClr val="accent2"/>
              </a:solidFill>
            </a:endParaRPr>
          </a:p>
        </p:txBody>
      </p:sp>
      <p:sp>
        <p:nvSpPr>
          <p:cNvPr id="25" name="Block Arc 24"/>
          <p:cNvSpPr/>
          <p:nvPr/>
        </p:nvSpPr>
        <p:spPr bwMode="auto">
          <a:xfrm rot="10800000">
            <a:off x="7438504" y="7037039"/>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6" name="Group 25"/>
          <p:cNvGrpSpPr/>
          <p:nvPr/>
        </p:nvGrpSpPr>
        <p:grpSpPr>
          <a:xfrm>
            <a:off x="3838104" y="1894811"/>
            <a:ext cx="1245089" cy="1253797"/>
            <a:chOff x="4358507" y="3686591"/>
            <a:chExt cx="1245089" cy="1253797"/>
          </a:xfrm>
        </p:grpSpPr>
        <p:sp>
          <p:nvSpPr>
            <p:cNvPr id="27"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28"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grpSp>
        <p:nvGrpSpPr>
          <p:cNvPr id="29" name="Group 28"/>
          <p:cNvGrpSpPr/>
          <p:nvPr/>
        </p:nvGrpSpPr>
        <p:grpSpPr>
          <a:xfrm>
            <a:off x="5689359" y="1894811"/>
            <a:ext cx="1245089" cy="1253797"/>
            <a:chOff x="4358507" y="3686591"/>
            <a:chExt cx="1245089" cy="1253797"/>
          </a:xfrm>
        </p:grpSpPr>
        <p:sp>
          <p:nvSpPr>
            <p:cNvPr id="30"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31"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cxnSp>
        <p:nvCxnSpPr>
          <p:cNvPr id="35" name="Curved Connector 34"/>
          <p:cNvCxnSpPr>
            <a:endCxn id="18" idx="0"/>
          </p:cNvCxnSpPr>
          <p:nvPr/>
        </p:nvCxnSpPr>
        <p:spPr bwMode="auto">
          <a:xfrm rot="10800000" flipV="1">
            <a:off x="2001900" y="5812904"/>
            <a:ext cx="1188132" cy="576064"/>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cxnSp>
        <p:nvCxnSpPr>
          <p:cNvPr id="40" name="Curved Connector 39"/>
          <p:cNvCxnSpPr>
            <a:endCxn id="24" idx="0"/>
          </p:cNvCxnSpPr>
          <p:nvPr/>
        </p:nvCxnSpPr>
        <p:spPr bwMode="auto">
          <a:xfrm>
            <a:off x="4198144" y="5812904"/>
            <a:ext cx="3924436" cy="576063"/>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cxnSp>
        <p:nvCxnSpPr>
          <p:cNvPr id="43" name="Curved Connector 42"/>
          <p:cNvCxnSpPr>
            <a:endCxn id="20" idx="0"/>
          </p:cNvCxnSpPr>
          <p:nvPr/>
        </p:nvCxnSpPr>
        <p:spPr bwMode="auto">
          <a:xfrm>
            <a:off x="3838104" y="5956920"/>
            <a:ext cx="1692188" cy="432048"/>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sp>
        <p:nvSpPr>
          <p:cNvPr id="11" name="Block Arc 10"/>
          <p:cNvSpPr/>
          <p:nvPr/>
        </p:nvSpPr>
        <p:spPr bwMode="auto">
          <a:xfrm rot="10800000">
            <a:off x="2974008" y="5164832"/>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67" name="Straight Connector 66"/>
          <p:cNvCxnSpPr/>
          <p:nvPr/>
        </p:nvCxnSpPr>
        <p:spPr bwMode="auto">
          <a:xfrm>
            <a:off x="3766096" y="4156720"/>
            <a:ext cx="6916249" cy="36874"/>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8" name="Folded Corner 67"/>
          <p:cNvSpPr/>
          <p:nvPr/>
        </p:nvSpPr>
        <p:spPr bwMode="auto">
          <a:xfrm>
            <a:off x="8302600" y="4300736"/>
            <a:ext cx="3456384" cy="1368152"/>
          </a:xfrm>
          <a:prstGeom prst="foldedCorner">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Data Layer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(All </a:t>
            </a:r>
            <a:r>
              <a:rPr kumimoji="0" lang="en-US" sz="30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Normalised</a:t>
            </a:r>
            <a:r>
              <a:rPr kumimoji="0" lang="en-US" sz="30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a:t>
            </a:r>
            <a:endParaRPr kumimoji="0" lang="en-US" sz="30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9" name="Folded Corner 68"/>
          <p:cNvSpPr/>
          <p:nvPr/>
        </p:nvSpPr>
        <p:spPr bwMode="auto">
          <a:xfrm>
            <a:off x="8302600" y="2572544"/>
            <a:ext cx="3456384" cy="1512168"/>
          </a:xfrm>
          <a:prstGeom prst="foldedCorner">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Query Layer</a:t>
            </a:r>
          </a:p>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(With connected dimension Caches)</a:t>
            </a:r>
            <a:endParaRPr kumimoji="0" lang="en-US" sz="30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90" name="Straight Connector 89"/>
          <p:cNvCxnSpPr/>
          <p:nvPr/>
        </p:nvCxnSpPr>
        <p:spPr bwMode="auto">
          <a:xfrm>
            <a:off x="237704" y="4156720"/>
            <a:ext cx="3096344"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94" name="Circular Arrow 93"/>
          <p:cNvSpPr/>
          <p:nvPr/>
        </p:nvSpPr>
        <p:spPr bwMode="auto">
          <a:xfrm rot="16402588">
            <a:off x="401338" y="2571489"/>
            <a:ext cx="4363870" cy="4276293"/>
          </a:xfrm>
          <a:prstGeom prst="circularArrow">
            <a:avLst>
              <a:gd name="adj1" fmla="val 1777"/>
              <a:gd name="adj2" fmla="val 1309791"/>
              <a:gd name="adj3" fmla="val 19971441"/>
              <a:gd name="adj4" fmla="val 11949292"/>
              <a:gd name="adj5" fmla="val 12500"/>
            </a:avLst>
          </a:prstGeom>
          <a:ln>
            <a:solidFill>
              <a:srgbClr val="FFFF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5" name="Circular Arrow 94"/>
          <p:cNvSpPr/>
          <p:nvPr/>
        </p:nvSpPr>
        <p:spPr bwMode="auto">
          <a:xfrm rot="5197412" flipH="1">
            <a:off x="2615441" y="2479346"/>
            <a:ext cx="4670149" cy="4276293"/>
          </a:xfrm>
          <a:prstGeom prst="circularArrow">
            <a:avLst>
              <a:gd name="adj1" fmla="val 1777"/>
              <a:gd name="adj2" fmla="val 1309791"/>
              <a:gd name="adj3" fmla="val 19971441"/>
              <a:gd name="adj4" fmla="val 11949292"/>
              <a:gd name="adj5" fmla="val 12500"/>
            </a:avLst>
          </a:prstGeom>
          <a:ln>
            <a:solidFill>
              <a:srgbClr val="FFFF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6" name="Circular Arrow 95"/>
          <p:cNvSpPr/>
          <p:nvPr/>
        </p:nvSpPr>
        <p:spPr bwMode="auto">
          <a:xfrm rot="4507541" flipH="1">
            <a:off x="4719224" y="2470047"/>
            <a:ext cx="4935232" cy="4276293"/>
          </a:xfrm>
          <a:prstGeom prst="circularArrow">
            <a:avLst>
              <a:gd name="adj1" fmla="val 1777"/>
              <a:gd name="adj2" fmla="val 1309791"/>
              <a:gd name="adj3" fmla="val 19971441"/>
              <a:gd name="adj4" fmla="val 11949292"/>
              <a:gd name="adj5" fmla="val 12500"/>
            </a:avLst>
          </a:prstGeom>
          <a:ln>
            <a:solidFill>
              <a:srgbClr val="FFFF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 name="Oval 2"/>
          <p:cNvSpPr/>
          <p:nvPr/>
        </p:nvSpPr>
        <p:spPr bwMode="auto">
          <a:xfrm>
            <a:off x="1821880" y="6172944"/>
            <a:ext cx="432048" cy="432048"/>
          </a:xfrm>
          <a:prstGeom prst="ellipse">
            <a:avLst/>
          </a:prstGeom>
          <a:solidFill>
            <a:srgbClr val="FFFF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2" name="Oval 31"/>
          <p:cNvSpPr/>
          <p:nvPr/>
        </p:nvSpPr>
        <p:spPr bwMode="auto">
          <a:xfrm>
            <a:off x="5278264" y="6244952"/>
            <a:ext cx="432048" cy="432048"/>
          </a:xfrm>
          <a:prstGeom prst="ellipse">
            <a:avLst/>
          </a:prstGeom>
          <a:solidFill>
            <a:srgbClr val="FFFF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3" name="Oval 32"/>
          <p:cNvSpPr/>
          <p:nvPr/>
        </p:nvSpPr>
        <p:spPr bwMode="auto">
          <a:xfrm>
            <a:off x="7870552" y="6244952"/>
            <a:ext cx="432048" cy="432048"/>
          </a:xfrm>
          <a:prstGeom prst="ellipse">
            <a:avLst/>
          </a:prstGeom>
          <a:solidFill>
            <a:srgbClr val="FFFF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37536827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par>
                                <p:cTn id="10" presetID="27" presetClass="emph" presetSubtype="0" fill="remove" grpId="1" nodeType="withEffect">
                                  <p:stCondLst>
                                    <p:cond delay="0"/>
                                  </p:stCondLst>
                                  <p:childTnLst>
                                    <p:animClr clrSpc="rgb" dir="cw">
                                      <p:cBhvr override="childStyle">
                                        <p:cTn id="11" dur="250" autoRev="1" fill="remove"/>
                                        <p:tgtEl>
                                          <p:spTgt spid="3"/>
                                        </p:tgtEl>
                                        <p:attrNameLst>
                                          <p:attrName>style.color</p:attrName>
                                        </p:attrNameLst>
                                      </p:cBhvr>
                                      <p:to>
                                        <a:schemeClr val="bg1"/>
                                      </p:to>
                                    </p:animClr>
                                    <p:animClr clrSpc="rgb" dir="cw">
                                      <p:cBhvr>
                                        <p:cTn id="12" dur="250" autoRev="1" fill="remove"/>
                                        <p:tgtEl>
                                          <p:spTgt spid="3"/>
                                        </p:tgtEl>
                                        <p:attrNameLst>
                                          <p:attrName>fillcolor</p:attrName>
                                        </p:attrNameLst>
                                      </p:cBhvr>
                                      <p:to>
                                        <a:schemeClr val="bg1"/>
                                      </p:to>
                                    </p:animClr>
                                    <p:set>
                                      <p:cBhvr>
                                        <p:cTn id="13" dur="250" autoRev="1" fill="remove"/>
                                        <p:tgtEl>
                                          <p:spTgt spid="3"/>
                                        </p:tgtEl>
                                        <p:attrNameLst>
                                          <p:attrName>fill.type</p:attrName>
                                        </p:attrNameLst>
                                      </p:cBhvr>
                                      <p:to>
                                        <p:strVal val="solid"/>
                                      </p:to>
                                    </p:set>
                                    <p:set>
                                      <p:cBhvr>
                                        <p:cTn id="14" dur="250" autoRev="1" fill="remove"/>
                                        <p:tgtEl>
                                          <p:spTgt spid="3"/>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32"/>
                                        </p:tgtEl>
                                        <p:attrNameLst>
                                          <p:attrName>style.color</p:attrName>
                                        </p:attrNameLst>
                                      </p:cBhvr>
                                      <p:to>
                                        <a:schemeClr val="bg1"/>
                                      </p:to>
                                    </p:animClr>
                                    <p:animClr clrSpc="rgb" dir="cw">
                                      <p:cBhvr>
                                        <p:cTn id="17" dur="250" autoRev="1" fill="remove"/>
                                        <p:tgtEl>
                                          <p:spTgt spid="32"/>
                                        </p:tgtEl>
                                        <p:attrNameLst>
                                          <p:attrName>fillcolor</p:attrName>
                                        </p:attrNameLst>
                                      </p:cBhvr>
                                      <p:to>
                                        <a:schemeClr val="bg1"/>
                                      </p:to>
                                    </p:animClr>
                                    <p:set>
                                      <p:cBhvr>
                                        <p:cTn id="18" dur="250" autoRev="1" fill="remove"/>
                                        <p:tgtEl>
                                          <p:spTgt spid="32"/>
                                        </p:tgtEl>
                                        <p:attrNameLst>
                                          <p:attrName>fill.type</p:attrName>
                                        </p:attrNameLst>
                                      </p:cBhvr>
                                      <p:to>
                                        <p:strVal val="solid"/>
                                      </p:to>
                                    </p:set>
                                    <p:set>
                                      <p:cBhvr>
                                        <p:cTn id="19" dur="250" autoRev="1" fill="remove"/>
                                        <p:tgtEl>
                                          <p:spTgt spid="32"/>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33"/>
                                        </p:tgtEl>
                                        <p:attrNameLst>
                                          <p:attrName>style.color</p:attrName>
                                        </p:attrNameLst>
                                      </p:cBhvr>
                                      <p:to>
                                        <a:schemeClr val="bg1"/>
                                      </p:to>
                                    </p:animClr>
                                    <p:animClr clrSpc="rgb" dir="cw">
                                      <p:cBhvr>
                                        <p:cTn id="22" dur="250" autoRev="1" fill="remove"/>
                                        <p:tgtEl>
                                          <p:spTgt spid="33"/>
                                        </p:tgtEl>
                                        <p:attrNameLst>
                                          <p:attrName>fillcolor</p:attrName>
                                        </p:attrNameLst>
                                      </p:cBhvr>
                                      <p:to>
                                        <a:schemeClr val="bg1"/>
                                      </p:to>
                                    </p:animClr>
                                    <p:set>
                                      <p:cBhvr>
                                        <p:cTn id="23" dur="250" autoRev="1" fill="remove"/>
                                        <p:tgtEl>
                                          <p:spTgt spid="33"/>
                                        </p:tgtEl>
                                        <p:attrNameLst>
                                          <p:attrName>fill.type</p:attrName>
                                        </p:attrNameLst>
                                      </p:cBhvr>
                                      <p:to>
                                        <p:strVal val="solid"/>
                                      </p:to>
                                    </p:set>
                                    <p:set>
                                      <p:cBhvr>
                                        <p:cTn id="24" dur="250" autoRev="1" fill="remove"/>
                                        <p:tgtEl>
                                          <p:spTgt spid="33"/>
                                        </p:tgtEl>
                                        <p:attrNameLst>
                                          <p:attrName>fill.on</p:attrName>
                                        </p:attrNameLst>
                                      </p:cBhvr>
                                      <p:to>
                                        <p:strVal val="tru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3" grpId="0" animBg="1"/>
      <p:bldP spid="3" grpId="1" animBg="1"/>
      <p:bldP spid="32" grpId="0" animBg="1"/>
      <p:bldP spid="3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process </a:t>
            </a:r>
            <a:r>
              <a:rPr lang="en-US" sz="4400" dirty="0" err="1" smtClean="0"/>
              <a:t>recurses</a:t>
            </a:r>
            <a:r>
              <a:rPr lang="en-US" sz="4400" dirty="0" smtClean="0"/>
              <a:t> through the object graph</a:t>
            </a:r>
            <a:endParaRPr lang="en-US" sz="4400" dirty="0"/>
          </a:p>
        </p:txBody>
      </p:sp>
      <p:sp>
        <p:nvSpPr>
          <p:cNvPr id="4" name="Oval 10"/>
          <p:cNvSpPr>
            <a:spLocks noChangeArrowheads="1"/>
          </p:cNvSpPr>
          <p:nvPr/>
        </p:nvSpPr>
        <p:spPr bwMode="auto">
          <a:xfrm>
            <a:off x="2974008" y="4516760"/>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600" b="1" dirty="0" smtClean="0">
                <a:solidFill>
                  <a:schemeClr val="accent2"/>
                </a:solidFill>
              </a:rPr>
              <a:t>Trade</a:t>
            </a:r>
            <a:endParaRPr lang="en-US" sz="2600" b="1" dirty="0">
              <a:solidFill>
                <a:schemeClr val="accent2"/>
              </a:solidFill>
            </a:endParaRPr>
          </a:p>
        </p:txBody>
      </p:sp>
      <p:cxnSp>
        <p:nvCxnSpPr>
          <p:cNvPr id="7" name="Curved Connector 6"/>
          <p:cNvCxnSpPr>
            <a:stCxn id="13" idx="4"/>
            <a:endCxn id="4" idx="0"/>
          </p:cNvCxnSpPr>
          <p:nvPr/>
        </p:nvCxnSpPr>
        <p:spPr bwMode="auto">
          <a:xfrm rot="16200000" flipH="1">
            <a:off x="2299807" y="3158482"/>
            <a:ext cx="1578935" cy="1137619"/>
          </a:xfrm>
          <a:prstGeom prst="curvedConnector3">
            <a:avLst>
              <a:gd name="adj1" fmla="val 50000"/>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grpSp>
        <p:nvGrpSpPr>
          <p:cNvPr id="14" name="Group 13"/>
          <p:cNvGrpSpPr/>
          <p:nvPr/>
        </p:nvGrpSpPr>
        <p:grpSpPr>
          <a:xfrm>
            <a:off x="1893888" y="1894811"/>
            <a:ext cx="1245089" cy="1253797"/>
            <a:chOff x="4358507" y="3686591"/>
            <a:chExt cx="1245089" cy="1253797"/>
          </a:xfrm>
        </p:grpSpPr>
        <p:sp>
          <p:nvSpPr>
            <p:cNvPr id="12"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13"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sp>
        <p:nvSpPr>
          <p:cNvPr id="18" name="Oval 10"/>
          <p:cNvSpPr>
            <a:spLocks noChangeArrowheads="1"/>
          </p:cNvSpPr>
          <p:nvPr/>
        </p:nvSpPr>
        <p:spPr bwMode="auto">
          <a:xfrm>
            <a:off x="1317824" y="6388968"/>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400" b="1" dirty="0" smtClean="0">
                <a:solidFill>
                  <a:schemeClr val="accent2"/>
                </a:solidFill>
              </a:rPr>
              <a:t>Party Alias</a:t>
            </a:r>
          </a:p>
          <a:p>
            <a:pPr>
              <a:defRPr/>
            </a:pPr>
            <a:endParaRPr lang="en-US" sz="2400" b="1" dirty="0">
              <a:solidFill>
                <a:schemeClr val="accent2"/>
              </a:solidFill>
            </a:endParaRPr>
          </a:p>
        </p:txBody>
      </p:sp>
      <p:sp>
        <p:nvSpPr>
          <p:cNvPr id="19" name="Block Arc 18"/>
          <p:cNvSpPr/>
          <p:nvPr/>
        </p:nvSpPr>
        <p:spPr bwMode="auto">
          <a:xfrm rot="10800000">
            <a:off x="1317824" y="7037040"/>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0" name="Oval 10"/>
          <p:cNvSpPr>
            <a:spLocks noChangeArrowheads="1"/>
          </p:cNvSpPr>
          <p:nvPr/>
        </p:nvSpPr>
        <p:spPr bwMode="auto">
          <a:xfrm>
            <a:off x="4846216" y="6388968"/>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000" b="1" dirty="0" smtClean="0">
                <a:solidFill>
                  <a:schemeClr val="accent2"/>
                </a:solidFill>
              </a:rPr>
              <a:t>Source Book</a:t>
            </a:r>
            <a:endParaRPr lang="en-US" sz="2000" b="1" dirty="0">
              <a:solidFill>
                <a:schemeClr val="accent2"/>
              </a:solidFill>
            </a:endParaRPr>
          </a:p>
        </p:txBody>
      </p:sp>
      <p:sp>
        <p:nvSpPr>
          <p:cNvPr id="21" name="Block Arc 20"/>
          <p:cNvSpPr/>
          <p:nvPr/>
        </p:nvSpPr>
        <p:spPr bwMode="auto">
          <a:xfrm rot="10800000">
            <a:off x="4846216" y="7037040"/>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24" name="Oval 10"/>
          <p:cNvSpPr>
            <a:spLocks noChangeArrowheads="1"/>
          </p:cNvSpPr>
          <p:nvPr/>
        </p:nvSpPr>
        <p:spPr bwMode="auto">
          <a:xfrm>
            <a:off x="7438504" y="6388967"/>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3000" b="1" dirty="0" err="1" smtClean="0">
                <a:solidFill>
                  <a:schemeClr val="accent2"/>
                </a:solidFill>
              </a:rPr>
              <a:t>Ccy</a:t>
            </a:r>
            <a:endParaRPr lang="en-US" sz="3000" b="1" dirty="0">
              <a:solidFill>
                <a:schemeClr val="accent2"/>
              </a:solidFill>
            </a:endParaRPr>
          </a:p>
        </p:txBody>
      </p:sp>
      <p:sp>
        <p:nvSpPr>
          <p:cNvPr id="25" name="Block Arc 24"/>
          <p:cNvSpPr/>
          <p:nvPr/>
        </p:nvSpPr>
        <p:spPr bwMode="auto">
          <a:xfrm rot="10800000">
            <a:off x="7438504" y="7037039"/>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nvGrpSpPr>
          <p:cNvPr id="26" name="Group 25"/>
          <p:cNvGrpSpPr/>
          <p:nvPr/>
        </p:nvGrpSpPr>
        <p:grpSpPr>
          <a:xfrm>
            <a:off x="3838104" y="1894811"/>
            <a:ext cx="1245089" cy="1253797"/>
            <a:chOff x="4358507" y="3686591"/>
            <a:chExt cx="1245089" cy="1253797"/>
          </a:xfrm>
        </p:grpSpPr>
        <p:sp>
          <p:nvSpPr>
            <p:cNvPr id="27"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28"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grpSp>
        <p:nvGrpSpPr>
          <p:cNvPr id="29" name="Group 28"/>
          <p:cNvGrpSpPr/>
          <p:nvPr/>
        </p:nvGrpSpPr>
        <p:grpSpPr>
          <a:xfrm>
            <a:off x="5689359" y="1894811"/>
            <a:ext cx="1245089" cy="1253797"/>
            <a:chOff x="4358507" y="3686591"/>
            <a:chExt cx="1245089" cy="1253797"/>
          </a:xfrm>
        </p:grpSpPr>
        <p:sp>
          <p:nvSpPr>
            <p:cNvPr id="30" name="AutoShape 9"/>
            <p:cNvSpPr>
              <a:spLocks noChangeArrowheads="1"/>
            </p:cNvSpPr>
            <p:nvPr/>
          </p:nvSpPr>
          <p:spPr bwMode="auto">
            <a:xfrm>
              <a:off x="4358507" y="3686591"/>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31" name="Oval 10"/>
            <p:cNvSpPr>
              <a:spLocks noChangeArrowheads="1"/>
            </p:cNvSpPr>
            <p:nvPr/>
          </p:nvSpPr>
          <p:spPr bwMode="auto">
            <a:xfrm>
              <a:off x="4566943" y="3893323"/>
              <a:ext cx="836282"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cxnSp>
        <p:nvCxnSpPr>
          <p:cNvPr id="35" name="Curved Connector 34"/>
          <p:cNvCxnSpPr>
            <a:endCxn id="18" idx="0"/>
          </p:cNvCxnSpPr>
          <p:nvPr/>
        </p:nvCxnSpPr>
        <p:spPr bwMode="auto">
          <a:xfrm rot="10800000" flipV="1">
            <a:off x="2001900" y="5812904"/>
            <a:ext cx="1188132" cy="576064"/>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cxnSp>
        <p:nvCxnSpPr>
          <p:cNvPr id="40" name="Curved Connector 39"/>
          <p:cNvCxnSpPr>
            <a:endCxn id="24" idx="0"/>
          </p:cNvCxnSpPr>
          <p:nvPr/>
        </p:nvCxnSpPr>
        <p:spPr bwMode="auto">
          <a:xfrm>
            <a:off x="4198144" y="5812904"/>
            <a:ext cx="3924436" cy="576063"/>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cxnSp>
        <p:nvCxnSpPr>
          <p:cNvPr id="43" name="Curved Connector 42"/>
          <p:cNvCxnSpPr>
            <a:endCxn id="20" idx="0"/>
          </p:cNvCxnSpPr>
          <p:nvPr/>
        </p:nvCxnSpPr>
        <p:spPr bwMode="auto">
          <a:xfrm>
            <a:off x="3838104" y="5956920"/>
            <a:ext cx="1692188" cy="432048"/>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sp>
        <p:nvSpPr>
          <p:cNvPr id="11" name="Block Arc 10"/>
          <p:cNvSpPr/>
          <p:nvPr/>
        </p:nvSpPr>
        <p:spPr bwMode="auto">
          <a:xfrm rot="10800000">
            <a:off x="2974008" y="5164832"/>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49" name="Oval 10"/>
          <p:cNvSpPr>
            <a:spLocks noChangeArrowheads="1"/>
          </p:cNvSpPr>
          <p:nvPr/>
        </p:nvSpPr>
        <p:spPr bwMode="auto">
          <a:xfrm>
            <a:off x="3118024" y="7901136"/>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400" b="1" dirty="0" smtClean="0">
                <a:solidFill>
                  <a:schemeClr val="accent2"/>
                </a:solidFill>
              </a:rPr>
              <a:t>Party</a:t>
            </a:r>
          </a:p>
          <a:p>
            <a:pPr>
              <a:defRPr/>
            </a:pPr>
            <a:endParaRPr lang="en-US" sz="2400" b="1" dirty="0">
              <a:solidFill>
                <a:schemeClr val="accent2"/>
              </a:solidFill>
            </a:endParaRPr>
          </a:p>
        </p:txBody>
      </p:sp>
      <p:sp>
        <p:nvSpPr>
          <p:cNvPr id="50" name="Block Arc 49"/>
          <p:cNvSpPr/>
          <p:nvPr/>
        </p:nvSpPr>
        <p:spPr bwMode="auto">
          <a:xfrm rot="10800000">
            <a:off x="3118024" y="8549208"/>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Oval 10"/>
          <p:cNvSpPr>
            <a:spLocks noChangeArrowheads="1"/>
          </p:cNvSpPr>
          <p:nvPr/>
        </p:nvSpPr>
        <p:spPr bwMode="auto">
          <a:xfrm>
            <a:off x="6646416" y="7973144"/>
            <a:ext cx="1368152" cy="136815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r>
              <a:rPr lang="en-US" sz="2000" b="1" dirty="0" err="1" smtClean="0">
                <a:solidFill>
                  <a:schemeClr val="accent2"/>
                </a:solidFill>
              </a:rPr>
              <a:t>LedgerBook</a:t>
            </a:r>
            <a:endParaRPr lang="en-US" sz="2000" b="1" dirty="0">
              <a:solidFill>
                <a:schemeClr val="accent2"/>
              </a:solidFill>
            </a:endParaRPr>
          </a:p>
        </p:txBody>
      </p:sp>
      <p:sp>
        <p:nvSpPr>
          <p:cNvPr id="52" name="Block Arc 51"/>
          <p:cNvSpPr/>
          <p:nvPr/>
        </p:nvSpPr>
        <p:spPr bwMode="auto">
          <a:xfrm rot="10800000">
            <a:off x="6646416" y="8621216"/>
            <a:ext cx="1368152" cy="864096"/>
          </a:xfrm>
          <a:prstGeom prst="blockArc">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53" name="Curved Connector 52"/>
          <p:cNvCxnSpPr>
            <a:endCxn id="51" idx="1"/>
          </p:cNvCxnSpPr>
          <p:nvPr/>
        </p:nvCxnSpPr>
        <p:spPr bwMode="auto">
          <a:xfrm>
            <a:off x="6070352" y="7685112"/>
            <a:ext cx="776425" cy="488393"/>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cxnSp>
        <p:nvCxnSpPr>
          <p:cNvPr id="56" name="Curved Connector 55"/>
          <p:cNvCxnSpPr>
            <a:endCxn id="49" idx="1"/>
          </p:cNvCxnSpPr>
          <p:nvPr/>
        </p:nvCxnSpPr>
        <p:spPr bwMode="auto">
          <a:xfrm>
            <a:off x="2253928" y="7757120"/>
            <a:ext cx="1064457" cy="344377"/>
          </a:xfrm>
          <a:prstGeom prst="curvedConnector2">
            <a:avLst/>
          </a:prstGeom>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p:spPr>
      </p:cxnSp>
      <p:cxnSp>
        <p:nvCxnSpPr>
          <p:cNvPr id="67" name="Straight Connector 66"/>
          <p:cNvCxnSpPr/>
          <p:nvPr/>
        </p:nvCxnSpPr>
        <p:spPr bwMode="auto">
          <a:xfrm>
            <a:off x="3766096" y="4156720"/>
            <a:ext cx="6916249" cy="36874"/>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8" name="Folded Corner 67"/>
          <p:cNvSpPr/>
          <p:nvPr/>
        </p:nvSpPr>
        <p:spPr bwMode="auto">
          <a:xfrm>
            <a:off x="8302600" y="4300736"/>
            <a:ext cx="3456384" cy="1368152"/>
          </a:xfrm>
          <a:prstGeom prst="foldedCorner">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Data Layer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(All </a:t>
            </a:r>
            <a:r>
              <a:rPr kumimoji="0" lang="en-US" sz="3000" b="0" i="0" u="none" strike="noStrike" cap="none" normalizeH="0" baseline="0" dirty="0" err="1"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Normalised</a:t>
            </a:r>
            <a:r>
              <a:rPr kumimoji="0" lang="en-US" sz="3000" b="0" i="0" u="none" strike="noStrike" cap="none" normalizeH="0" baseline="0" dirty="0" smtClean="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rPr>
              <a:t>)</a:t>
            </a:r>
            <a:endParaRPr kumimoji="0" lang="en-US" sz="30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9" name="Folded Corner 68"/>
          <p:cNvSpPr/>
          <p:nvPr/>
        </p:nvSpPr>
        <p:spPr bwMode="auto">
          <a:xfrm>
            <a:off x="8302600" y="2572544"/>
            <a:ext cx="3456384" cy="1512168"/>
          </a:xfrm>
          <a:prstGeom prst="foldedCorner">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Query Layer</a:t>
            </a:r>
          </a:p>
          <a:p>
            <a:pPr marL="0" marR="0" indent="0" algn="l" defTabSz="914400" rtl="0" eaLnBrk="1" fontAlgn="base" latinLnBrk="0" hangingPunct="1">
              <a:lnSpc>
                <a:spcPct val="100000"/>
              </a:lnSpc>
              <a:spcBef>
                <a:spcPct val="0"/>
              </a:spcBef>
              <a:spcAft>
                <a:spcPct val="0"/>
              </a:spcAft>
              <a:buClrTx/>
              <a:buSzTx/>
              <a:buFontTx/>
              <a:buNone/>
              <a:tabLst/>
            </a:pPr>
            <a:r>
              <a:rPr lang="en-US" sz="3000" dirty="0" smtClean="0"/>
              <a:t>(With connected dimension Caches)</a:t>
            </a:r>
            <a:endParaRPr kumimoji="0" lang="en-US" sz="30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90" name="Straight Connector 89"/>
          <p:cNvCxnSpPr/>
          <p:nvPr/>
        </p:nvCxnSpPr>
        <p:spPr bwMode="auto">
          <a:xfrm>
            <a:off x="237704" y="4156720"/>
            <a:ext cx="3096344"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97" name="Circular Arrow 96"/>
          <p:cNvSpPr/>
          <p:nvPr/>
        </p:nvSpPr>
        <p:spPr bwMode="auto">
          <a:xfrm rot="5197412" flipH="1">
            <a:off x="-815230" y="3154660"/>
            <a:ext cx="6634441" cy="5026512"/>
          </a:xfrm>
          <a:prstGeom prst="circularArrow">
            <a:avLst>
              <a:gd name="adj1" fmla="val 1777"/>
              <a:gd name="adj2" fmla="val 1309791"/>
              <a:gd name="adj3" fmla="val 19971441"/>
              <a:gd name="adj4" fmla="val 11949292"/>
              <a:gd name="adj5" fmla="val 12500"/>
            </a:avLst>
          </a:prstGeom>
          <a:ln>
            <a:solidFill>
              <a:srgbClr val="FFFF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8" name="Circular Arrow 97"/>
          <p:cNvSpPr/>
          <p:nvPr/>
        </p:nvSpPr>
        <p:spPr bwMode="auto">
          <a:xfrm rot="5610264" flipH="1">
            <a:off x="2820578" y="3043387"/>
            <a:ext cx="6825843" cy="5026512"/>
          </a:xfrm>
          <a:prstGeom prst="circularArrow">
            <a:avLst>
              <a:gd name="adj1" fmla="val 1777"/>
              <a:gd name="adj2" fmla="val 1309791"/>
              <a:gd name="adj3" fmla="val 19971441"/>
              <a:gd name="adj4" fmla="val 11949292"/>
              <a:gd name="adj5" fmla="val 12500"/>
            </a:avLst>
          </a:prstGeom>
          <a:ln>
            <a:solidFill>
              <a:srgbClr val="FFFF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6" name="Oval 35"/>
          <p:cNvSpPr/>
          <p:nvPr/>
        </p:nvSpPr>
        <p:spPr bwMode="auto">
          <a:xfrm>
            <a:off x="3118024" y="7829128"/>
            <a:ext cx="432048" cy="432048"/>
          </a:xfrm>
          <a:prstGeom prst="ellipse">
            <a:avLst/>
          </a:prstGeom>
          <a:solidFill>
            <a:srgbClr val="FFFF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37" name="Oval 36"/>
          <p:cNvSpPr/>
          <p:nvPr/>
        </p:nvSpPr>
        <p:spPr bwMode="auto">
          <a:xfrm>
            <a:off x="6646416" y="7901136"/>
            <a:ext cx="432048" cy="432048"/>
          </a:xfrm>
          <a:prstGeom prst="ellipse">
            <a:avLst/>
          </a:prstGeom>
          <a:solidFill>
            <a:srgbClr val="FFFF00">
              <a:alpha val="7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11982218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9"/>
                                        </p:tgtEl>
                                        <p:attrNameLst>
                                          <p:attrName>style.color</p:attrName>
                                        </p:attrNameLst>
                                      </p:cBhvr>
                                      <p:to>
                                        <a:schemeClr val="bg1"/>
                                      </p:to>
                                    </p:animClr>
                                    <p:animClr clrSpc="rgb" dir="cw">
                                      <p:cBhvr>
                                        <p:cTn id="7" dur="250" autoRev="1" fill="remove"/>
                                        <p:tgtEl>
                                          <p:spTgt spid="19"/>
                                        </p:tgtEl>
                                        <p:attrNameLst>
                                          <p:attrName>fillcolor</p:attrName>
                                        </p:attrNameLst>
                                      </p:cBhvr>
                                      <p:to>
                                        <a:schemeClr val="bg1"/>
                                      </p:to>
                                    </p:animClr>
                                    <p:set>
                                      <p:cBhvr>
                                        <p:cTn id="8" dur="250" autoRev="1" fill="remove"/>
                                        <p:tgtEl>
                                          <p:spTgt spid="19"/>
                                        </p:tgtEl>
                                        <p:attrNameLst>
                                          <p:attrName>fill.type</p:attrName>
                                        </p:attrNameLst>
                                      </p:cBhvr>
                                      <p:to>
                                        <p:strVal val="solid"/>
                                      </p:to>
                                    </p:set>
                                    <p:set>
                                      <p:cBhvr>
                                        <p:cTn id="9" dur="250" autoRev="1" fill="remove"/>
                                        <p:tgtEl>
                                          <p:spTgt spid="19"/>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21"/>
                                        </p:tgtEl>
                                        <p:attrNameLst>
                                          <p:attrName>style.color</p:attrName>
                                        </p:attrNameLst>
                                      </p:cBhvr>
                                      <p:to>
                                        <a:schemeClr val="bg1"/>
                                      </p:to>
                                    </p:animClr>
                                    <p:animClr clrSpc="rgb" dir="cw">
                                      <p:cBhvr>
                                        <p:cTn id="12" dur="250" autoRev="1" fill="remove"/>
                                        <p:tgtEl>
                                          <p:spTgt spid="21"/>
                                        </p:tgtEl>
                                        <p:attrNameLst>
                                          <p:attrName>fillcolor</p:attrName>
                                        </p:attrNameLst>
                                      </p:cBhvr>
                                      <p:to>
                                        <a:schemeClr val="bg1"/>
                                      </p:to>
                                    </p:animClr>
                                    <p:set>
                                      <p:cBhvr>
                                        <p:cTn id="13" dur="250" autoRev="1" fill="remove"/>
                                        <p:tgtEl>
                                          <p:spTgt spid="21"/>
                                        </p:tgtEl>
                                        <p:attrNameLst>
                                          <p:attrName>fill.type</p:attrName>
                                        </p:attrNameLst>
                                      </p:cBhvr>
                                      <p:to>
                                        <p:strVal val="solid"/>
                                      </p:to>
                                    </p:set>
                                    <p:set>
                                      <p:cBhvr>
                                        <p:cTn id="14" dur="250" autoRev="1" fill="remove"/>
                                        <p:tgtEl>
                                          <p:spTgt spid="21"/>
                                        </p:tgtEl>
                                        <p:attrNameLst>
                                          <p:attrName>fill.on</p:attrName>
                                        </p:attrNameLst>
                                      </p:cBhvr>
                                      <p:to>
                                        <p:strVal val="tru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36"/>
                                        </p:tgtEl>
                                        <p:attrNameLst>
                                          <p:attrName>style.color</p:attrName>
                                        </p:attrNameLst>
                                      </p:cBhvr>
                                      <p:to>
                                        <a:schemeClr val="bg1"/>
                                      </p:to>
                                    </p:animClr>
                                    <p:animClr clrSpc="rgb" dir="cw">
                                      <p:cBhvr>
                                        <p:cTn id="24" dur="250" autoRev="1" fill="remove"/>
                                        <p:tgtEl>
                                          <p:spTgt spid="36"/>
                                        </p:tgtEl>
                                        <p:attrNameLst>
                                          <p:attrName>fillcolor</p:attrName>
                                        </p:attrNameLst>
                                      </p:cBhvr>
                                      <p:to>
                                        <a:schemeClr val="bg1"/>
                                      </p:to>
                                    </p:animClr>
                                    <p:set>
                                      <p:cBhvr>
                                        <p:cTn id="25" dur="250" autoRev="1" fill="remove"/>
                                        <p:tgtEl>
                                          <p:spTgt spid="36"/>
                                        </p:tgtEl>
                                        <p:attrNameLst>
                                          <p:attrName>fill.type</p:attrName>
                                        </p:attrNameLst>
                                      </p:cBhvr>
                                      <p:to>
                                        <p:strVal val="solid"/>
                                      </p:to>
                                    </p:set>
                                    <p:set>
                                      <p:cBhvr>
                                        <p:cTn id="26" dur="250" autoRev="1" fill="remove"/>
                                        <p:tgtEl>
                                          <p:spTgt spid="36"/>
                                        </p:tgtEl>
                                        <p:attrNameLst>
                                          <p:attrName>fill.on</p:attrName>
                                        </p:attrNameLst>
                                      </p:cBhvr>
                                      <p:to>
                                        <p:strVal val="true"/>
                                      </p:to>
                                    </p:set>
                                  </p:childTnLst>
                                </p:cTn>
                              </p:par>
                              <p:par>
                                <p:cTn id="27" presetID="27" presetClass="emph" presetSubtype="0" fill="remove" grpId="0" nodeType="withEffect">
                                  <p:stCondLst>
                                    <p:cond delay="0"/>
                                  </p:stCondLst>
                                  <p:childTnLst>
                                    <p:animClr clrSpc="rgb" dir="cw">
                                      <p:cBhvr override="childStyle">
                                        <p:cTn id="28" dur="250" autoRev="1" fill="remove"/>
                                        <p:tgtEl>
                                          <p:spTgt spid="37"/>
                                        </p:tgtEl>
                                        <p:attrNameLst>
                                          <p:attrName>style.color</p:attrName>
                                        </p:attrNameLst>
                                      </p:cBhvr>
                                      <p:to>
                                        <a:schemeClr val="bg1"/>
                                      </p:to>
                                    </p:animClr>
                                    <p:animClr clrSpc="rgb" dir="cw">
                                      <p:cBhvr>
                                        <p:cTn id="29" dur="250" autoRev="1" fill="remove"/>
                                        <p:tgtEl>
                                          <p:spTgt spid="37"/>
                                        </p:tgtEl>
                                        <p:attrNameLst>
                                          <p:attrName>fillcolor</p:attrName>
                                        </p:attrNameLst>
                                      </p:cBhvr>
                                      <p:to>
                                        <a:schemeClr val="bg1"/>
                                      </p:to>
                                    </p:animClr>
                                    <p:set>
                                      <p:cBhvr>
                                        <p:cTn id="30" dur="250" autoRev="1" fill="remove"/>
                                        <p:tgtEl>
                                          <p:spTgt spid="37"/>
                                        </p:tgtEl>
                                        <p:attrNameLst>
                                          <p:attrName>fill.type</p:attrName>
                                        </p:attrNameLst>
                                      </p:cBhvr>
                                      <p:to>
                                        <p:strVal val="solid"/>
                                      </p:to>
                                    </p:set>
                                    <p:set>
                                      <p:cBhvr>
                                        <p:cTn id="31" dur="250" autoRev="1" fill="remove"/>
                                        <p:tgtEl>
                                          <p:spTgt spid="37"/>
                                        </p:tgtEl>
                                        <p:attrNameLst>
                                          <p:attrName>fill.on</p:attrName>
                                        </p:attrNameLst>
                                      </p:cBhvr>
                                      <p:to>
                                        <p:strVal val="true"/>
                                      </p:to>
                                    </p:set>
                                  </p:childTnLst>
                                </p:cTn>
                              </p:par>
                            </p:childTnLst>
                          </p:cTn>
                        </p:par>
                        <p:par>
                          <p:cTn id="32" fill="hold">
                            <p:stCondLst>
                              <p:cond delay="500"/>
                            </p:stCondLst>
                            <p:childTnLst>
                              <p:par>
                                <p:cTn id="33" presetID="1" presetClass="entr" presetSubtype="0" fill="hold" grpId="1" nodeType="after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97" grpId="1" animBg="1"/>
      <p:bldP spid="98" grpId="1" animBg="1"/>
      <p:bldP spid="36" grpId="0" animBg="1"/>
      <p:bldP spid="3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64774121"/>
              </p:ext>
            </p:extLst>
          </p:nvPr>
        </p:nvGraphicFramePr>
        <p:xfrm>
          <a:off x="2167466"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763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this approach</a:t>
            </a:r>
            <a:endParaRPr lang="en-US" dirty="0"/>
          </a:p>
        </p:txBody>
      </p:sp>
      <p:sp>
        <p:nvSpPr>
          <p:cNvPr id="3" name="Content Placeholder 2"/>
          <p:cNvSpPr>
            <a:spLocks noGrp="1"/>
          </p:cNvSpPr>
          <p:nvPr>
            <p:ph idx="1"/>
          </p:nvPr>
        </p:nvSpPr>
        <p:spPr/>
        <p:txBody>
          <a:bodyPr/>
          <a:lstStyle/>
          <a:p>
            <a:r>
              <a:rPr lang="en-US" dirty="0" smtClean="0"/>
              <a:t>Data set size. Size of connected dimensions limits scalability.</a:t>
            </a:r>
          </a:p>
          <a:p>
            <a:r>
              <a:rPr lang="en-US" dirty="0" smtClean="0"/>
              <a:t>Joins are only supported between </a:t>
            </a:r>
            <a:r>
              <a:rPr lang="en-US" i="1" dirty="0" smtClean="0"/>
              <a:t>“Facts”</a:t>
            </a:r>
            <a:r>
              <a:rPr lang="en-US" dirty="0" smtClean="0"/>
              <a:t> that can share a partitioning key (But any dimension join can be supported)</a:t>
            </a:r>
          </a:p>
        </p:txBody>
      </p:sp>
    </p:spTree>
    <p:extLst>
      <p:ext uri="{BB962C8B-B14F-4D97-AF65-F5344CB8AC3E}">
        <p14:creationId xmlns:p14="http://schemas.microsoft.com/office/powerpoint/2010/main" val="2475981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is very sensitive to </a:t>
            </a:r>
            <a:r>
              <a:rPr lang="en-US" dirty="0" err="1" smtClean="0"/>
              <a:t>serialisation</a:t>
            </a:r>
            <a:r>
              <a:rPr lang="en-US" dirty="0" smtClean="0"/>
              <a:t> costs: Avoid with POF</a:t>
            </a:r>
            <a:endParaRPr lang="en-US" dirty="0"/>
          </a:p>
        </p:txBody>
      </p:sp>
      <p:grpSp>
        <p:nvGrpSpPr>
          <p:cNvPr id="16" name="Group 15"/>
          <p:cNvGrpSpPr/>
          <p:nvPr/>
        </p:nvGrpSpPr>
        <p:grpSpPr>
          <a:xfrm>
            <a:off x="1389832" y="5164832"/>
            <a:ext cx="10225136" cy="576064"/>
            <a:chOff x="1389832" y="6244952"/>
            <a:chExt cx="6696744" cy="288032"/>
          </a:xfrm>
        </p:grpSpPr>
        <p:sp>
          <p:nvSpPr>
            <p:cNvPr id="4" name="Rectangle 3"/>
            <p:cNvSpPr/>
            <p:nvPr/>
          </p:nvSpPr>
          <p:spPr bwMode="auto">
            <a:xfrm>
              <a:off x="1389832" y="6244952"/>
              <a:ext cx="144016" cy="288032"/>
            </a:xfrm>
            <a:prstGeom prst="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 name="Rectangle 4"/>
            <p:cNvSpPr/>
            <p:nvPr/>
          </p:nvSpPr>
          <p:spPr bwMode="auto">
            <a:xfrm>
              <a:off x="1542232" y="6244952"/>
              <a:ext cx="1647800" cy="288032"/>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6" name="Rectangle 5"/>
            <p:cNvSpPr/>
            <p:nvPr/>
          </p:nvSpPr>
          <p:spPr bwMode="auto">
            <a:xfrm>
              <a:off x="3190032" y="6244952"/>
              <a:ext cx="144016" cy="288032"/>
            </a:xfrm>
            <a:prstGeom prst="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7" name="Rectangle 6"/>
            <p:cNvSpPr/>
            <p:nvPr/>
          </p:nvSpPr>
          <p:spPr bwMode="auto">
            <a:xfrm>
              <a:off x="3342432" y="6244952"/>
              <a:ext cx="639688" cy="288032"/>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8" name="Rectangle 7"/>
            <p:cNvSpPr/>
            <p:nvPr/>
          </p:nvSpPr>
          <p:spPr bwMode="auto">
            <a:xfrm>
              <a:off x="3982120" y="6244952"/>
              <a:ext cx="144016" cy="288032"/>
            </a:xfrm>
            <a:prstGeom prst="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9" name="Rectangle 8"/>
            <p:cNvSpPr/>
            <p:nvPr/>
          </p:nvSpPr>
          <p:spPr bwMode="auto">
            <a:xfrm>
              <a:off x="4134520" y="6244952"/>
              <a:ext cx="1287760" cy="288032"/>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0" name="Rectangle 9"/>
            <p:cNvSpPr/>
            <p:nvPr/>
          </p:nvSpPr>
          <p:spPr bwMode="auto">
            <a:xfrm>
              <a:off x="5422280" y="6244952"/>
              <a:ext cx="144016" cy="288032"/>
            </a:xfrm>
            <a:prstGeom prst="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1" name="Rectangle 10"/>
            <p:cNvSpPr/>
            <p:nvPr/>
          </p:nvSpPr>
          <p:spPr bwMode="auto">
            <a:xfrm>
              <a:off x="5574680" y="6244952"/>
              <a:ext cx="207640" cy="288032"/>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2" name="Rectangle 11"/>
            <p:cNvSpPr/>
            <p:nvPr/>
          </p:nvSpPr>
          <p:spPr bwMode="auto">
            <a:xfrm>
              <a:off x="5782320" y="6244952"/>
              <a:ext cx="144016" cy="288032"/>
            </a:xfrm>
            <a:prstGeom prst="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3" name="Rectangle 12"/>
            <p:cNvSpPr/>
            <p:nvPr/>
          </p:nvSpPr>
          <p:spPr bwMode="auto">
            <a:xfrm>
              <a:off x="5934720" y="6244952"/>
              <a:ext cx="351656" cy="288032"/>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4" name="Rectangle 13"/>
            <p:cNvSpPr/>
            <p:nvPr/>
          </p:nvSpPr>
          <p:spPr bwMode="auto">
            <a:xfrm>
              <a:off x="6286376" y="6244952"/>
              <a:ext cx="144016" cy="288032"/>
            </a:xfrm>
            <a:prstGeom prst="rect">
              <a:avLst/>
            </a:prstGeom>
            <a:gradFill flip="none" rotWithShape="0">
              <a:gsLst>
                <a:gs pos="0">
                  <a:srgbClr val="0082E5"/>
                </a:gs>
                <a:gs pos="100000">
                  <a:srgbClr val="0057E5"/>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15" name="Rectangle 14"/>
            <p:cNvSpPr/>
            <p:nvPr/>
          </p:nvSpPr>
          <p:spPr bwMode="auto">
            <a:xfrm>
              <a:off x="6438776" y="6244952"/>
              <a:ext cx="1647800" cy="288032"/>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grpSp>
      <p:sp>
        <p:nvSpPr>
          <p:cNvPr id="17" name="TextBox 16"/>
          <p:cNvSpPr txBox="1"/>
          <p:nvPr/>
        </p:nvSpPr>
        <p:spPr>
          <a:xfrm>
            <a:off x="1461840" y="6604992"/>
            <a:ext cx="2808312" cy="615553"/>
          </a:xfrm>
          <a:prstGeom prst="rect">
            <a:avLst/>
          </a:prstGeom>
          <a:noFill/>
        </p:spPr>
        <p:txBody>
          <a:bodyPr wrap="square" rtlCol="0">
            <a:spAutoFit/>
          </a:bodyPr>
          <a:lstStyle/>
          <a:p>
            <a:pPr algn="l"/>
            <a:r>
              <a:rPr lang="en-US" sz="3400" dirty="0" smtClean="0">
                <a:latin typeface="Lucida Grande"/>
                <a:ea typeface="Lucida Grande"/>
                <a:cs typeface="Lucida Grande"/>
              </a:rPr>
              <a:t>Integer ID</a:t>
            </a:r>
          </a:p>
        </p:txBody>
      </p:sp>
      <p:cxnSp>
        <p:nvCxnSpPr>
          <p:cNvPr id="18" name="Straight Arrow Connector 17"/>
          <p:cNvCxnSpPr/>
          <p:nvPr/>
        </p:nvCxnSpPr>
        <p:spPr bwMode="auto">
          <a:xfrm flipV="1">
            <a:off x="3622080" y="5884912"/>
            <a:ext cx="576064" cy="936104"/>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20" name="TextBox 19"/>
          <p:cNvSpPr txBox="1"/>
          <p:nvPr/>
        </p:nvSpPr>
        <p:spPr>
          <a:xfrm>
            <a:off x="5278264" y="6388968"/>
            <a:ext cx="2808312" cy="615553"/>
          </a:xfrm>
          <a:prstGeom prst="rect">
            <a:avLst/>
          </a:prstGeom>
          <a:noFill/>
        </p:spPr>
        <p:txBody>
          <a:bodyPr wrap="square" rtlCol="0">
            <a:spAutoFit/>
          </a:bodyPr>
          <a:lstStyle/>
          <a:p>
            <a:pPr algn="l"/>
            <a:r>
              <a:rPr lang="en-US" sz="3400" dirty="0" smtClean="0">
                <a:latin typeface="Lucida Grande"/>
                <a:ea typeface="Lucida Grande"/>
                <a:cs typeface="Lucida Grande"/>
              </a:rPr>
              <a:t>Binary Value</a:t>
            </a:r>
          </a:p>
        </p:txBody>
      </p:sp>
      <p:cxnSp>
        <p:nvCxnSpPr>
          <p:cNvPr id="21" name="Straight Arrow Connector 20"/>
          <p:cNvCxnSpPr/>
          <p:nvPr/>
        </p:nvCxnSpPr>
        <p:spPr bwMode="auto">
          <a:xfrm flipH="1" flipV="1">
            <a:off x="4846216" y="5884912"/>
            <a:ext cx="432048" cy="792090"/>
          </a:xfrm>
          <a:prstGeom prst="straightConnector1">
            <a:avLst/>
          </a:prstGeom>
          <a:gradFill rotWithShape="0">
            <a:gsLst>
              <a:gs pos="0">
                <a:srgbClr val="0082E5">
                  <a:alpha val="75000"/>
                </a:srgbClr>
              </a:gs>
              <a:gs pos="100000">
                <a:srgbClr val="0057E5">
                  <a:alpha val="64999"/>
                </a:srgbClr>
              </a:gs>
            </a:gsLst>
            <a:lin ang="5400000" scaled="1"/>
          </a:gradFill>
          <a:ln w="63500" cap="flat" cmpd="sng" algn="ctr">
            <a:solidFill>
              <a:schemeClr val="tx1"/>
            </a:solidFill>
            <a:prstDash val="solid"/>
            <a:round/>
            <a:headEnd type="none" w="med" len="med"/>
            <a:tailEnd type="arrow"/>
          </a:ln>
          <a:effectLst/>
        </p:spPr>
      </p:cxnSp>
      <p:sp>
        <p:nvSpPr>
          <p:cNvPr id="26" name="Left Brace 25"/>
          <p:cNvSpPr/>
          <p:nvPr/>
        </p:nvSpPr>
        <p:spPr bwMode="auto">
          <a:xfrm rot="5400000">
            <a:off x="4666196" y="3976700"/>
            <a:ext cx="360040" cy="1440160"/>
          </a:xfrm>
          <a:prstGeom prst="leftBrace">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sp>
        <p:nvSpPr>
          <p:cNvPr id="27" name="TextBox 26"/>
          <p:cNvSpPr txBox="1"/>
          <p:nvPr/>
        </p:nvSpPr>
        <p:spPr>
          <a:xfrm>
            <a:off x="2037904" y="3220616"/>
            <a:ext cx="5688632" cy="1138773"/>
          </a:xfrm>
          <a:prstGeom prst="rect">
            <a:avLst/>
          </a:prstGeom>
          <a:noFill/>
        </p:spPr>
        <p:txBody>
          <a:bodyPr wrap="square" rtlCol="0">
            <a:spAutoFit/>
          </a:bodyPr>
          <a:lstStyle/>
          <a:p>
            <a:r>
              <a:rPr lang="en-US" sz="3400" dirty="0" err="1" smtClean="0">
                <a:latin typeface="Lucida Grande"/>
                <a:ea typeface="Lucida Grande"/>
                <a:cs typeface="Lucida Grande"/>
              </a:rPr>
              <a:t>Deserialise</a:t>
            </a:r>
            <a:r>
              <a:rPr lang="en-US" sz="3400" dirty="0" smtClean="0">
                <a:latin typeface="Lucida Grande"/>
                <a:ea typeface="Lucida Grande"/>
                <a:cs typeface="Lucida Grande"/>
              </a:rPr>
              <a:t> just one field from the object stream</a:t>
            </a:r>
          </a:p>
        </p:txBody>
      </p:sp>
    </p:spTree>
    <p:extLst>
      <p:ext uri="{BB962C8B-B14F-4D97-AF65-F5344CB8AC3E}">
        <p14:creationId xmlns:p14="http://schemas.microsoft.com/office/powerpoint/2010/main" val="25130815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76945572"/>
              </p:ext>
            </p:extLst>
          </p:nvPr>
        </p:nvGraphicFramePr>
        <p:xfrm>
          <a:off x="2167466" y="198684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616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is Java</a:t>
            </a:r>
            <a:endParaRPr lang="en-US" dirty="0"/>
          </a:p>
        </p:txBody>
      </p:sp>
      <p:sp>
        <p:nvSpPr>
          <p:cNvPr id="5" name="Oval 10"/>
          <p:cNvSpPr>
            <a:spLocks noChangeAspect="1" noChangeArrowheads="1"/>
          </p:cNvSpPr>
          <p:nvPr/>
        </p:nvSpPr>
        <p:spPr bwMode="auto">
          <a:xfrm>
            <a:off x="4010270" y="6180963"/>
            <a:ext cx="999872" cy="99987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6" name="Oval 10"/>
          <p:cNvSpPr>
            <a:spLocks noChangeAspect="1" noChangeArrowheads="1"/>
          </p:cNvSpPr>
          <p:nvPr/>
        </p:nvSpPr>
        <p:spPr bwMode="auto">
          <a:xfrm>
            <a:off x="5022834" y="6210579"/>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7" name="Oval 10"/>
          <p:cNvSpPr>
            <a:spLocks noChangeAspect="1" noChangeArrowheads="1"/>
          </p:cNvSpPr>
          <p:nvPr/>
        </p:nvSpPr>
        <p:spPr bwMode="auto">
          <a:xfrm>
            <a:off x="6065014" y="6210579"/>
            <a:ext cx="999871"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8" name="Oval 10"/>
          <p:cNvSpPr>
            <a:spLocks noChangeAspect="1" noChangeArrowheads="1"/>
          </p:cNvSpPr>
          <p:nvPr/>
        </p:nvSpPr>
        <p:spPr bwMode="auto">
          <a:xfrm>
            <a:off x="7138219" y="6210579"/>
            <a:ext cx="99846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9" name="Oval 10"/>
          <p:cNvSpPr>
            <a:spLocks noChangeAspect="1" noChangeArrowheads="1"/>
          </p:cNvSpPr>
          <p:nvPr/>
        </p:nvSpPr>
        <p:spPr bwMode="auto">
          <a:xfrm>
            <a:off x="8243860" y="6210579"/>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0" name="Oval 10"/>
          <p:cNvSpPr>
            <a:spLocks noChangeAspect="1" noChangeArrowheads="1"/>
          </p:cNvSpPr>
          <p:nvPr/>
        </p:nvSpPr>
        <p:spPr bwMode="auto">
          <a:xfrm>
            <a:off x="4010270" y="7158271"/>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1" name="Oval 10"/>
          <p:cNvSpPr>
            <a:spLocks noChangeAspect="1" noChangeArrowheads="1"/>
          </p:cNvSpPr>
          <p:nvPr/>
        </p:nvSpPr>
        <p:spPr bwMode="auto">
          <a:xfrm>
            <a:off x="5022834" y="7189297"/>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2" name="Oval 11"/>
          <p:cNvSpPr>
            <a:spLocks noChangeAspect="1" noChangeArrowheads="1"/>
          </p:cNvSpPr>
          <p:nvPr/>
        </p:nvSpPr>
        <p:spPr bwMode="auto">
          <a:xfrm>
            <a:off x="6065014" y="7189297"/>
            <a:ext cx="999871"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3" name="Oval 12"/>
          <p:cNvSpPr>
            <a:spLocks noChangeAspect="1" noChangeArrowheads="1"/>
          </p:cNvSpPr>
          <p:nvPr/>
        </p:nvSpPr>
        <p:spPr bwMode="auto">
          <a:xfrm>
            <a:off x="7138219" y="7189297"/>
            <a:ext cx="99846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4" name="Oval 10"/>
          <p:cNvSpPr>
            <a:spLocks noChangeAspect="1" noChangeArrowheads="1"/>
          </p:cNvSpPr>
          <p:nvPr/>
        </p:nvSpPr>
        <p:spPr bwMode="auto">
          <a:xfrm>
            <a:off x="8243860" y="7189297"/>
            <a:ext cx="999872" cy="999871"/>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15" name="AutoShape 7"/>
          <p:cNvSpPr>
            <a:spLocks noChangeArrowheads="1"/>
          </p:cNvSpPr>
          <p:nvPr/>
        </p:nvSpPr>
        <p:spPr bwMode="auto">
          <a:xfrm>
            <a:off x="4226039" y="6367117"/>
            <a:ext cx="4797693" cy="392051"/>
          </a:xfrm>
          <a:prstGeom prst="roundRect">
            <a:avLst>
              <a:gd name="adj" fmla="val 8889"/>
            </a:avLst>
          </a:prstGeom>
          <a:solidFill>
            <a:srgbClr val="943232"/>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8" name="AutoShape 11"/>
          <p:cNvSpPr>
            <a:spLocks noChangeArrowheads="1"/>
          </p:cNvSpPr>
          <p:nvPr/>
        </p:nvSpPr>
        <p:spPr bwMode="auto">
          <a:xfrm>
            <a:off x="4226039" y="6993271"/>
            <a:ext cx="4797693" cy="208718"/>
          </a:xfrm>
          <a:prstGeom prst="roundRect">
            <a:avLst>
              <a:gd name="adj" fmla="val 8889"/>
            </a:avLst>
          </a:prstGeom>
          <a:solidFill>
            <a:srgbClr val="D99594"/>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19" name="AutoShape 12"/>
          <p:cNvSpPr>
            <a:spLocks noChangeArrowheads="1"/>
          </p:cNvSpPr>
          <p:nvPr/>
        </p:nvSpPr>
        <p:spPr bwMode="auto">
          <a:xfrm>
            <a:off x="4226039" y="7420579"/>
            <a:ext cx="4797693" cy="609231"/>
          </a:xfrm>
          <a:prstGeom prst="roundRect">
            <a:avLst>
              <a:gd name="adj" fmla="val 8889"/>
            </a:avLst>
          </a:prstGeom>
          <a:solidFill>
            <a:srgbClr val="622423"/>
          </a:solidFill>
          <a:ln w="19050">
            <a:solidFill>
              <a:srgbClr val="000000">
                <a:alpha val="64000"/>
              </a:srgbClr>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spcAft>
                <a:spcPts val="1000"/>
              </a:spcAft>
              <a:defRPr/>
            </a:pPr>
            <a:endParaRPr lang="en-GB" sz="1200">
              <a:effectLst/>
              <a:latin typeface="Times New Roman" charset="0"/>
              <a:ea typeface="Times New Roman" charset="0"/>
            </a:endParaRPr>
          </a:p>
        </p:txBody>
      </p:sp>
      <p:sp>
        <p:nvSpPr>
          <p:cNvPr id="23" name="AutoShape 9"/>
          <p:cNvSpPr>
            <a:spLocks noChangeArrowheads="1"/>
          </p:cNvSpPr>
          <p:nvPr/>
        </p:nvSpPr>
        <p:spPr bwMode="auto">
          <a:xfrm>
            <a:off x="5939950" y="4468077"/>
            <a:ext cx="1245089" cy="1253797"/>
          </a:xfrm>
          <a:custGeom>
            <a:avLst/>
            <a:gdLst>
              <a:gd name="G0" fmla="+- 7249 0 0"/>
              <a:gd name="G1" fmla="+- -1601960 0 0"/>
              <a:gd name="G2" fmla="+- 0 0 -1601960"/>
              <a:gd name="T0" fmla="*/ 0 256 1"/>
              <a:gd name="T1" fmla="*/ 180 256 1"/>
              <a:gd name="G3" fmla="+- -1601960 T0 T1"/>
              <a:gd name="T2" fmla="*/ 0 256 1"/>
              <a:gd name="T3" fmla="*/ 90 256 1"/>
              <a:gd name="G4" fmla="+- -1601960 T2 T3"/>
              <a:gd name="G5" fmla="*/ G4 2 1"/>
              <a:gd name="T4" fmla="*/ 90 256 1"/>
              <a:gd name="T5" fmla="*/ 0 256 1"/>
              <a:gd name="G6" fmla="+- -1601960 T4 T5"/>
              <a:gd name="G7" fmla="*/ G6 2 1"/>
              <a:gd name="G8" fmla="abs -16019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49"/>
              <a:gd name="G18" fmla="*/ 7249 1 2"/>
              <a:gd name="G19" fmla="+- G18 5400 0"/>
              <a:gd name="G20" fmla="cos G19 -1601960"/>
              <a:gd name="G21" fmla="sin G19 -1601960"/>
              <a:gd name="G22" fmla="+- G20 10800 0"/>
              <a:gd name="G23" fmla="+- G21 10800 0"/>
              <a:gd name="G24" fmla="+- 10800 0 G20"/>
              <a:gd name="G25" fmla="+- 7249 10800 0"/>
              <a:gd name="G26" fmla="?: G9 G17 G25"/>
              <a:gd name="G27" fmla="?: G9 0 21600"/>
              <a:gd name="G28" fmla="cos 10800 -1601960"/>
              <a:gd name="G29" fmla="sin 10800 -1601960"/>
              <a:gd name="G30" fmla="sin 7249 -1601960"/>
              <a:gd name="G31" fmla="+- G28 10800 0"/>
              <a:gd name="G32" fmla="+- G29 10800 0"/>
              <a:gd name="G33" fmla="+- G30 10800 0"/>
              <a:gd name="G34" fmla="?: G4 0 G31"/>
              <a:gd name="G35" fmla="?: -1601960 G34 0"/>
              <a:gd name="G36" fmla="?: G6 G35 G31"/>
              <a:gd name="G37" fmla="+- 21600 0 G36"/>
              <a:gd name="G38" fmla="?: G4 0 G33"/>
              <a:gd name="G39" fmla="?: -1601960 G38 G32"/>
              <a:gd name="G40" fmla="?: G6 G39 0"/>
              <a:gd name="G41" fmla="?: G4 G32 21600"/>
              <a:gd name="G42" fmla="?: G6 G41 G33"/>
              <a:gd name="T12" fmla="*/ 10800 w 21600"/>
              <a:gd name="T13" fmla="*/ 21600 h 21600"/>
              <a:gd name="T14" fmla="*/ 19016 w 21600"/>
              <a:gd name="T15" fmla="*/ 7065 h 21600"/>
              <a:gd name="T16" fmla="*/ 10800 w 21600"/>
              <a:gd name="T17" fmla="*/ 18049 h 21600"/>
              <a:gd name="T18" fmla="*/ 2584 w 21600"/>
              <a:gd name="T19" fmla="*/ 70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99" y="7800"/>
                </a:moveTo>
                <a:cubicBezTo>
                  <a:pt x="17827" y="8742"/>
                  <a:pt x="18049" y="9765"/>
                  <a:pt x="18049" y="10800"/>
                </a:cubicBezTo>
                <a:cubicBezTo>
                  <a:pt x="18049" y="14803"/>
                  <a:pt x="14803" y="18049"/>
                  <a:pt x="10800" y="18049"/>
                </a:cubicBezTo>
                <a:cubicBezTo>
                  <a:pt x="6796" y="18049"/>
                  <a:pt x="3551" y="14803"/>
                  <a:pt x="3551" y="10800"/>
                </a:cubicBezTo>
                <a:cubicBezTo>
                  <a:pt x="3551" y="9765"/>
                  <a:pt x="3772" y="8742"/>
                  <a:pt x="4200" y="7800"/>
                </a:cubicBezTo>
                <a:lnTo>
                  <a:pt x="968" y="6330"/>
                </a:lnTo>
                <a:cubicBezTo>
                  <a:pt x="330" y="7734"/>
                  <a:pt x="0" y="9258"/>
                  <a:pt x="0" y="10800"/>
                </a:cubicBezTo>
                <a:cubicBezTo>
                  <a:pt x="0" y="16764"/>
                  <a:pt x="4835" y="21600"/>
                  <a:pt x="10800" y="21600"/>
                </a:cubicBezTo>
                <a:cubicBezTo>
                  <a:pt x="16764" y="21600"/>
                  <a:pt x="21600" y="16764"/>
                  <a:pt x="21600" y="10800"/>
                </a:cubicBezTo>
                <a:cubicBezTo>
                  <a:pt x="21600" y="9258"/>
                  <a:pt x="21269" y="7734"/>
                  <a:pt x="20631" y="6330"/>
                </a:cubicBezTo>
                <a:close/>
              </a:path>
            </a:pathLst>
          </a:custGeom>
          <a:solidFill>
            <a:srgbClr val="C24242"/>
          </a:solidFill>
          <a:ln w="19050">
            <a:solidFill>
              <a:srgbClr val="205867"/>
            </a:solidFill>
            <a:miter lim="800000"/>
            <a:headEnd/>
            <a:tailEnd/>
          </a:ln>
          <a:effectLst>
            <a:outerShdw blurRad="38100" dist="25400" dir="5400000" algn="ctr" rotWithShape="0">
              <a:srgbClr val="000000">
                <a:alpha val="35001"/>
              </a:srgbClr>
            </a:outerShdw>
          </a:effectLst>
          <a:scene3d>
            <a:camera prst="orthographicFront"/>
            <a:lightRig rig="threePt" dir="t"/>
          </a:scene3d>
          <a:sp3d>
            <a:bevelT/>
          </a:sp3d>
        </p:spPr>
        <p:txBody>
          <a:bodyPr tIns="91440" bIns="91440">
            <a:prstTxWarp prst="textNoShape">
              <a:avLst/>
            </a:prstTxWarp>
          </a:bodyPr>
          <a:lstStyle/>
          <a:p>
            <a:pPr>
              <a:defRPr/>
            </a:pPr>
            <a:endParaRPr lang="en-US"/>
          </a:p>
        </p:txBody>
      </p:sp>
      <p:sp>
        <p:nvSpPr>
          <p:cNvPr id="24" name="Oval 10"/>
          <p:cNvSpPr>
            <a:spLocks noChangeArrowheads="1"/>
          </p:cNvSpPr>
          <p:nvPr/>
        </p:nvSpPr>
        <p:spPr bwMode="auto">
          <a:xfrm>
            <a:off x="6148219" y="4674809"/>
            <a:ext cx="836283" cy="836282"/>
          </a:xfrm>
          <a:prstGeom prst="ellipse">
            <a:avLst/>
          </a:prstGeom>
          <a:gradFill rotWithShape="0">
            <a:gsLst>
              <a:gs pos="0">
                <a:srgbClr val="9ABE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grpSp>
        <p:nvGrpSpPr>
          <p:cNvPr id="37" name="Group 77"/>
          <p:cNvGrpSpPr>
            <a:grpSpLocks/>
          </p:cNvGrpSpPr>
          <p:nvPr/>
        </p:nvGrpSpPr>
        <p:grpSpPr bwMode="auto">
          <a:xfrm>
            <a:off x="6032908" y="2054930"/>
            <a:ext cx="1015385" cy="1083076"/>
            <a:chOff x="3378200" y="685801"/>
            <a:chExt cx="1143000" cy="1219199"/>
          </a:xfrm>
        </p:grpSpPr>
        <p:sp>
          <p:nvSpPr>
            <p:cNvPr id="38" name="Delay 37"/>
            <p:cNvSpPr/>
            <p:nvPr/>
          </p:nvSpPr>
          <p:spPr bwMode="auto">
            <a:xfrm rot="16200000">
              <a:off x="3509324" y="707077"/>
              <a:ext cx="858982" cy="816429"/>
            </a:xfrm>
            <a:prstGeom prst="flowChartDelay">
              <a:avLst/>
            </a:prstGeom>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vert="vert">
              <a:prstTxWarp prst="textNoShape">
                <a:avLst/>
              </a:prstTxWarp>
              <a:normAutofit fontScale="85000" lnSpcReduction="10000"/>
            </a:bodyPr>
            <a:lstStyle/>
            <a:p>
              <a:pPr>
                <a:defRPr/>
              </a:pPr>
              <a:r>
                <a:rPr lang="en-US" sz="1800" b="1" dirty="0">
                  <a:solidFill>
                    <a:srgbClr val="FFFFFF"/>
                  </a:solidFill>
                </a:rPr>
                <a:t>Java client</a:t>
              </a:r>
            </a:p>
          </p:txBody>
        </p:sp>
        <p:sp>
          <p:nvSpPr>
            <p:cNvPr id="39" name="Round Same Side Corner Rectangle 38"/>
            <p:cNvSpPr/>
            <p:nvPr/>
          </p:nvSpPr>
          <p:spPr bwMode="auto">
            <a:xfrm>
              <a:off x="3378200" y="1572491"/>
              <a:ext cx="1143000" cy="332509"/>
            </a:xfrm>
            <a:prstGeom prst="round2SameRect">
              <a:avLst>
                <a:gd name="adj1" fmla="val 30913"/>
                <a:gd name="adj2" fmla="val 0"/>
              </a:avLst>
            </a:prstGeom>
            <a:solidFill>
              <a:srgbClr val="9ABEFF">
                <a:alpha val="49000"/>
              </a:srgbClr>
            </a:solidFill>
            <a:ln>
              <a:headEnd type="none" w="med" len="med"/>
              <a:tailEnd type="none" w="med" len="med"/>
            </a:ln>
            <a:effectLst>
              <a:glow rad="63500">
                <a:schemeClr val="accent1">
                  <a:alpha val="75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prstTxWarp prst="textNoShape">
                <a:avLst/>
              </a:prstTxWarp>
              <a:normAutofit fontScale="70000" lnSpcReduction="20000"/>
            </a:bodyPr>
            <a:lstStyle/>
            <a:p>
              <a:pPr>
                <a:defRPr/>
              </a:pPr>
              <a:r>
                <a:rPr lang="en-US" sz="2000" dirty="0">
                  <a:solidFill>
                    <a:srgbClr val="000000"/>
                  </a:solidFill>
                </a:rPr>
                <a:t>API</a:t>
              </a:r>
            </a:p>
          </p:txBody>
        </p:sp>
      </p:grpSp>
      <p:sp>
        <p:nvSpPr>
          <p:cNvPr id="43" name="AutoShape 16"/>
          <p:cNvSpPr>
            <a:spLocks noChangeArrowheads="1"/>
          </p:cNvSpPr>
          <p:nvPr/>
        </p:nvSpPr>
        <p:spPr bwMode="auto">
          <a:xfrm rot="18240000">
            <a:off x="7631643" y="5052101"/>
            <a:ext cx="357118" cy="1788436"/>
          </a:xfrm>
          <a:prstGeom prst="downArrow">
            <a:avLst>
              <a:gd name="adj1" fmla="val 44398"/>
              <a:gd name="adj2" fmla="val 57606"/>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4" name="AutoShape 16"/>
          <p:cNvSpPr>
            <a:spLocks noChangeArrowheads="1"/>
          </p:cNvSpPr>
          <p:nvPr/>
        </p:nvSpPr>
        <p:spPr bwMode="auto">
          <a:xfrm rot="14160000" flipH="1">
            <a:off x="5085167" y="5052101"/>
            <a:ext cx="357118" cy="1788436"/>
          </a:xfrm>
          <a:prstGeom prst="downArrow">
            <a:avLst>
              <a:gd name="adj1" fmla="val 44398"/>
              <a:gd name="adj2" fmla="val 57606"/>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5" name="AutoShape 16"/>
          <p:cNvSpPr>
            <a:spLocks noChangeArrowheads="1"/>
          </p:cNvSpPr>
          <p:nvPr/>
        </p:nvSpPr>
        <p:spPr bwMode="auto">
          <a:xfrm rot="5400000">
            <a:off x="5774998" y="5566757"/>
            <a:ext cx="1512168" cy="3300604"/>
          </a:xfrm>
          <a:prstGeom prst="downArrow">
            <a:avLst>
              <a:gd name="adj1" fmla="val 70239"/>
              <a:gd name="adj2" fmla="val 34995"/>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8" name="AutoShape 16"/>
          <p:cNvSpPr>
            <a:spLocks noChangeArrowheads="1"/>
          </p:cNvSpPr>
          <p:nvPr/>
        </p:nvSpPr>
        <p:spPr bwMode="auto">
          <a:xfrm flipV="1">
            <a:off x="6104916" y="3210014"/>
            <a:ext cx="360040" cy="1440000"/>
          </a:xfrm>
          <a:prstGeom prst="downArrow">
            <a:avLst>
              <a:gd name="adj1" fmla="val 44398"/>
              <a:gd name="adj2" fmla="val 57606"/>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49" name="AutoShape 16"/>
          <p:cNvSpPr>
            <a:spLocks noChangeArrowheads="1"/>
          </p:cNvSpPr>
          <p:nvPr/>
        </p:nvSpPr>
        <p:spPr bwMode="auto">
          <a:xfrm>
            <a:off x="6680980" y="3282022"/>
            <a:ext cx="360040" cy="1440000"/>
          </a:xfrm>
          <a:prstGeom prst="downArrow">
            <a:avLst>
              <a:gd name="adj1" fmla="val 44398"/>
              <a:gd name="adj2" fmla="val 57606"/>
            </a:avLst>
          </a:prstGeom>
          <a:solidFill>
            <a:srgbClr val="FFFF00"/>
          </a:solidFill>
          <a:ln w="19050">
            <a:solidFill>
              <a:srgbClr val="4A7EBB"/>
            </a:solidFill>
            <a:miter lim="800000"/>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p>
        </p:txBody>
      </p:sp>
      <p:sp>
        <p:nvSpPr>
          <p:cNvPr id="50" name="Rounded Rectangle 49"/>
          <p:cNvSpPr/>
          <p:nvPr/>
        </p:nvSpPr>
        <p:spPr bwMode="auto">
          <a:xfrm>
            <a:off x="1389832" y="2428528"/>
            <a:ext cx="3744416" cy="1224136"/>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Java schema</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sp>
        <p:nvSpPr>
          <p:cNvPr id="51" name="Rounded Rectangle 50"/>
          <p:cNvSpPr/>
          <p:nvPr/>
        </p:nvSpPr>
        <p:spPr bwMode="auto">
          <a:xfrm>
            <a:off x="7870552" y="2356520"/>
            <a:ext cx="3528392" cy="2304256"/>
          </a:xfrm>
          <a:prstGeom prst="roundRect">
            <a:avLst/>
          </a:pr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Java ‘Stored Procedures’ and ‘Triggers’</a:t>
            </a:r>
            <a:endParaRPr kumimoji="0" lang="en-US" sz="42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endParaRPr>
          </a:p>
        </p:txBody>
      </p:sp>
      <p:cxnSp>
        <p:nvCxnSpPr>
          <p:cNvPr id="53" name="Straight Arrow Connector 52"/>
          <p:cNvCxnSpPr/>
          <p:nvPr/>
        </p:nvCxnSpPr>
        <p:spPr bwMode="auto">
          <a:xfrm>
            <a:off x="4846216" y="3724672"/>
            <a:ext cx="1008112" cy="1008112"/>
          </a:xfrm>
          <a:prstGeom prst="straightConnector1">
            <a:avLst/>
          </a:prstGeom>
          <a:gradFill rotWithShape="0">
            <a:gsLst>
              <a:gs pos="0">
                <a:srgbClr val="0082E5">
                  <a:alpha val="75000"/>
                </a:srgbClr>
              </a:gs>
              <a:gs pos="100000">
                <a:srgbClr val="0057E5">
                  <a:alpha val="64999"/>
                </a:srgbClr>
              </a:gs>
            </a:gsLst>
            <a:lin ang="5400000" scaled="1"/>
          </a:gradFill>
          <a:ln w="76200" cap="flat" cmpd="sng" algn="ctr">
            <a:solidFill>
              <a:srgbClr val="FFFFFF"/>
            </a:solidFill>
            <a:prstDash val="solid"/>
            <a:round/>
            <a:headEnd type="none" w="med" len="med"/>
            <a:tailEnd type="arrow"/>
          </a:ln>
          <a:effectLst/>
        </p:spPr>
      </p:cxnSp>
      <p:cxnSp>
        <p:nvCxnSpPr>
          <p:cNvPr id="54" name="Straight Arrow Connector 53"/>
          <p:cNvCxnSpPr/>
          <p:nvPr/>
        </p:nvCxnSpPr>
        <p:spPr bwMode="auto">
          <a:xfrm flipH="1">
            <a:off x="8230592" y="4732784"/>
            <a:ext cx="504056" cy="1080120"/>
          </a:xfrm>
          <a:prstGeom prst="straightConnector1">
            <a:avLst/>
          </a:prstGeom>
          <a:gradFill rotWithShape="0">
            <a:gsLst>
              <a:gs pos="0">
                <a:srgbClr val="0082E5">
                  <a:alpha val="75000"/>
                </a:srgbClr>
              </a:gs>
              <a:gs pos="100000">
                <a:srgbClr val="0057E5">
                  <a:alpha val="64999"/>
                </a:srgbClr>
              </a:gs>
            </a:gsLst>
            <a:lin ang="5400000" scaled="1"/>
          </a:gradFill>
          <a:ln w="76200"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10868238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theme/theme1.xml><?xml version="1.0" encoding="utf-8"?>
<a:theme xmlns:a="http://schemas.openxmlformats.org/drawingml/2006/main" name="Slides for Brown Bag mac">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82E5">
                <a:alpha val="75000"/>
              </a:srgbClr>
            </a:gs>
            <a:gs pos="100000">
              <a:srgbClr val="0057E5">
                <a:alpha val="64999"/>
              </a:srgbClr>
            </a:gs>
          </a:gsLst>
          <a:lin ang="5400000" scaled="1"/>
        </a:gra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ヒラギノ角ゴ ProN W3" charset="-128"/>
            <a:cs typeface="ヒラギノ角ゴ ProN W3" charset="-128"/>
            <a:sym typeface="Helvetica Neue Light" charset="0"/>
          </a:defRPr>
        </a:defPPr>
      </a:lstStyle>
    </a:spDef>
    <a:lnDef>
      <a:spPr bwMode="auto">
        <a:gradFill rotWithShape="0">
          <a:gsLst>
            <a:gs pos="0">
              <a:srgbClr val="0082E5">
                <a:alpha val="75000"/>
              </a:srgbClr>
            </a:gs>
            <a:gs pos="100000">
              <a:srgbClr val="0057E5">
                <a:alpha val="64999"/>
              </a:srgbClr>
            </a:gs>
          </a:gsLst>
          <a:lin ang="5400000" scaled="1"/>
        </a:gradFill>
        <a:ln w="76200" cap="flat" cmpd="sng" algn="ctr">
          <a:solidFill>
            <a:schemeClr val="tx1"/>
          </a:solidFill>
          <a:prstDash val="solid"/>
          <a:round/>
          <a:headEnd type="none" w="med" len="med"/>
          <a:tailEnd type="triangle"/>
        </a:ln>
        <a:effectLst/>
      </a:spPr>
      <a:body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Slides for Brown Bag mac.thmx</Template>
  <TotalTime>63423</TotalTime>
  <Pages>0</Pages>
  <Words>2744</Words>
  <Characters>0</Characters>
  <Application>Microsoft Macintosh PowerPoint</Application>
  <PresentationFormat>Custom</PresentationFormat>
  <Lines>0</Lines>
  <Paragraphs>474</Paragraphs>
  <Slides>108</Slides>
  <Notes>3</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Slides for Brown Bag mac</vt:lpstr>
      <vt:lpstr>ODC</vt:lpstr>
      <vt:lpstr>The Story…</vt:lpstr>
      <vt:lpstr>Database Architecture is Old</vt:lpstr>
      <vt:lpstr>PowerPoint Presentation</vt:lpstr>
      <vt:lpstr>PowerPoint Presentation</vt:lpstr>
      <vt:lpstr>Improving Database Performance (1) Shared Disk Architecture</vt:lpstr>
      <vt:lpstr>Improving Database Performance (2) Shared Nothing Architecture</vt:lpstr>
      <vt:lpstr>Improving Database Performance (3) In Memory Databases</vt:lpstr>
      <vt:lpstr>Improving Database Performance (4) Distributed In Memory (Shared Nothing)</vt:lpstr>
      <vt:lpstr>Improving Database Performance (5)  Distributed Caching</vt:lpstr>
      <vt:lpstr>These approaches are converging</vt:lpstr>
      <vt:lpstr>So how can we make a data store go even faster?</vt:lpstr>
      <vt:lpstr>(1) Distribution for Scalability: The Shared Nothing Architecture</vt:lpstr>
      <vt:lpstr>(2) Simplifying the Contract</vt:lpstr>
      <vt:lpstr>Databases have huge operational overheads</vt:lpstr>
      <vt:lpstr>(3) Memory is 100x faster than disk</vt:lpstr>
      <vt:lpstr>Avoid all that overhead</vt:lpstr>
      <vt:lpstr>We were keen to leverage these three factors in building the ODC</vt:lpstr>
      <vt:lpstr>What is the ODC?</vt:lpstr>
      <vt:lpstr>The Concept</vt:lpstr>
      <vt:lpstr>This is quite tricky problem</vt:lpstr>
      <vt:lpstr>ODC Data Grid: Highly Distributed Physical Architecture</vt:lpstr>
      <vt:lpstr>The Layers  </vt:lpstr>
      <vt:lpstr>But unlike most caches the ODC is Normalised</vt:lpstr>
      <vt:lpstr>Three Tools of Distributed Data Architecture</vt:lpstr>
      <vt:lpstr>For speed, replication is best</vt:lpstr>
      <vt:lpstr>For scalability, partitioning is best</vt:lpstr>
      <vt:lpstr>Traditional Distributed Caching Approach</vt:lpstr>
      <vt:lpstr>PowerPoint Presentation</vt:lpstr>
      <vt:lpstr>PowerPoint Presentation</vt:lpstr>
      <vt:lpstr>Denormalisation means replicating parts of your object model</vt:lpstr>
      <vt:lpstr>…and that means managing consistency over lots of copies</vt:lpstr>
      <vt:lpstr>… as parts of the object graph will be copied multiple times</vt:lpstr>
      <vt:lpstr>…and all the duplication means you run out of space really quickly</vt:lpstr>
      <vt:lpstr>Spaces issues are exaggerated further when data is versioned </vt:lpstr>
      <vt:lpstr>And reconstituting a previous time slice becomes very difficult.</vt:lpstr>
      <vt:lpstr>Why Normalisation?</vt:lpstr>
      <vt:lpstr>PowerPoint Presentation</vt:lpstr>
      <vt:lpstr>PowerPoint Presentation</vt:lpstr>
      <vt:lpstr>This means the object graph will be split across multiple machines.</vt:lpstr>
      <vt:lpstr>Binding them back together involves a “distributed join” =&gt; Lots of network hops</vt:lpstr>
      <vt:lpstr>It’s going to be slow… </vt:lpstr>
      <vt:lpstr>Whereas the denormalised model the join is already done</vt:lpstr>
      <vt:lpstr>Hence Denormalisation is FAST! (for reads) </vt:lpstr>
      <vt:lpstr>So what we want is the advantages of a normalised store at the speed of a denormalised one!   </vt:lpstr>
      <vt:lpstr>Looking more closely: Why does normalisation mean we have to be spread data around the cluster. Why can’t we hold it all together?</vt:lpstr>
      <vt:lpstr>It’s all about the keys</vt:lpstr>
      <vt:lpstr>We can collocate data with common keys but if they crosscut the only way to collocate is to replicate</vt:lpstr>
      <vt:lpstr>We tackle this problem with a hybrid model:</vt:lpstr>
      <vt:lpstr>We adapt the concept of a Snowflake Schema.</vt:lpstr>
      <vt:lpstr>Taking the concept of Facts and Dimensions</vt:lpstr>
      <vt:lpstr>Everything starts from a Core Fact (Trades for us)</vt:lpstr>
      <vt:lpstr>Facts are Big, dimensions are small </vt:lpstr>
      <vt:lpstr>Facts have one key</vt:lpstr>
      <vt:lpstr>Dimensions have many (crosscutting) keys</vt:lpstr>
      <vt:lpstr>Looking at the data:</vt:lpstr>
      <vt:lpstr>We remember we are a grid. We should avoid the distributed join.</vt:lpstr>
      <vt:lpstr>… so we only want to ‘join’ data that is in the same process</vt:lpstr>
      <vt:lpstr>So we prescribe different physical storage for Facts and Dimensions</vt:lpstr>
      <vt:lpstr>Facts are held distributed, Dimensions are replicated</vt:lpstr>
      <vt:lpstr>- Facts are partitioned across the data layer - Dimensions are replicated across the Query Layer</vt:lpstr>
      <vt:lpstr>Key Point</vt:lpstr>
      <vt:lpstr>So how does they help us to run queries without distributed joins?</vt:lpstr>
      <vt:lpstr>Stage 1: Focus on the where clause: Where Cost Centre = ‘CC1’  </vt:lpstr>
      <vt:lpstr>Stage 1: Get the right keys to query the Facts</vt:lpstr>
      <vt:lpstr>Stage 2: Cluster Join to get Facts</vt:lpstr>
      <vt:lpstr>Stage 2: Join the facts together efficiently as we know they are collocated</vt:lpstr>
      <vt:lpstr>Stage 3: Augment raw Facts with relevant Dimensions</vt:lpstr>
      <vt:lpstr>Stage 3: Bind relevant dimensions to the result</vt:lpstr>
      <vt:lpstr>Bringing it together:</vt:lpstr>
      <vt:lpstr>Coherence Voodoo: Joining Distributed Facts across the Cluster</vt:lpstr>
      <vt:lpstr>PowerPoint Presentation</vt:lpstr>
      <vt:lpstr>We get to do this…</vt:lpstr>
      <vt:lpstr>…and this…</vt:lpstr>
      <vt:lpstr>..and this..</vt:lpstr>
      <vt:lpstr>…without the problems of this…</vt:lpstr>
      <vt:lpstr>…or this..</vt:lpstr>
      <vt:lpstr>..all at the speed of this… well almost!</vt:lpstr>
      <vt:lpstr>PowerPoint Presentation</vt:lpstr>
      <vt:lpstr>But there is a fly in the ointment…</vt:lpstr>
      <vt:lpstr>I lied earlier. These aren’t all Facts.</vt:lpstr>
      <vt:lpstr>We can’t replicate really big stuff… we’ll run out of space  =&gt; Big Dimensions are a problem.</vt:lpstr>
      <vt:lpstr>Fortunately we found a simple solution!</vt:lpstr>
      <vt:lpstr>We noticed that whilst there are lots of these big dimensions, we didn’t actually use a lot of them. They are not all “connected”.</vt:lpstr>
      <vt:lpstr>If there are no Trades for Barclays in the data store then a Trade Query will never need the Barclays Counterparty</vt:lpstr>
      <vt:lpstr>Looking at the All Dimension Data some are quite large</vt:lpstr>
      <vt:lpstr>But Connected Dimension Data is tiny by comparison</vt:lpstr>
      <vt:lpstr>PowerPoint Presentation</vt:lpstr>
      <vt:lpstr>As data is written to the data store we keep our ‘Connected Caches’ up to date</vt:lpstr>
      <vt:lpstr>Coherence Voodoo: ‘Connected Replication’</vt:lpstr>
      <vt:lpstr>The Replicated Layer is updated by recursing through the arcs on the domain model when facts change</vt:lpstr>
      <vt:lpstr>Saving a trade causes all it’s 1st level references to be triggered</vt:lpstr>
      <vt:lpstr>This updates the connected caches</vt:lpstr>
      <vt:lpstr>The process recurses through the object graph</vt:lpstr>
      <vt:lpstr>PowerPoint Presentation</vt:lpstr>
      <vt:lpstr>Limitations of this approach</vt:lpstr>
      <vt:lpstr>Performance is very sensitive to serialisation costs: Avoid with POF</vt:lpstr>
      <vt:lpstr>PowerPoint Presentation</vt:lpstr>
      <vt:lpstr>Everything is Java</vt:lpstr>
      <vt:lpstr>Messaging as a System of Record  </vt:lpstr>
      <vt:lpstr>Being event based changes the programming model.</vt:lpstr>
      <vt:lpstr>API – Queries utilise a fluent interface</vt:lpstr>
      <vt:lpstr>Performance</vt:lpstr>
      <vt:lpstr>Conclusion</vt:lpstr>
      <vt:lpstr>Conclusion</vt:lpstr>
      <vt:lpstr>Conclusion</vt:lpstr>
      <vt:lpstr>Conclusion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ODC</dc:title>
  <dc:subject/>
  <dc:creator/>
  <cp:keywords/>
  <dc:description/>
  <cp:lastModifiedBy>ben stopford</cp:lastModifiedBy>
  <cp:revision>511</cp:revision>
  <cp:lastPrinted>2011-02-27T12:14:36Z</cp:lastPrinted>
  <dcterms:created xsi:type="dcterms:W3CDTF">2010-12-14T19:46:13Z</dcterms:created>
  <dcterms:modified xsi:type="dcterms:W3CDTF">2011-03-09T22:50:32Z</dcterms:modified>
</cp:coreProperties>
</file>